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0" r:id="rId5"/>
  </p:sldMasterIdLst>
  <p:notesMasterIdLst>
    <p:notesMasterId r:id="rId34"/>
  </p:notesMasterIdLst>
  <p:sldIdLst>
    <p:sldId id="256" r:id="rId6"/>
    <p:sldId id="257" r:id="rId7"/>
    <p:sldId id="258" r:id="rId8"/>
    <p:sldId id="259" r:id="rId9"/>
    <p:sldId id="260" r:id="rId10"/>
    <p:sldId id="261" r:id="rId11"/>
    <p:sldId id="262" r:id="rId12"/>
    <p:sldId id="263" r:id="rId13"/>
    <p:sldId id="264" r:id="rId14"/>
    <p:sldId id="284"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x="9144000" cy="5143500" type="screen16x9"/>
  <p:notesSz cx="6858000" cy="9144000"/>
  <p:embeddedFontLst>
    <p:embeddedFont>
      <p:font typeface="Lexend" panose="020B0604020202020204" charset="0"/>
      <p:regular r:id="rId35"/>
      <p:bold r:id="rId36"/>
    </p:embeddedFont>
    <p:embeddedFont>
      <p:font typeface="Montserrat" panose="00000500000000000000"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jH0WaargVt8vy34+pOFxktUI/0G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489165-9954-3003-B45C-F1494FC2D0BA}" v="105" dt="2026-09-09T17:06:24.883"/>
    <p1510:client id="{FBD323F1-D1E1-C4AD-61C4-D718395488D9}" v="1" dt="2026-09-10T11:31:06.288"/>
  </p1510:revLst>
</p1510:revInfo>
</file>

<file path=ppt/tableStyles.xml><?xml version="1.0" encoding="utf-8"?>
<a:tblStyleLst xmlns:a="http://schemas.openxmlformats.org/drawingml/2006/main" def="{EAE12CC7-B2DF-4BE3-8569-5C42913C3041}">
  <a:tblStyle styleId="{EAE12CC7-B2DF-4BE3-8569-5C42913C304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font" Target="fonts/font5.fntdata" Id="rId39" /><Relationship Type="http://schemas.openxmlformats.org/officeDocument/2006/relationships/slide" Target="slides/slide16.xml" Id="rId21" /><Relationship Type="http://schemas.openxmlformats.org/officeDocument/2006/relationships/notesMaster" Target="notesMasters/notesMaster1.xml" Id="rId34" /><Relationship Type="http://customschemas.google.com/relationships/presentationmetadata" Target="metadata" Id="rId42" /><Relationship Type="http://schemas.openxmlformats.org/officeDocument/2006/relationships/slide" Target="slides/slide2.xml" Id="rId7" /><Relationship Type="http://schemas.openxmlformats.org/officeDocument/2006/relationships/customXml" Target="../customXml/item2.xml" Id="rId2" /><Relationship Type="http://schemas.openxmlformats.org/officeDocument/2006/relationships/slide" Target="slides/slide11.xml" Id="rId16" /><Relationship Type="http://schemas.openxmlformats.org/officeDocument/2006/relationships/slide" Target="slides/slide24.xml" Id="rId29" /><Relationship Type="http://schemas.openxmlformats.org/officeDocument/2006/relationships/customXml" Target="../customXml/item1.xml" Id="rId1"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font" Target="fonts/font3.fntdata" Id="rId37" /><Relationship Type="http://schemas.openxmlformats.org/officeDocument/2006/relationships/font" Target="fonts/font6.fntdata" Id="rId40" /><Relationship Type="http://schemas.openxmlformats.org/officeDocument/2006/relationships/theme" Target="theme/theme1.xml" Id="rId45" /><Relationship Type="http://schemas.openxmlformats.org/officeDocument/2006/relationships/slideMaster" Target="slideMasters/slideMaster2.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font" Target="fonts/font2.fntdata" Id="rId36"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26.xml" Id="rId31" /><Relationship Type="http://schemas.openxmlformats.org/officeDocument/2006/relationships/viewProps" Target="viewProps.xml" Id="rId44" /><Relationship Type="http://schemas.openxmlformats.org/officeDocument/2006/relationships/slideMaster" Target="slideMasters/slideMaster1.xml" Id="rId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font" Target="fonts/font1.fntdata" Id="rId35" /><Relationship Type="http://schemas.openxmlformats.org/officeDocument/2006/relationships/presProps" Target="presProps.xml" Id="rId43" /><Relationship Type="http://schemas.microsoft.com/office/2015/10/relationships/revisionInfo" Target="revisionInfo.xml" Id="rId48" /><Relationship Type="http://schemas.openxmlformats.org/officeDocument/2006/relationships/slide" Target="slides/slide3.xml" Id="rId8" /><Relationship Type="http://schemas.openxmlformats.org/officeDocument/2006/relationships/customXml" Target="../customXml/item3.xml" Id="rId3"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font" Target="fonts/font4.fntdata" Id="rId38" /><Relationship Type="http://schemas.openxmlformats.org/officeDocument/2006/relationships/tableStyles" Target="tableStyles.xml" Id="rId46" /><Relationship Type="http://schemas.openxmlformats.org/officeDocument/2006/relationships/slide" Target="slides/slide15.xml" Id="rId20"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registertovote.london/resources/voter-registration-toolkit-15"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electoralcommission.org.uk/i-am-a/voter/your-election-informatio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GB">
                <a:solidFill>
                  <a:schemeClr val="dk1"/>
                </a:solidFill>
              </a:rPr>
              <a:t>Welcome students and introduce the </a:t>
            </a:r>
            <a:r>
              <a:rPr lang="en-GB" u="sng" dirty="0">
                <a:solidFill>
                  <a:schemeClr val="dk1"/>
                </a:solidFill>
                <a:hlinkClick r:id="rId3">
                  <a:extLst>
                    <a:ext uri="{A12FA001-AC4F-418D-AE19-62706E023703}">
                      <ahyp:hlinkClr xmlns:ahyp="http://schemas.microsoft.com/office/drawing/2018/hyperlinkcolor" val="tx"/>
                    </a:ext>
                  </a:extLst>
                </a:hlinkClick>
              </a:rPr>
              <a:t>GLA Voter Registration Toolkit</a:t>
            </a:r>
            <a:r>
              <a:rPr lang="en-GB">
                <a:solidFill>
                  <a:schemeClr val="dk1"/>
                </a:solidFill>
              </a:rPr>
              <a:t>, including the aims and objectives of this toolkit and why this is important. Contextualise this in terms of the current landscape, with votes at 16 being on the horizon and the importance of young people getting their voice heard.</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e773b295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ee773b2950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a:t>This slide uses content from the Introduction to voting in London FAQs section. It gives a short overview of who can register to vote in London and how the registration process works. </a:t>
            </a:r>
            <a:endParaRPr lang="en-US" dirty="0">
              <a:solidFill>
                <a:srgbClr val="444444"/>
              </a:solidFill>
            </a:endParaRPr>
          </a:p>
          <a:p>
            <a:pPr marL="0" indent="0">
              <a:buNone/>
            </a:pPr>
            <a:endParaRPr lang="en-US" dirty="0">
              <a:solidFill>
                <a:srgbClr val="444444"/>
              </a:solidFill>
            </a:endParaRPr>
          </a:p>
          <a:p>
            <a:pPr marL="0" indent="0">
              <a:buNone/>
            </a:pPr>
            <a:r>
              <a:rPr lang="en-GB"/>
              <a:t>Explain that someone can register if they live in London, are aged sixteen or over, and are a British, Irish, qualifying Commonwealth or EU citizen, or an EU citizen with retained rights. The FAQs also outline which groups can vote in different elections. Finish by signposting students to the voter eligibility flow charts.</a:t>
            </a:r>
            <a:endParaRPr lang="en-US" dirty="0">
              <a:solidFill>
                <a:srgbClr val="444444"/>
              </a:solidFill>
            </a:endParaRPr>
          </a:p>
          <a:p>
            <a:pPr marL="0" lvl="0" indent="0" algn="l">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This slide introduces all the components/sections of the voter registration toolkit, including a checklist and top tips for running an impartial voter registration drive, a flow chart to check if you are eligible to vote, a printable pledge template, some political literacy resources and a skills-building certificate for facilitators.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GB"/>
              <a:t>These key documents chould be printed out for the session so that they can be used throughout the exercises.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solidFill>
                  <a:schemeClr val="dk1"/>
                </a:solidFill>
              </a:rPr>
              <a:t>Explain that we are going to look at the practical side of running a voter registration drive first and then move into what kind of knowledge we need to support Londoners.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GB">
                <a:solidFill>
                  <a:schemeClr val="dk1"/>
                </a:solidFill>
              </a:rPr>
              <a:t>This slide introduces the organiser checklist, which is the backbone of the entire voter registration drive. Explain that the checklist walks students through every step they need to take, starting with recruiting volunteers and assigning roles, through to choosing a location and promoting the event. Emphasise that the checklist helps students stay organised and ensures that nothing important is missed. Point out that this structure gives them confidence and clarity, especially if it is their first time running a civic activity.</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GB">
                <a:solidFill>
                  <a:schemeClr val="dk1"/>
                </a:solidFill>
              </a:rPr>
              <a:t>Discuss the different volunteer roles included in the toolkit. Describe the three key roles in a clear and friendly way. The Drive Lead is responsible for coordinating the event and making sure everything runs smoothly. The Community Engagement Leads are the people who speak to students and staff, answer questions and encourage participation. The Reporting Lead keeps track of conversations, registrations and pledges so the team can evaluate the impact of the drive. Make clear that the roles help split responsibilities, but that they can be combined if the team is small. The goal is to show students that a well-organised team makes the entire event easier and more enjoyable.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solidFill>
                  <a:schemeClr val="dk1"/>
                </a:solidFill>
              </a:rPr>
              <a:t>This slide introduces the eligibility flowchart and the key resources included in the toolkit, as resources available for preparation. Explain that the flow chart helps volunteers quickly check whether someone can register to vote by guiding them through simple questions about age, nationality and residency. Reassure students that they do not need to memorise anything because the flow chart does the work for them. Encourage students to print these posters and place them somewhere visible during the drive so people can register instantly using their phones. Mention that having a laptop or tablet available makes the process even more accessible. </a:t>
            </a:r>
            <a:endParaRPr>
              <a:solidFill>
                <a:schemeClr val="dk1"/>
              </a:solidFill>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GB">
                <a:solidFill>
                  <a:schemeClr val="dk1"/>
                </a:solidFill>
              </a:rPr>
              <a:t>Introduce the logistics of organising a voter registration drive. Explain that the toolkit provides a clear step-by-step structure that makes the planning process manageable for any group of students. Reiterate how the team should begin by recruiting volunteers and assigning the main roles. Encourage students to think about the best location for their drive and to choose a space with regular footfall, such as a canteen or sixth form centre. Mention the importance of selecting a time when students are likely to be available and more willing to stop for a conversation. Remind them that all planning should remain impartial and focused on making information accessible rather than influencing anyone’s political choices</a:t>
            </a:r>
            <a:r>
              <a:rPr lang="en-GB"/>
              <a:t>. Encourage creative promotion through posters, announcements, social media, and peer-to-peer conversations. Stress that preparation makes the day smoother.</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SzPts val="1100"/>
              <a:buNone/>
            </a:pPr>
            <a:r>
              <a:rPr lang="en-GB">
                <a:solidFill>
                  <a:schemeClr val="dk1"/>
                </a:solidFill>
              </a:rPr>
              <a:t>Introduce the pledge cards, which encourage students to spread the message beyond the event by talking to friends and family.</a:t>
            </a:r>
            <a:endParaRPr>
              <a:solidFill>
                <a:schemeClr val="dk1"/>
              </a:solidFill>
            </a:endParaRPr>
          </a:p>
          <a:p>
            <a:pPr marL="0" lvl="0" indent="0" algn="l" rtl="0">
              <a:lnSpc>
                <a:spcPct val="115000"/>
              </a:lnSpc>
              <a:spcBef>
                <a:spcPts val="1800"/>
              </a:spcBef>
              <a:spcAft>
                <a:spcPts val="0"/>
              </a:spcAft>
              <a:buSzPts val="1100"/>
              <a:buNone/>
            </a:pPr>
            <a:r>
              <a:rPr lang="en-GB">
                <a:solidFill>
                  <a:schemeClr val="dk1"/>
                </a:solidFill>
              </a:rPr>
              <a:t>Explain that we are now going to look into what we need to know to successfully run the drive. </a:t>
            </a:r>
            <a:endParaRPr>
              <a:solidFill>
                <a:schemeClr val="dk1"/>
              </a:solidFill>
            </a:endParaRPr>
          </a:p>
          <a:p>
            <a:pPr marL="0" lvl="0" indent="0" algn="l" rtl="0">
              <a:lnSpc>
                <a:spcPct val="100000"/>
              </a:lnSpc>
              <a:spcBef>
                <a:spcPts val="400"/>
              </a:spcBef>
              <a:spcAft>
                <a:spcPts val="0"/>
              </a:spcAft>
              <a:buSzPts val="1100"/>
              <a:buNone/>
            </a:pP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The next few slides focus on some common eligibility questions and how to find their answers using the eligibility flowcharts. If you are 16 and a qualifying Commonwealth and EU citizen, as well as an EU citizens with retained rights you are eligible to register to vote and can vote from 18.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GB"/>
              <a:t>In the next section, use a printed version of the Eligibility Flow Charts to model how to use the flow charts to answer specific questions on eligibility.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In this activity, model the use of the voter eligibility flow charts. The first couple can be done together and the last few could be done independently. To highlight that these people will still need to register to vote, if eligible.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The next 3 slides focus on some common informational queries, beyond eligibility, that the students may receive when running their own voter registration drives.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To give an opportunity to students to craft their own impartial response to this question.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4" name="Google Shape;31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u="sng">
                <a:solidFill>
                  <a:schemeClr val="hlink"/>
                </a:solidFill>
                <a:hlinkClick r:id="rId3"/>
              </a:rPr>
              <a:t>www.electoralcommission.org.uk/i-am-a/voter/your-election-information</a:t>
            </a:r>
            <a:r>
              <a:rPr lang="en-GB"/>
              <a:t>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Walk through the aims briefly. Emphasise that the session is practical, not just theory. Let participants know they will leave with knowledge, confidence, and a clear action plan to run a voter registration drive.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5" name="Google Shape;32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Explain to the students that they do not need to have all the right answers but can signpost people to the appropriate resources to get support.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GB">
                <a:solidFill>
                  <a:schemeClr val="dk1"/>
                </a:solidFill>
              </a:rPr>
              <a:t>This activity will entail students making a brief action plan on how they will run their own voter registration drive, and how they will organise and execute it. 10 mins for the activity. The discussion should focus on the practicalities of the day itself and the steps that follow once the drive is complete. Explain that on the day, volunteers should stay friendly, approachable and confident when speaking to people, just as they have practiced. They can use the QR code posters to help students register quickly or give them the tools to register later. </a:t>
            </a:r>
            <a:endParaRPr>
              <a:solidFill>
                <a:schemeClr val="dk1"/>
              </a:solidFill>
            </a:endParaRPr>
          </a:p>
          <a:p>
            <a:pPr marL="0" lvl="0" indent="0" algn="l" rtl="0">
              <a:lnSpc>
                <a:spcPct val="115000"/>
              </a:lnSpc>
              <a:spcBef>
                <a:spcPts val="0"/>
              </a:spcBef>
              <a:spcAft>
                <a:spcPts val="0"/>
              </a:spcAft>
              <a:buSzPts val="1100"/>
              <a:buNone/>
            </a:pPr>
            <a:endParaRPr>
              <a:solidFill>
                <a:schemeClr val="dk1"/>
              </a:solidFill>
            </a:endParaRPr>
          </a:p>
          <a:p>
            <a:pPr marL="0" lvl="0" indent="0" algn="l" rtl="0">
              <a:lnSpc>
                <a:spcPct val="115000"/>
              </a:lnSpc>
              <a:spcBef>
                <a:spcPts val="0"/>
              </a:spcBef>
              <a:spcAft>
                <a:spcPts val="0"/>
              </a:spcAft>
              <a:buSzPts val="1100"/>
              <a:buNone/>
            </a:pPr>
            <a:r>
              <a:rPr lang="en-GB">
                <a:solidFill>
                  <a:schemeClr val="dk1"/>
                </a:solidFill>
              </a:rPr>
              <a:t>Remind students that the Reporting Lead will keep track of the number of conversations, registrations and pledges, which helps the team understand its impact. Describe the importance of ending the drive with a short debrief so the group can reflect on what went well, what challenges they faced and what they might improve next time. Finish by noting that the feedback survey included in the toolkit allows the GLA and SOUK to learn from their experience and support future events. Teachers to add in closing comments and encourage uptake from students.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7" name="Google Shape;347;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This slide focuses on wider civic and democratic rights, and how students can remain engaged beyond the ballot box.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GB"/>
              <a:t>This is also an opportunity to showcase how you do not need to be eligible to vote to take part in London’s civic and democratic life.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7" name="Google Shape;35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This slide focuses on how you can engage with your representatives heard beyond elections. Go through all the different forms of engagement, emphasising that you do not need to be eligible to register.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9" name="Google Shape;36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Explain what impartiality is, why it’s important to the campaign generally and how it will be important for this campaign. Tease out some conversation about what might be some Do’s and Don’ts.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3" name="Google Shape;38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500"/>
              </a:spcBef>
              <a:spcAft>
                <a:spcPts val="1500"/>
              </a:spcAft>
              <a:buSzPts val="1100"/>
              <a:buNone/>
            </a:pPr>
            <a:r>
              <a:rPr lang="en-GB" b="1">
                <a:solidFill>
                  <a:schemeClr val="dk1"/>
                </a:solidFill>
              </a:rPr>
              <a:t>Activity time!</a:t>
            </a:r>
            <a:r>
              <a:rPr lang="en-GB">
                <a:solidFill>
                  <a:schemeClr val="dk1"/>
                </a:solidFill>
              </a:rPr>
              <a:t> Explain that the purpose of the role-play is to practice empathy, clear thinking, and impartial decision-making. Encourage participants to step into the scenario fully and consider different perspectives. Remind them that if they find any questions challenging, they can refer to the toolkit and flow charts for guidance.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4" name="Google Shape;39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Invite the young people to ask any questions, comments or concerns they may have.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4" name="Google Shape;40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Remind the young people that they can stay engaged and find further resources on the GLA Democracy Hub, WhatsApp Chatbot and channel. Explain the difference between the Chatbot and channel.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5" name="Google Shape;41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100"/>
              <a:buNone/>
            </a:pPr>
            <a:r>
              <a:rPr lang="en-GB">
                <a:solidFill>
                  <a:schemeClr val="dk1"/>
                </a:solidFill>
              </a:rPr>
              <a:t>As a plenary, ask students to discuss what they learnt today that they didn’t know previously. Ask the students to provide feedback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a:solidFill>
                <a:schemeClr val="dk1"/>
              </a:solidFill>
            </a:endParaRPr>
          </a:p>
          <a:p>
            <a:pPr marL="0" lvl="0" indent="0" algn="l" rtl="0">
              <a:lnSpc>
                <a:spcPct val="115000"/>
              </a:lnSpc>
              <a:spcBef>
                <a:spcPts val="1200"/>
              </a:spcBef>
              <a:spcAft>
                <a:spcPts val="0"/>
              </a:spcAft>
              <a:buSzPts val="1100"/>
              <a:buNone/>
            </a:pPr>
            <a:r>
              <a:rPr lang="en-GB">
                <a:solidFill>
                  <a:schemeClr val="dk1"/>
                </a:solidFill>
              </a:rPr>
              <a:t>Teachers should be invited once again to provide closing comments and encourage student engagement and uptake of the voter registration toolkit. Further feedback can be requested to be shared over email after the session.</a:t>
            </a:r>
            <a:endParaRPr>
              <a:solidFill>
                <a:schemeClr val="dk1"/>
              </a:solidFill>
            </a:endParaRPr>
          </a:p>
          <a:p>
            <a:pPr marL="0" lvl="0" indent="0" algn="l" rtl="0">
              <a:lnSpc>
                <a:spcPct val="115000"/>
              </a:lnSpc>
              <a:spcBef>
                <a:spcPts val="1200"/>
              </a:spcBef>
              <a:spcAft>
                <a:spcPts val="0"/>
              </a:spcAft>
              <a:buSzPts val="1100"/>
              <a:buNone/>
            </a:pPr>
            <a:endParaRPr>
              <a:solidFill>
                <a:schemeClr val="dk1"/>
              </a:solidFill>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This is an icebreaker activity designed to spark thinking and discussion. Explain the rules clearly and emphasise that there are no right or wrong answers. The aim is open, honest discussion. Encourage quick responses and reassure participants that they only need to explain their word if they choose to.</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Explain what the GLA Civic and Democratic Participation Programme is and how this activity fits in with shaping London together.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Explain the “Young Londoners - key dates” asset to the audience and highlight the importance of registering to vote and making note of the key dates for their own reference, and to also share it with their friends, family and wider community. </a:t>
            </a:r>
            <a:endParaRPr/>
          </a:p>
          <a:p>
            <a:pPr marL="0" lvl="0" indent="0" algn="l" rtl="0">
              <a:lnSpc>
                <a:spcPct val="100000"/>
              </a:lnSpc>
              <a:spcBef>
                <a:spcPts val="0"/>
              </a:spcBef>
              <a:spcAft>
                <a:spcPts val="0"/>
              </a:spcAft>
              <a:buSzPts val="1100"/>
              <a:buNone/>
            </a:pPr>
            <a:endParaRPr/>
          </a:p>
          <a:p>
            <a:pPr marL="0" indent="0">
              <a:buNone/>
            </a:pPr>
            <a:r>
              <a:rPr lang="en-GB" dirty="0"/>
              <a:t>Explain the significance of the Representation of the People Bill and what it would mean for voter registration and voting age. Further information on the Representation of the People Bill - </a:t>
            </a:r>
            <a:r>
              <a:rPr lang="en-GB" u="sng" dirty="0">
                <a:hlinkClick r:id="rId3"/>
              </a:rPr>
              <a:t>Representation of the People Bill - Parliamentary Bills - UK Parliament</a:t>
            </a:r>
            <a:r>
              <a:rPr lang="en-GB" u="sng" dirty="0"/>
              <a:t>.</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Emphasise the importance of young people getting registered to vote, through existing stats. Young people are currently disproportionately under-registered, therefore they are currently less likely to have their voices heard in decision-making.</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solidFill>
                  <a:schemeClr val="dk1"/>
                </a:solidFill>
              </a:rPr>
              <a:t>To be delivered in the following format: Think, pair, share.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GB">
                <a:solidFill>
                  <a:schemeClr val="dk1"/>
                </a:solidFill>
              </a:rPr>
              <a:t>Following on from the previous slide, emphasise the history and significance of making your voice heard in London’s democracy by showcasing the "Diverse Voices" asset. Encourage discussion around the questions above to stimulate conversation about students’ existing knowledge of their civic and democratic rights.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Play the animation to introduce voting in London, including essential information on how to register to vote, key dates, eligibility etc</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Introduce the various types of elections in London. Ask the students first to elicit answers and see which ones they already know. Highlight how some of them can have different names.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3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3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5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5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3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3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4" name="Google Shape;64;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3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8" name="Google Shape;68;p3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69" name="Google Shape;69;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3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3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3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6" name="Google Shape;76;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3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3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3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3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3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5" name="Google Shape;85;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4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4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4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4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92" name="Google Shape;92;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4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4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4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4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4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4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4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4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4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4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4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5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hyperlink" Target="https://www.registertovote.london/resources/voter-registration-toolkit-1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8.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9.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magistrates.judiciary.uk/" TargetMode="Externa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www.writetothem.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registertovote.london/our-work/impartiality-and-governance/impartiality-toolkit"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31.jp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3.jp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34.jp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www.registertovote.london/blogs-and-news/table-toolkit-launch-empowering-young-voices-democracy"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gov.uk/register-to-vote"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s://data.london.gov.uk/dataset/survey-of-londoners-2021-22-2gj5n/"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8"/>
        <p:cNvGrpSpPr/>
        <p:nvPr/>
      </p:nvGrpSpPr>
      <p:grpSpPr>
        <a:xfrm>
          <a:off x="0" y="0"/>
          <a:ext cx="0" cy="0"/>
          <a:chOff x="0" y="0"/>
          <a:chExt cx="0" cy="0"/>
        </a:xfrm>
      </p:grpSpPr>
      <p:sp>
        <p:nvSpPr>
          <p:cNvPr id="99" name="Google Shape;99;p1"/>
          <p:cNvSpPr txBox="1"/>
          <p:nvPr/>
        </p:nvSpPr>
        <p:spPr>
          <a:xfrm>
            <a:off x="509500" y="1092525"/>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No Vote, No Voice!</a:t>
            </a:r>
            <a:endParaRPr sz="3400" b="1" i="0" u="none" strike="noStrike" cap="none">
              <a:solidFill>
                <a:schemeClr val="dk1"/>
              </a:solidFill>
              <a:latin typeface="Arial"/>
              <a:ea typeface="Arial"/>
              <a:cs typeface="Arial"/>
              <a:sym typeface="Arial"/>
            </a:endParaRPr>
          </a:p>
        </p:txBody>
      </p:sp>
      <p:pic>
        <p:nvPicPr>
          <p:cNvPr id="100" name="Google Shape;100;p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01" name="Google Shape;101;p1"/>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102" name="Google Shape;102;p1"/>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Churchie Way, London, E16 1ZE</a:t>
            </a:r>
            <a:endParaRPr sz="1100" b="0" i="0" u="none" strike="noStrike" cap="none">
              <a:solidFill>
                <a:schemeClr val="dk1"/>
              </a:solidFill>
              <a:latin typeface="Arial"/>
              <a:ea typeface="Arial"/>
              <a:cs typeface="Arial"/>
              <a:sym typeface="Arial"/>
            </a:endParaRPr>
          </a:p>
        </p:txBody>
      </p:sp>
      <p:cxnSp>
        <p:nvCxnSpPr>
          <p:cNvPr id="103" name="Google Shape;103;p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04" name="Google Shape;104;p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05" name="Google Shape;105;p1"/>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06" name="Google Shape;106;p1"/>
          <p:cNvPicPr preferRelativeResize="0"/>
          <p:nvPr/>
        </p:nvPicPr>
        <p:blipFill rotWithShape="1">
          <a:blip r:embed="rId6">
            <a:alphaModFix/>
          </a:blip>
          <a:srcRect b="17300"/>
          <a:stretch/>
        </p:blipFill>
        <p:spPr>
          <a:xfrm>
            <a:off x="5040925" y="1003650"/>
            <a:ext cx="4006074" cy="3312924"/>
          </a:xfrm>
          <a:prstGeom prst="rect">
            <a:avLst/>
          </a:prstGeom>
          <a:noFill/>
          <a:ln>
            <a:noFill/>
          </a:ln>
        </p:spPr>
      </p:pic>
      <p:sp>
        <p:nvSpPr>
          <p:cNvPr id="107" name="Google Shape;107;p1"/>
          <p:cNvSpPr txBox="1"/>
          <p:nvPr/>
        </p:nvSpPr>
        <p:spPr>
          <a:xfrm>
            <a:off x="509500" y="2419605"/>
            <a:ext cx="3403140" cy="180449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2100" b="1" i="0" u="none" strike="noStrike" cap="none">
                <a:solidFill>
                  <a:schemeClr val="dk1"/>
                </a:solidFill>
                <a:latin typeface="Arial"/>
                <a:ea typeface="Arial"/>
                <a:cs typeface="Arial"/>
                <a:sym typeface="Arial"/>
              </a:rPr>
              <a:t>Masterclass: </a:t>
            </a:r>
            <a:endParaRPr/>
          </a:p>
          <a:p>
            <a:pPr marL="0" marR="0" lvl="0" indent="0" algn="l" rtl="0">
              <a:lnSpc>
                <a:spcPct val="100000"/>
              </a:lnSpc>
              <a:spcBef>
                <a:spcPts val="0"/>
              </a:spcBef>
              <a:spcAft>
                <a:spcPts val="0"/>
              </a:spcAft>
              <a:buClr>
                <a:srgbClr val="000000"/>
              </a:buClr>
              <a:buSzPts val="1400"/>
              <a:buFont typeface="Arial"/>
              <a:buNone/>
            </a:pPr>
            <a:r>
              <a:rPr lang="en-GB" sz="2100" b="0" i="0" u="none" strike="noStrike" cap="none">
                <a:solidFill>
                  <a:schemeClr val="dk1"/>
                </a:solidFill>
                <a:latin typeface="Arial"/>
                <a:ea typeface="Arial"/>
                <a:cs typeface="Arial"/>
                <a:sym typeface="Arial"/>
              </a:rPr>
              <a:t>How to Lead a Voter Registration Drive</a:t>
            </a:r>
            <a:endParaRPr sz="2100" b="0" i="0" u="none" strike="noStrike" cap="non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g2ee773b2950_0_10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63" name="Google Shape;163;g2ee773b2950_0_10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4" name="Google Shape;164;g2ee773b2950_0_10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5" name="Google Shape;165;g2ee773b2950_0_10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66" name="Google Shape;166;g2ee773b2950_0_106"/>
          <p:cNvSpPr/>
          <p:nvPr/>
        </p:nvSpPr>
        <p:spPr>
          <a:xfrm>
            <a:off x="479898" y="547610"/>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Which </a:t>
            </a:r>
            <a:r>
              <a:rPr lang="en-GB" sz="2000" b="1" i="0" u="sng" strike="noStrike" cap="none">
                <a:solidFill>
                  <a:schemeClr val="lt1"/>
                </a:solidFill>
                <a:latin typeface="Arial"/>
                <a:ea typeface="Arial"/>
                <a:cs typeface="Arial"/>
                <a:sym typeface="Arial"/>
              </a:rPr>
              <a:t>London residents</a:t>
            </a:r>
            <a:r>
              <a:rPr lang="en-GB" sz="2000" b="0" i="0" u="none" strike="noStrike" cap="none">
                <a:solidFill>
                  <a:schemeClr val="lt1"/>
                </a:solidFill>
                <a:latin typeface="Arial"/>
                <a:ea typeface="Arial"/>
                <a:cs typeface="Arial"/>
                <a:sym typeface="Arial"/>
              </a:rPr>
              <a:t> are eligible to vote in these elections?</a:t>
            </a:r>
            <a:endParaRPr sz="1400" b="0" i="0" u="none" strike="noStrike" cap="none">
              <a:solidFill>
                <a:schemeClr val="lt1"/>
              </a:solidFill>
              <a:latin typeface="Montserrat"/>
              <a:ea typeface="Montserrat"/>
              <a:cs typeface="Montserrat"/>
              <a:sym typeface="Montserrat"/>
            </a:endParaRPr>
          </a:p>
        </p:txBody>
      </p:sp>
      <p:graphicFrame>
        <p:nvGraphicFramePr>
          <p:cNvPr id="167" name="Google Shape;167;g2ee773b2950_0_106"/>
          <p:cNvGraphicFramePr/>
          <p:nvPr/>
        </p:nvGraphicFramePr>
        <p:xfrm>
          <a:off x="501604" y="1048435"/>
          <a:ext cx="8142458" cy="2900895"/>
        </p:xfrm>
        <a:graphic>
          <a:graphicData uri="http://schemas.openxmlformats.org/drawingml/2006/table">
            <a:tbl>
              <a:tblPr>
                <a:noFill/>
              </a:tblPr>
              <a:tblGrid>
                <a:gridCol w="3594908">
                  <a:extLst>
                    <a:ext uri="{9D8B030D-6E8A-4147-A177-3AD203B41FA5}">
                      <a16:colId xmlns:a16="http://schemas.microsoft.com/office/drawing/2014/main" val="20000"/>
                    </a:ext>
                  </a:extLst>
                </a:gridCol>
                <a:gridCol w="1839911">
                  <a:extLst>
                    <a:ext uri="{9D8B030D-6E8A-4147-A177-3AD203B41FA5}">
                      <a16:colId xmlns:a16="http://schemas.microsoft.com/office/drawing/2014/main" val="20001"/>
                    </a:ext>
                  </a:extLst>
                </a:gridCol>
                <a:gridCol w="1515974">
                  <a:extLst>
                    <a:ext uri="{9D8B030D-6E8A-4147-A177-3AD203B41FA5}">
                      <a16:colId xmlns:a16="http://schemas.microsoft.com/office/drawing/2014/main" val="20002"/>
                    </a:ext>
                  </a:extLst>
                </a:gridCol>
                <a:gridCol w="1191665">
                  <a:extLst>
                    <a:ext uri="{9D8B030D-6E8A-4147-A177-3AD203B41FA5}">
                      <a16:colId xmlns:a16="http://schemas.microsoft.com/office/drawing/2014/main" val="20003"/>
                    </a:ext>
                  </a:extLst>
                </a:gridCol>
              </a:tblGrid>
              <a:tr h="8179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Mayor of London and London Assembly</a:t>
                      </a:r>
                      <a:endParaRPr sz="1400" b="1"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Local/borough </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General</a:t>
                      </a:r>
                      <a:endParaRPr sz="1400" b="1"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dirty="0"/>
                        <a:t>Must be at least </a:t>
                      </a:r>
                      <a:r>
                        <a:rPr lang="en-GB" sz="1400" b="1" u="none" strike="noStrike" cap="none" dirty="0"/>
                        <a:t>18 years</a:t>
                      </a:r>
                      <a:r>
                        <a:rPr lang="en-GB" sz="1400" u="none" strike="noStrike" cap="none"/>
                        <a:t> of age to vote (you can register from 16 years of age)</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dirty="0"/>
                        <a:t> </a:t>
                      </a:r>
                      <a:r>
                        <a:rPr lang="en-GB" sz="1400" b="1" u="none" strike="noStrike" cap="none"/>
                        <a:t>citizens</a:t>
                      </a:r>
                      <a:r>
                        <a:rPr lang="en-GB" sz="1400" u="none" strike="noStrike" cap="none" dirty="0"/>
                        <a:t> </a:t>
                      </a:r>
                      <a:endParaRPr sz="1400" u="none" strike="noStrike" cap="none" dirty="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dirty="0">
                          <a:solidFill>
                            <a:schemeClr val="dk1"/>
                          </a:solidFill>
                        </a:rPr>
                        <a:t> </a:t>
                      </a:r>
                      <a:r>
                        <a:rPr lang="en-GB" sz="1400" b="1" u="none" strike="noStrike" cap="none">
                          <a:solidFill>
                            <a:schemeClr val="dk1"/>
                          </a:solidFill>
                        </a:rPr>
                        <a:t>citizens</a:t>
                      </a:r>
                      <a:r>
                        <a:rPr lang="en-GB" sz="1400" u="none" strike="noStrike" cap="none">
                          <a:solidFill>
                            <a:schemeClr val="dk1"/>
                          </a:solidFill>
                        </a:rPr>
                        <a:t> or EU citizens with retained rights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 name="Google Shape;207;p10">
            <a:extLst>
              <a:ext uri="{FF2B5EF4-FFF2-40B4-BE49-F238E27FC236}">
                <a16:creationId xmlns:a16="http://schemas.microsoft.com/office/drawing/2014/main" id="{60177F06-89CF-0EDB-A09E-2D85461E3763}"/>
              </a:ext>
            </a:extLst>
          </p:cNvPr>
          <p:cNvSpPr/>
          <p:nvPr/>
        </p:nvSpPr>
        <p:spPr>
          <a:xfrm>
            <a:off x="141067" y="4001468"/>
            <a:ext cx="8864081" cy="2802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500" b="1" i="0" u="none" strike="noStrike" cap="none">
                <a:solidFill>
                  <a:schemeClr val="dk1"/>
                </a:solidFill>
                <a:latin typeface="Arial"/>
                <a:ea typeface="Arial"/>
                <a:cs typeface="Arial"/>
                <a:sym typeface="Arial"/>
              </a:rPr>
              <a:t>For more information on eligibility, let’s check out the Voter Eligibility Flow Charts…</a:t>
            </a:r>
            <a:endParaRPr sz="900" b="1" i="0" u="none" strike="noStrike" cap="none">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812879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1"/>
          <p:cNvSpPr/>
          <p:nvPr/>
        </p:nvSpPr>
        <p:spPr>
          <a:xfrm>
            <a:off x="7033800" y="707892"/>
            <a:ext cx="2067000" cy="35763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sp>
        <p:nvSpPr>
          <p:cNvPr id="215" name="Google Shape;215;p11"/>
          <p:cNvSpPr/>
          <p:nvPr/>
        </p:nvSpPr>
        <p:spPr>
          <a:xfrm>
            <a:off x="3562225" y="707892"/>
            <a:ext cx="3379200" cy="35763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sp>
        <p:nvSpPr>
          <p:cNvPr id="216" name="Google Shape;216;p11"/>
          <p:cNvSpPr/>
          <p:nvPr/>
        </p:nvSpPr>
        <p:spPr>
          <a:xfrm>
            <a:off x="90650" y="707892"/>
            <a:ext cx="3379200" cy="35763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sp>
        <p:nvSpPr>
          <p:cNvPr id="217" name="Google Shape;217;p11"/>
          <p:cNvSpPr/>
          <p:nvPr/>
        </p:nvSpPr>
        <p:spPr>
          <a:xfrm>
            <a:off x="851475" y="120302"/>
            <a:ext cx="7327500" cy="468000"/>
          </a:xfrm>
          <a:prstGeom prst="roundRect">
            <a:avLst>
              <a:gd name="adj" fmla="val 16667"/>
            </a:avLst>
          </a:prstGeom>
          <a:solidFill>
            <a:srgbClr val="7739A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What is included in the Voter Registration Toolkit?</a:t>
            </a:r>
            <a:endParaRPr sz="1400" b="1" i="0" u="none" strike="noStrike" cap="none">
              <a:solidFill>
                <a:schemeClr val="lt1"/>
              </a:solidFill>
              <a:latin typeface="Montserrat"/>
              <a:ea typeface="Montserrat"/>
              <a:cs typeface="Montserrat"/>
              <a:sym typeface="Montserrat"/>
            </a:endParaRPr>
          </a:p>
        </p:txBody>
      </p:sp>
      <p:pic>
        <p:nvPicPr>
          <p:cNvPr id="218" name="Google Shape;218;p11" title="Screenshot 2026-01-09 at 16.18.17.png"/>
          <p:cNvPicPr preferRelativeResize="0"/>
          <p:nvPr/>
        </p:nvPicPr>
        <p:blipFill rotWithShape="1">
          <a:blip r:embed="rId3">
            <a:alphaModFix/>
          </a:blip>
          <a:srcRect/>
          <a:stretch/>
        </p:blipFill>
        <p:spPr>
          <a:xfrm>
            <a:off x="5303650" y="1665755"/>
            <a:ext cx="1556025" cy="2206009"/>
          </a:xfrm>
          <a:prstGeom prst="rect">
            <a:avLst/>
          </a:prstGeom>
          <a:noFill/>
          <a:ln>
            <a:noFill/>
          </a:ln>
        </p:spPr>
      </p:pic>
      <p:pic>
        <p:nvPicPr>
          <p:cNvPr id="219" name="Google Shape;219;p11" title="Screenshot 2026-01-09 at 16.20.02.png"/>
          <p:cNvPicPr preferRelativeResize="0"/>
          <p:nvPr/>
        </p:nvPicPr>
        <p:blipFill rotWithShape="1">
          <a:blip r:embed="rId4">
            <a:alphaModFix/>
          </a:blip>
          <a:srcRect/>
          <a:stretch/>
        </p:blipFill>
        <p:spPr>
          <a:xfrm>
            <a:off x="7270375" y="1496087"/>
            <a:ext cx="1556025" cy="2222328"/>
          </a:xfrm>
          <a:prstGeom prst="rect">
            <a:avLst/>
          </a:prstGeom>
          <a:noFill/>
          <a:ln>
            <a:noFill/>
          </a:ln>
        </p:spPr>
      </p:pic>
      <p:sp>
        <p:nvSpPr>
          <p:cNvPr id="220" name="Google Shape;220;p11"/>
          <p:cNvSpPr txBox="1"/>
          <p:nvPr/>
        </p:nvSpPr>
        <p:spPr>
          <a:xfrm>
            <a:off x="327200" y="777592"/>
            <a:ext cx="2906100" cy="660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Support with planning and preparation:</a:t>
            </a:r>
            <a:endParaRPr sz="1800" b="1" i="0" u="none" strike="noStrike" cap="none">
              <a:solidFill>
                <a:schemeClr val="dk1"/>
              </a:solidFill>
              <a:latin typeface="Arial"/>
              <a:ea typeface="Arial"/>
              <a:cs typeface="Arial"/>
              <a:sym typeface="Arial"/>
            </a:endParaRPr>
          </a:p>
        </p:txBody>
      </p:sp>
      <p:sp>
        <p:nvSpPr>
          <p:cNvPr id="221" name="Google Shape;221;p11"/>
          <p:cNvSpPr txBox="1"/>
          <p:nvPr/>
        </p:nvSpPr>
        <p:spPr>
          <a:xfrm>
            <a:off x="3798775" y="777592"/>
            <a:ext cx="2906100" cy="660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Resources for on the day:</a:t>
            </a:r>
            <a:endParaRPr sz="1800" b="1" i="0" u="none" strike="noStrike" cap="none">
              <a:solidFill>
                <a:schemeClr val="dk1"/>
              </a:solidFill>
              <a:latin typeface="Arial"/>
              <a:ea typeface="Arial"/>
              <a:cs typeface="Arial"/>
              <a:sym typeface="Arial"/>
            </a:endParaRPr>
          </a:p>
        </p:txBody>
      </p:sp>
      <p:sp>
        <p:nvSpPr>
          <p:cNvPr id="222" name="Google Shape;222;p11"/>
          <p:cNvSpPr txBox="1"/>
          <p:nvPr/>
        </p:nvSpPr>
        <p:spPr>
          <a:xfrm>
            <a:off x="6593675" y="707892"/>
            <a:ext cx="2906100" cy="660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Certificate of completion:</a:t>
            </a:r>
            <a:endParaRPr sz="1800" b="1" i="0" u="none" strike="noStrike" cap="none">
              <a:solidFill>
                <a:schemeClr val="dk1"/>
              </a:solidFill>
              <a:latin typeface="Arial"/>
              <a:ea typeface="Arial"/>
              <a:cs typeface="Arial"/>
              <a:sym typeface="Arial"/>
            </a:endParaRPr>
          </a:p>
        </p:txBody>
      </p:sp>
      <p:pic>
        <p:nvPicPr>
          <p:cNvPr id="223" name="Google Shape;223;p11"/>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224" name="Google Shape;224;p11"/>
          <p:cNvPicPr preferRelativeResize="0"/>
          <p:nvPr/>
        </p:nvPicPr>
        <p:blipFill rotWithShape="1">
          <a:blip r:embed="rId6">
            <a:alphaModFix/>
          </a:blip>
          <a:srcRect/>
          <a:stretch/>
        </p:blipFill>
        <p:spPr>
          <a:xfrm>
            <a:off x="509500" y="4441988"/>
            <a:ext cx="1480269" cy="506676"/>
          </a:xfrm>
          <a:prstGeom prst="rect">
            <a:avLst/>
          </a:prstGeom>
          <a:noFill/>
          <a:ln>
            <a:noFill/>
          </a:ln>
        </p:spPr>
      </p:pic>
      <p:pic>
        <p:nvPicPr>
          <p:cNvPr id="225" name="Google Shape;225;p11"/>
          <p:cNvPicPr preferRelativeResize="0"/>
          <p:nvPr/>
        </p:nvPicPr>
        <p:blipFill rotWithShape="1">
          <a:blip r:embed="rId7">
            <a:alphaModFix/>
          </a:blip>
          <a:srcRect/>
          <a:stretch/>
        </p:blipFill>
        <p:spPr>
          <a:xfrm>
            <a:off x="2840313" y="4555263"/>
            <a:ext cx="3820125" cy="280150"/>
          </a:xfrm>
          <a:prstGeom prst="rect">
            <a:avLst/>
          </a:prstGeom>
          <a:noFill/>
          <a:ln>
            <a:noFill/>
          </a:ln>
        </p:spPr>
      </p:pic>
      <p:pic>
        <p:nvPicPr>
          <p:cNvPr id="226" name="Google Shape;226;p11"/>
          <p:cNvPicPr preferRelativeResize="0"/>
          <p:nvPr/>
        </p:nvPicPr>
        <p:blipFill rotWithShape="1">
          <a:blip r:embed="rId8">
            <a:alphaModFix/>
          </a:blip>
          <a:srcRect/>
          <a:stretch/>
        </p:blipFill>
        <p:spPr>
          <a:xfrm>
            <a:off x="164112" y="1678898"/>
            <a:ext cx="1556025" cy="2208840"/>
          </a:xfrm>
          <a:prstGeom prst="rect">
            <a:avLst/>
          </a:prstGeom>
          <a:noFill/>
          <a:ln>
            <a:noFill/>
          </a:ln>
        </p:spPr>
      </p:pic>
      <p:pic>
        <p:nvPicPr>
          <p:cNvPr id="227" name="Google Shape;227;p11"/>
          <p:cNvPicPr preferRelativeResize="0"/>
          <p:nvPr/>
        </p:nvPicPr>
        <p:blipFill rotWithShape="1">
          <a:blip r:embed="rId9">
            <a:alphaModFix/>
          </a:blip>
          <a:srcRect/>
          <a:stretch/>
        </p:blipFill>
        <p:spPr>
          <a:xfrm>
            <a:off x="3650625" y="1652039"/>
            <a:ext cx="1571275" cy="2235699"/>
          </a:xfrm>
          <a:prstGeom prst="rect">
            <a:avLst/>
          </a:prstGeom>
          <a:noFill/>
          <a:ln>
            <a:noFill/>
          </a:ln>
        </p:spPr>
      </p:pic>
      <p:pic>
        <p:nvPicPr>
          <p:cNvPr id="228" name="Google Shape;228;p11"/>
          <p:cNvPicPr preferRelativeResize="0"/>
          <p:nvPr/>
        </p:nvPicPr>
        <p:blipFill rotWithShape="1">
          <a:blip r:embed="rId10">
            <a:alphaModFix/>
          </a:blip>
          <a:srcRect/>
          <a:stretch/>
        </p:blipFill>
        <p:spPr>
          <a:xfrm>
            <a:off x="1790371" y="1678898"/>
            <a:ext cx="1530570" cy="2208840"/>
          </a:xfrm>
          <a:prstGeom prst="rect">
            <a:avLst/>
          </a:prstGeom>
          <a:noFill/>
          <a:ln>
            <a:noFill/>
          </a:ln>
        </p:spPr>
      </p:pic>
      <p:cxnSp>
        <p:nvCxnSpPr>
          <p:cNvPr id="229" name="Google Shape;229;p11"/>
          <p:cNvCxnSpPr/>
          <p:nvPr/>
        </p:nvCxnSpPr>
        <p:spPr>
          <a:xfrm rot="10800000" flipH="1">
            <a:off x="467550" y="4298697"/>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12"/>
          <p:cNvPicPr preferRelativeResize="0"/>
          <p:nvPr/>
        </p:nvPicPr>
        <p:blipFill rotWithShape="1">
          <a:blip r:embed="rId3">
            <a:alphaModFix/>
          </a:blip>
          <a:srcRect/>
          <a:stretch/>
        </p:blipFill>
        <p:spPr>
          <a:xfrm>
            <a:off x="7511000" y="4141775"/>
            <a:ext cx="1217475" cy="1217475"/>
          </a:xfrm>
          <a:prstGeom prst="rect">
            <a:avLst/>
          </a:prstGeom>
          <a:noFill/>
          <a:ln>
            <a:noFill/>
          </a:ln>
        </p:spPr>
      </p:pic>
      <p:sp>
        <p:nvSpPr>
          <p:cNvPr id="235" name="Google Shape;235;p12"/>
          <p:cNvSpPr/>
          <p:nvPr/>
        </p:nvSpPr>
        <p:spPr>
          <a:xfrm>
            <a:off x="1011950" y="686600"/>
            <a:ext cx="2067000" cy="35763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sp>
        <p:nvSpPr>
          <p:cNvPr id="236" name="Google Shape;236;p12"/>
          <p:cNvSpPr/>
          <p:nvPr/>
        </p:nvSpPr>
        <p:spPr>
          <a:xfrm>
            <a:off x="879700" y="82202"/>
            <a:ext cx="7327500" cy="468000"/>
          </a:xfrm>
          <a:prstGeom prst="roundRect">
            <a:avLst>
              <a:gd name="adj" fmla="val 16667"/>
            </a:avLst>
          </a:prstGeom>
          <a:solidFill>
            <a:srgbClr val="7739A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Getting started: Using the Voter Registration Toolkit</a:t>
            </a:r>
            <a:endParaRPr sz="1400" b="1" i="0" u="none" strike="noStrike" cap="none">
              <a:solidFill>
                <a:schemeClr val="lt1"/>
              </a:solidFill>
              <a:latin typeface="Montserrat"/>
              <a:ea typeface="Montserrat"/>
              <a:cs typeface="Montserrat"/>
              <a:sym typeface="Montserrat"/>
            </a:endParaRPr>
          </a:p>
        </p:txBody>
      </p:sp>
      <p:pic>
        <p:nvPicPr>
          <p:cNvPr id="237" name="Google Shape;237;p12" title="V4 Voter reg toolkit.jpg"/>
          <p:cNvPicPr preferRelativeResize="0"/>
          <p:nvPr/>
        </p:nvPicPr>
        <p:blipFill rotWithShape="1">
          <a:blip r:embed="rId4">
            <a:alphaModFix/>
          </a:blip>
          <a:srcRect/>
          <a:stretch/>
        </p:blipFill>
        <p:spPr>
          <a:xfrm>
            <a:off x="1089400" y="983975"/>
            <a:ext cx="1912149" cy="2704600"/>
          </a:xfrm>
          <a:prstGeom prst="rect">
            <a:avLst/>
          </a:prstGeom>
          <a:noFill/>
          <a:ln>
            <a:noFill/>
          </a:ln>
        </p:spPr>
      </p:pic>
      <p:sp>
        <p:nvSpPr>
          <p:cNvPr id="238" name="Google Shape;238;p12"/>
          <p:cNvSpPr txBox="1"/>
          <p:nvPr/>
        </p:nvSpPr>
        <p:spPr>
          <a:xfrm>
            <a:off x="9734275" y="564175"/>
            <a:ext cx="44826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239" name="Google Shape;239;p12"/>
          <p:cNvPicPr preferRelativeResize="0"/>
          <p:nvPr/>
        </p:nvPicPr>
        <p:blipFill rotWithShape="1">
          <a:blip r:embed="rId5">
            <a:alphaModFix/>
          </a:blip>
          <a:srcRect/>
          <a:stretch/>
        </p:blipFill>
        <p:spPr>
          <a:xfrm>
            <a:off x="509500" y="4441988"/>
            <a:ext cx="1480269" cy="506676"/>
          </a:xfrm>
          <a:prstGeom prst="rect">
            <a:avLst/>
          </a:prstGeom>
          <a:noFill/>
          <a:ln>
            <a:noFill/>
          </a:ln>
        </p:spPr>
      </p:pic>
      <p:pic>
        <p:nvPicPr>
          <p:cNvPr id="240" name="Google Shape;240;p12"/>
          <p:cNvPicPr preferRelativeResize="0"/>
          <p:nvPr/>
        </p:nvPicPr>
        <p:blipFill rotWithShape="1">
          <a:blip r:embed="rId6">
            <a:alphaModFix/>
          </a:blip>
          <a:srcRect/>
          <a:stretch/>
        </p:blipFill>
        <p:spPr>
          <a:xfrm>
            <a:off x="2840313" y="4555263"/>
            <a:ext cx="3820125" cy="280150"/>
          </a:xfrm>
          <a:prstGeom prst="rect">
            <a:avLst/>
          </a:prstGeom>
          <a:noFill/>
          <a:ln>
            <a:noFill/>
          </a:ln>
        </p:spPr>
      </p:pic>
      <p:pic>
        <p:nvPicPr>
          <p:cNvPr id="241" name="Google Shape;241;p12"/>
          <p:cNvPicPr preferRelativeResize="0"/>
          <p:nvPr/>
        </p:nvPicPr>
        <p:blipFill rotWithShape="1">
          <a:blip r:embed="rId7">
            <a:alphaModFix/>
          </a:blip>
          <a:srcRect r="3168" b="8233"/>
          <a:stretch/>
        </p:blipFill>
        <p:spPr>
          <a:xfrm>
            <a:off x="3627666" y="1617843"/>
            <a:ext cx="5516334" cy="2645057"/>
          </a:xfrm>
          <a:prstGeom prst="rect">
            <a:avLst/>
          </a:prstGeom>
          <a:noFill/>
          <a:ln>
            <a:noFill/>
          </a:ln>
        </p:spPr>
      </p:pic>
      <p:pic>
        <p:nvPicPr>
          <p:cNvPr id="242" name="Google Shape;242;p12"/>
          <p:cNvPicPr preferRelativeResize="0"/>
          <p:nvPr/>
        </p:nvPicPr>
        <p:blipFill rotWithShape="1">
          <a:blip r:embed="rId8">
            <a:alphaModFix/>
          </a:blip>
          <a:srcRect/>
          <a:stretch/>
        </p:blipFill>
        <p:spPr>
          <a:xfrm>
            <a:off x="3516188" y="550202"/>
            <a:ext cx="5627812" cy="748480"/>
          </a:xfrm>
          <a:prstGeom prst="rect">
            <a:avLst/>
          </a:prstGeom>
          <a:noFill/>
          <a:ln>
            <a:noFill/>
          </a:ln>
        </p:spPr>
      </p:pic>
      <p:sp>
        <p:nvSpPr>
          <p:cNvPr id="243" name="Google Shape;243;p12"/>
          <p:cNvSpPr txBox="1"/>
          <p:nvPr/>
        </p:nvSpPr>
        <p:spPr>
          <a:xfrm>
            <a:off x="4296692" y="1113599"/>
            <a:ext cx="4582965" cy="61653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What do you think you should consider when recruiting volunteers? </a:t>
            </a:r>
            <a:endParaRPr sz="1400" b="1" i="0" u="none" strike="noStrike" cap="none">
              <a:solidFill>
                <a:schemeClr val="dk1"/>
              </a:solidFill>
              <a:latin typeface="Arial"/>
              <a:ea typeface="Arial"/>
              <a:cs typeface="Arial"/>
              <a:sym typeface="Arial"/>
            </a:endParaRPr>
          </a:p>
        </p:txBody>
      </p:sp>
      <p:cxnSp>
        <p:nvCxnSpPr>
          <p:cNvPr id="244" name="Google Shape;244;p12"/>
          <p:cNvCxnSpPr/>
          <p:nvPr/>
        </p:nvCxnSpPr>
        <p:spPr>
          <a:xfrm rot="10800000" flipH="1">
            <a:off x="467550" y="4298697"/>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3"/>
          <p:cNvPicPr preferRelativeResize="0"/>
          <p:nvPr/>
        </p:nvPicPr>
        <p:blipFill rotWithShape="1">
          <a:blip r:embed="rId3">
            <a:alphaModFix/>
          </a:blip>
          <a:srcRect l="3739"/>
          <a:stretch/>
        </p:blipFill>
        <p:spPr>
          <a:xfrm>
            <a:off x="2722100" y="794349"/>
            <a:ext cx="6406144" cy="3159219"/>
          </a:xfrm>
          <a:prstGeom prst="rect">
            <a:avLst/>
          </a:prstGeom>
          <a:noFill/>
          <a:ln>
            <a:noFill/>
          </a:ln>
        </p:spPr>
      </p:pic>
      <p:sp>
        <p:nvSpPr>
          <p:cNvPr id="250" name="Google Shape;250;p13"/>
          <p:cNvSpPr/>
          <p:nvPr/>
        </p:nvSpPr>
        <p:spPr>
          <a:xfrm>
            <a:off x="655100" y="667912"/>
            <a:ext cx="2067000" cy="35763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sp>
        <p:nvSpPr>
          <p:cNvPr id="251" name="Google Shape;251;p13"/>
          <p:cNvSpPr/>
          <p:nvPr/>
        </p:nvSpPr>
        <p:spPr>
          <a:xfrm>
            <a:off x="890975" y="145427"/>
            <a:ext cx="7327500" cy="468000"/>
          </a:xfrm>
          <a:prstGeom prst="roundRect">
            <a:avLst>
              <a:gd name="adj" fmla="val 16667"/>
            </a:avLst>
          </a:prstGeom>
          <a:solidFill>
            <a:srgbClr val="7739A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Getting started: Using the Voter Registration Toolkit</a:t>
            </a:r>
            <a:endParaRPr sz="1400" b="1" i="0" u="none" strike="noStrike" cap="none">
              <a:solidFill>
                <a:schemeClr val="lt1"/>
              </a:solidFill>
              <a:latin typeface="Montserrat"/>
              <a:ea typeface="Montserrat"/>
              <a:cs typeface="Montserrat"/>
              <a:sym typeface="Montserrat"/>
            </a:endParaRPr>
          </a:p>
        </p:txBody>
      </p:sp>
      <p:pic>
        <p:nvPicPr>
          <p:cNvPr id="252" name="Google Shape;252;p13" title="V4 Voter reg toolkit.jpg"/>
          <p:cNvPicPr preferRelativeResize="0"/>
          <p:nvPr/>
        </p:nvPicPr>
        <p:blipFill rotWithShape="1">
          <a:blip r:embed="rId4">
            <a:alphaModFix/>
          </a:blip>
          <a:srcRect/>
          <a:stretch/>
        </p:blipFill>
        <p:spPr>
          <a:xfrm>
            <a:off x="732550" y="965287"/>
            <a:ext cx="1912149" cy="2704600"/>
          </a:xfrm>
          <a:prstGeom prst="rect">
            <a:avLst/>
          </a:prstGeom>
          <a:noFill/>
          <a:ln>
            <a:noFill/>
          </a:ln>
        </p:spPr>
      </p:pic>
      <p:sp>
        <p:nvSpPr>
          <p:cNvPr id="253" name="Google Shape;253;p13"/>
          <p:cNvSpPr txBox="1"/>
          <p:nvPr/>
        </p:nvSpPr>
        <p:spPr>
          <a:xfrm>
            <a:off x="3807575" y="1594075"/>
            <a:ext cx="5754000" cy="46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What resources do you have available to you in the toolkit? </a:t>
            </a:r>
            <a:endParaRPr sz="1400" b="1" i="0" u="none" strike="noStrike" cap="none">
              <a:solidFill>
                <a:schemeClr val="dk1"/>
              </a:solidFill>
              <a:latin typeface="Arial"/>
              <a:ea typeface="Arial"/>
              <a:cs typeface="Arial"/>
              <a:sym typeface="Arial"/>
            </a:endParaRPr>
          </a:p>
        </p:txBody>
      </p:sp>
      <p:sp>
        <p:nvSpPr>
          <p:cNvPr id="254" name="Google Shape;254;p13"/>
          <p:cNvSpPr txBox="1"/>
          <p:nvPr/>
        </p:nvSpPr>
        <p:spPr>
          <a:xfrm>
            <a:off x="3853075" y="2737850"/>
            <a:ext cx="5754000" cy="46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What should you consider to maximise impact? </a:t>
            </a:r>
            <a:endParaRPr sz="1400" b="1" i="0" u="none" strike="noStrike" cap="none">
              <a:solidFill>
                <a:schemeClr val="dk1"/>
              </a:solidFill>
              <a:latin typeface="Arial"/>
              <a:ea typeface="Arial"/>
              <a:cs typeface="Arial"/>
              <a:sym typeface="Arial"/>
            </a:endParaRPr>
          </a:p>
        </p:txBody>
      </p:sp>
      <p:sp>
        <p:nvSpPr>
          <p:cNvPr id="255" name="Google Shape;255;p13"/>
          <p:cNvSpPr txBox="1"/>
          <p:nvPr/>
        </p:nvSpPr>
        <p:spPr>
          <a:xfrm>
            <a:off x="3911375" y="3828950"/>
            <a:ext cx="5754000" cy="46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How can you best let people know about your event? </a:t>
            </a:r>
            <a:endParaRPr sz="1400" b="1" i="0" u="none" strike="noStrike" cap="none">
              <a:solidFill>
                <a:schemeClr val="dk1"/>
              </a:solidFill>
              <a:latin typeface="Arial"/>
              <a:ea typeface="Arial"/>
              <a:cs typeface="Arial"/>
              <a:sym typeface="Arial"/>
            </a:endParaRPr>
          </a:p>
        </p:txBody>
      </p:sp>
      <p:pic>
        <p:nvPicPr>
          <p:cNvPr id="256" name="Google Shape;256;p13"/>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257" name="Google Shape;257;p13"/>
          <p:cNvPicPr preferRelativeResize="0"/>
          <p:nvPr/>
        </p:nvPicPr>
        <p:blipFill rotWithShape="1">
          <a:blip r:embed="rId6">
            <a:alphaModFix/>
          </a:blip>
          <a:srcRect/>
          <a:stretch/>
        </p:blipFill>
        <p:spPr>
          <a:xfrm>
            <a:off x="509500" y="4441988"/>
            <a:ext cx="1480269" cy="506676"/>
          </a:xfrm>
          <a:prstGeom prst="rect">
            <a:avLst/>
          </a:prstGeom>
          <a:noFill/>
          <a:ln>
            <a:noFill/>
          </a:ln>
        </p:spPr>
      </p:pic>
      <p:pic>
        <p:nvPicPr>
          <p:cNvPr id="258" name="Google Shape;258;p13"/>
          <p:cNvPicPr preferRelativeResize="0"/>
          <p:nvPr/>
        </p:nvPicPr>
        <p:blipFill rotWithShape="1">
          <a:blip r:embed="rId7">
            <a:alphaModFix/>
          </a:blip>
          <a:srcRect/>
          <a:stretch/>
        </p:blipFill>
        <p:spPr>
          <a:xfrm>
            <a:off x="2840313" y="4555263"/>
            <a:ext cx="3820125" cy="280150"/>
          </a:xfrm>
          <a:prstGeom prst="rect">
            <a:avLst/>
          </a:prstGeom>
          <a:noFill/>
          <a:ln>
            <a:noFill/>
          </a:ln>
        </p:spPr>
      </p:pic>
      <p:cxnSp>
        <p:nvCxnSpPr>
          <p:cNvPr id="259" name="Google Shape;259;p13"/>
          <p:cNvCxnSpPr/>
          <p:nvPr/>
        </p:nvCxnSpPr>
        <p:spPr>
          <a:xfrm rot="10800000" flipH="1">
            <a:off x="467550" y="4298697"/>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5" name="Google Shape;265;p1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6" name="Google Shape;266;p1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
        <p:nvSpPr>
          <p:cNvPr id="267" name="Google Shape;267;p14"/>
          <p:cNvSpPr/>
          <p:nvPr/>
        </p:nvSpPr>
        <p:spPr>
          <a:xfrm>
            <a:off x="837713" y="301125"/>
            <a:ext cx="7449000" cy="558300"/>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rgbClr val="000000"/>
                </a:solidFill>
                <a:latin typeface="Arial"/>
                <a:ea typeface="Arial"/>
                <a:cs typeface="Arial"/>
                <a:sym typeface="Arial"/>
              </a:rPr>
              <a:t>How can we increase our impact beyond the day?</a:t>
            </a:r>
            <a:endParaRPr sz="2000" b="1" i="0" u="none" strike="noStrike" cap="none">
              <a:solidFill>
                <a:srgbClr val="000000"/>
              </a:solidFill>
              <a:latin typeface="Arial"/>
              <a:ea typeface="Arial"/>
              <a:cs typeface="Arial"/>
              <a:sym typeface="Arial"/>
            </a:endParaRPr>
          </a:p>
        </p:txBody>
      </p:sp>
      <p:pic>
        <p:nvPicPr>
          <p:cNvPr id="268" name="Google Shape;268;p14"/>
          <p:cNvPicPr preferRelativeResize="0"/>
          <p:nvPr/>
        </p:nvPicPr>
        <p:blipFill rotWithShape="1">
          <a:blip r:embed="rId5">
            <a:alphaModFix/>
          </a:blip>
          <a:srcRect/>
          <a:stretch/>
        </p:blipFill>
        <p:spPr>
          <a:xfrm>
            <a:off x="2840313" y="4555263"/>
            <a:ext cx="3820125" cy="280150"/>
          </a:xfrm>
          <a:prstGeom prst="rect">
            <a:avLst/>
          </a:prstGeom>
          <a:noFill/>
          <a:ln>
            <a:noFill/>
          </a:ln>
        </p:spPr>
      </p:pic>
      <p:pic>
        <p:nvPicPr>
          <p:cNvPr id="2" name="Picture 1">
            <a:extLst>
              <a:ext uri="{FF2B5EF4-FFF2-40B4-BE49-F238E27FC236}">
                <a16:creationId xmlns:a16="http://schemas.microsoft.com/office/drawing/2014/main" id="{6C81CEB5-B1EB-0C06-8A82-D798973D66DA}"/>
              </a:ext>
            </a:extLst>
          </p:cNvPr>
          <p:cNvPicPr>
            <a:picLocks noChangeAspect="1"/>
          </p:cNvPicPr>
          <p:nvPr/>
        </p:nvPicPr>
        <p:blipFill>
          <a:blip r:embed="rId6"/>
          <a:srcRect r="707" b="-174"/>
          <a:stretch>
            <a:fillRect/>
          </a:stretch>
        </p:blipFill>
        <p:spPr>
          <a:xfrm>
            <a:off x="732408" y="971253"/>
            <a:ext cx="7790157" cy="320100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3"/>
        <p:cNvGrpSpPr/>
        <p:nvPr/>
      </p:nvGrpSpPr>
      <p:grpSpPr>
        <a:xfrm>
          <a:off x="0" y="0"/>
          <a:ext cx="0" cy="0"/>
          <a:chOff x="0" y="0"/>
          <a:chExt cx="0" cy="0"/>
        </a:xfrm>
      </p:grpSpPr>
      <p:pic>
        <p:nvPicPr>
          <p:cNvPr id="274" name="Google Shape;274;p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75" name="Google Shape;275;p1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76" name="Google Shape;276;p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77" name="Google Shape;277;p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80" name="Google Shape;280;p15"/>
          <p:cNvPicPr preferRelativeResize="0"/>
          <p:nvPr/>
        </p:nvPicPr>
        <p:blipFill rotWithShape="1">
          <a:blip r:embed="rId5">
            <a:alphaModFix/>
          </a:blip>
          <a:srcRect/>
          <a:stretch/>
        </p:blipFill>
        <p:spPr>
          <a:xfrm>
            <a:off x="2840313" y="4555263"/>
            <a:ext cx="3820125" cy="280150"/>
          </a:xfrm>
          <a:prstGeom prst="rect">
            <a:avLst/>
          </a:prstGeom>
          <a:noFill/>
          <a:ln>
            <a:noFill/>
          </a:ln>
        </p:spPr>
      </p:pic>
      <p:pic>
        <p:nvPicPr>
          <p:cNvPr id="2" name="Picture 1">
            <a:extLst>
              <a:ext uri="{FF2B5EF4-FFF2-40B4-BE49-F238E27FC236}">
                <a16:creationId xmlns:a16="http://schemas.microsoft.com/office/drawing/2014/main" id="{9AD8A2F2-31C0-4346-0E32-8B4A574A0BE4}"/>
              </a:ext>
            </a:extLst>
          </p:cNvPr>
          <p:cNvPicPr>
            <a:picLocks noChangeAspect="1"/>
          </p:cNvPicPr>
          <p:nvPr/>
        </p:nvPicPr>
        <p:blipFill>
          <a:blip r:embed="rId6"/>
          <a:stretch>
            <a:fillRect/>
          </a:stretch>
        </p:blipFill>
        <p:spPr>
          <a:xfrm>
            <a:off x="480505" y="731576"/>
            <a:ext cx="4049327" cy="2132304"/>
          </a:xfrm>
          <a:prstGeom prst="rect">
            <a:avLst/>
          </a:prstGeom>
        </p:spPr>
      </p:pic>
      <p:pic>
        <p:nvPicPr>
          <p:cNvPr id="3" name="Picture 2">
            <a:extLst>
              <a:ext uri="{FF2B5EF4-FFF2-40B4-BE49-F238E27FC236}">
                <a16:creationId xmlns:a16="http://schemas.microsoft.com/office/drawing/2014/main" id="{E281B8AA-B277-C80D-DD1E-01802D519971}"/>
              </a:ext>
            </a:extLst>
          </p:cNvPr>
          <p:cNvPicPr>
            <a:picLocks noChangeAspect="1"/>
          </p:cNvPicPr>
          <p:nvPr/>
        </p:nvPicPr>
        <p:blipFill>
          <a:blip r:embed="rId7"/>
          <a:stretch>
            <a:fillRect/>
          </a:stretch>
        </p:blipFill>
        <p:spPr>
          <a:xfrm>
            <a:off x="4524744" y="1796896"/>
            <a:ext cx="4433472" cy="23597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4"/>
        <p:cNvGrpSpPr/>
        <p:nvPr/>
      </p:nvGrpSpPr>
      <p:grpSpPr>
        <a:xfrm>
          <a:off x="0" y="0"/>
          <a:ext cx="0" cy="0"/>
          <a:chOff x="0" y="0"/>
          <a:chExt cx="0" cy="0"/>
        </a:xfrm>
      </p:grpSpPr>
      <p:pic>
        <p:nvPicPr>
          <p:cNvPr id="285" name="Google Shape;285;p1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86" name="Google Shape;286;p1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87" name="Google Shape;287;p1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
        <p:nvSpPr>
          <p:cNvPr id="288" name="Google Shape;288;p16"/>
          <p:cNvSpPr/>
          <p:nvPr/>
        </p:nvSpPr>
        <p:spPr>
          <a:xfrm>
            <a:off x="5278800" y="370075"/>
            <a:ext cx="3379200" cy="33816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sp>
        <p:nvSpPr>
          <p:cNvPr id="289" name="Google Shape;289;p16"/>
          <p:cNvSpPr/>
          <p:nvPr/>
        </p:nvSpPr>
        <p:spPr>
          <a:xfrm>
            <a:off x="509500" y="317700"/>
            <a:ext cx="4593600" cy="3434100"/>
          </a:xfrm>
          <a:prstGeom prst="roundRect">
            <a:avLst>
              <a:gd name="adj" fmla="val 16667"/>
            </a:avLst>
          </a:prstGeom>
          <a:solidFill>
            <a:srgbClr val="E9F9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600" b="0" i="0" u="none" strike="noStrike" cap="none">
                <a:solidFill>
                  <a:schemeClr val="dk1"/>
                </a:solidFill>
                <a:latin typeface="Arial"/>
                <a:ea typeface="Arial"/>
                <a:cs typeface="Arial"/>
                <a:sym typeface="Arial"/>
              </a:rPr>
              <a:t>Using the</a:t>
            </a:r>
            <a:r>
              <a:rPr lang="en-GB" sz="1600" b="1" i="0" u="none" strike="noStrike" cap="none">
                <a:solidFill>
                  <a:schemeClr val="dk1"/>
                </a:solidFill>
                <a:latin typeface="Arial"/>
                <a:ea typeface="Arial"/>
                <a:cs typeface="Arial"/>
                <a:sym typeface="Arial"/>
              </a:rPr>
              <a:t> Voter Eligibility flow charts</a:t>
            </a:r>
            <a:r>
              <a:rPr lang="en-GB" sz="1600" b="0" i="0" u="none" strike="noStrike" cap="none">
                <a:solidFill>
                  <a:schemeClr val="dk1"/>
                </a:solidFill>
                <a:latin typeface="Arial"/>
                <a:ea typeface="Arial"/>
                <a:cs typeface="Arial"/>
                <a:sym typeface="Arial"/>
              </a:rPr>
              <a:t>, find out which elections (if any) these people can vote in: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A 19 year old Irish citizen</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An 18 year old Indian citizen </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An 18 year old Italian citizen who has lived in the UK for the last 8 years</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A 17 year old Cypriot citizen</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A 16 year old Polish citizen </a:t>
            </a:r>
            <a:endParaRPr sz="1600" b="0" i="0" u="none" strike="noStrike" cap="none">
              <a:solidFill>
                <a:schemeClr val="dk1"/>
              </a:solidFill>
              <a:latin typeface="Arial"/>
              <a:ea typeface="Arial"/>
              <a:cs typeface="Arial"/>
              <a:sym typeface="Arial"/>
            </a:endParaRPr>
          </a:p>
        </p:txBody>
      </p:sp>
      <p:pic>
        <p:nvPicPr>
          <p:cNvPr id="290" name="Google Shape;290;p16"/>
          <p:cNvPicPr preferRelativeResize="0"/>
          <p:nvPr/>
        </p:nvPicPr>
        <p:blipFill rotWithShape="1">
          <a:blip r:embed="rId5">
            <a:alphaModFix/>
          </a:blip>
          <a:srcRect/>
          <a:stretch/>
        </p:blipFill>
        <p:spPr>
          <a:xfrm>
            <a:off x="2840313" y="4555263"/>
            <a:ext cx="3820125" cy="280150"/>
          </a:xfrm>
          <a:prstGeom prst="rect">
            <a:avLst/>
          </a:prstGeom>
          <a:noFill/>
          <a:ln>
            <a:noFill/>
          </a:ln>
        </p:spPr>
      </p:pic>
      <p:pic>
        <p:nvPicPr>
          <p:cNvPr id="291" name="Google Shape;291;p16"/>
          <p:cNvPicPr preferRelativeResize="0"/>
          <p:nvPr/>
        </p:nvPicPr>
        <p:blipFill rotWithShape="1">
          <a:blip r:embed="rId6">
            <a:alphaModFix/>
          </a:blip>
          <a:srcRect/>
          <a:stretch/>
        </p:blipFill>
        <p:spPr>
          <a:xfrm>
            <a:off x="5836081" y="478958"/>
            <a:ext cx="2264638" cy="316383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pic>
        <p:nvPicPr>
          <p:cNvPr id="296" name="Google Shape;296;p1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97" name="Google Shape;297;p1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98" name="Google Shape;298;p1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1" name="Google Shape;301;p17"/>
          <p:cNvPicPr preferRelativeResize="0"/>
          <p:nvPr/>
        </p:nvPicPr>
        <p:blipFill rotWithShape="1">
          <a:blip r:embed="rId5">
            <a:alphaModFix/>
          </a:blip>
          <a:srcRect/>
          <a:stretch/>
        </p:blipFill>
        <p:spPr>
          <a:xfrm>
            <a:off x="2840313" y="4555263"/>
            <a:ext cx="3820125" cy="280150"/>
          </a:xfrm>
          <a:prstGeom prst="rect">
            <a:avLst/>
          </a:prstGeom>
          <a:noFill/>
          <a:ln>
            <a:noFill/>
          </a:ln>
        </p:spPr>
      </p:pic>
      <p:pic>
        <p:nvPicPr>
          <p:cNvPr id="2" name="Picture 1">
            <a:extLst>
              <a:ext uri="{FF2B5EF4-FFF2-40B4-BE49-F238E27FC236}">
                <a16:creationId xmlns:a16="http://schemas.microsoft.com/office/drawing/2014/main" id="{BAF53348-8CF1-2597-FDCC-6A979A2EE472}"/>
              </a:ext>
            </a:extLst>
          </p:cNvPr>
          <p:cNvPicPr>
            <a:picLocks noChangeAspect="1"/>
          </p:cNvPicPr>
          <p:nvPr/>
        </p:nvPicPr>
        <p:blipFill>
          <a:blip r:embed="rId6"/>
          <a:stretch>
            <a:fillRect/>
          </a:stretch>
        </p:blipFill>
        <p:spPr>
          <a:xfrm>
            <a:off x="231282" y="195124"/>
            <a:ext cx="4164923" cy="2223118"/>
          </a:xfrm>
          <a:prstGeom prst="rect">
            <a:avLst/>
          </a:prstGeom>
        </p:spPr>
      </p:pic>
      <p:pic>
        <p:nvPicPr>
          <p:cNvPr id="3" name="Picture 2">
            <a:extLst>
              <a:ext uri="{FF2B5EF4-FFF2-40B4-BE49-F238E27FC236}">
                <a16:creationId xmlns:a16="http://schemas.microsoft.com/office/drawing/2014/main" id="{D80281EF-C137-5C68-B3F6-9ABBB683C771}"/>
              </a:ext>
            </a:extLst>
          </p:cNvPr>
          <p:cNvPicPr>
            <a:picLocks noChangeAspect="1"/>
          </p:cNvPicPr>
          <p:nvPr/>
        </p:nvPicPr>
        <p:blipFill>
          <a:blip r:embed="rId7"/>
          <a:stretch>
            <a:fillRect/>
          </a:stretch>
        </p:blipFill>
        <p:spPr>
          <a:xfrm>
            <a:off x="3934379" y="1636450"/>
            <a:ext cx="5020508" cy="27028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pic>
        <p:nvPicPr>
          <p:cNvPr id="2" name="Picture 1">
            <a:extLst>
              <a:ext uri="{FF2B5EF4-FFF2-40B4-BE49-F238E27FC236}">
                <a16:creationId xmlns:a16="http://schemas.microsoft.com/office/drawing/2014/main" id="{F4A68B8D-D4B4-B69E-566D-E5BD1260A06D}"/>
              </a:ext>
            </a:extLst>
          </p:cNvPr>
          <p:cNvPicPr>
            <a:picLocks noChangeAspect="1"/>
          </p:cNvPicPr>
          <p:nvPr/>
        </p:nvPicPr>
        <p:blipFill>
          <a:blip r:embed="rId3"/>
          <a:stretch>
            <a:fillRect/>
          </a:stretch>
        </p:blipFill>
        <p:spPr>
          <a:xfrm>
            <a:off x="197908" y="796925"/>
            <a:ext cx="4059768" cy="2269068"/>
          </a:xfrm>
          <a:prstGeom prst="rect">
            <a:avLst/>
          </a:prstGeom>
        </p:spPr>
      </p:pic>
      <p:pic>
        <p:nvPicPr>
          <p:cNvPr id="306" name="Google Shape;306;p18"/>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307" name="Google Shape;307;p18"/>
          <p:cNvPicPr preferRelativeResize="0"/>
          <p:nvPr/>
        </p:nvPicPr>
        <p:blipFill rotWithShape="1">
          <a:blip r:embed="rId5">
            <a:alphaModFix/>
          </a:blip>
          <a:srcRect/>
          <a:stretch/>
        </p:blipFill>
        <p:spPr>
          <a:xfrm>
            <a:off x="509500" y="4441988"/>
            <a:ext cx="1480269" cy="506676"/>
          </a:xfrm>
          <a:prstGeom prst="rect">
            <a:avLst/>
          </a:prstGeom>
          <a:noFill/>
          <a:ln>
            <a:noFill/>
          </a:ln>
        </p:spPr>
      </p:pic>
      <p:cxnSp>
        <p:nvCxnSpPr>
          <p:cNvPr id="308" name="Google Shape;308;p1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0" name="Google Shape;310;p18"/>
          <p:cNvPicPr preferRelativeResize="0"/>
          <p:nvPr/>
        </p:nvPicPr>
        <p:blipFill rotWithShape="1">
          <a:blip r:embed="rId6">
            <a:alphaModFix/>
          </a:blip>
          <a:srcRect/>
          <a:stretch/>
        </p:blipFill>
        <p:spPr>
          <a:xfrm>
            <a:off x="2840313" y="4555263"/>
            <a:ext cx="3820125" cy="280150"/>
          </a:xfrm>
          <a:prstGeom prst="rect">
            <a:avLst/>
          </a:prstGeom>
          <a:noFill/>
          <a:ln>
            <a:noFill/>
          </a:ln>
        </p:spPr>
      </p:pic>
      <p:sp>
        <p:nvSpPr>
          <p:cNvPr id="311" name="Google Shape;311;p18"/>
          <p:cNvSpPr/>
          <p:nvPr/>
        </p:nvSpPr>
        <p:spPr>
          <a:xfrm>
            <a:off x="4127248" y="444480"/>
            <a:ext cx="4603500" cy="3552600"/>
          </a:xfrm>
          <a:prstGeom prst="roundRect">
            <a:avLst>
              <a:gd name="adj" fmla="val 16667"/>
            </a:avLst>
          </a:prstGeom>
          <a:solidFill>
            <a:srgbClr val="F8D27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GB" sz="1500" b="1" i="0" u="none" strike="noStrike" cap="none">
                <a:solidFill>
                  <a:srgbClr val="000000"/>
                </a:solidFill>
                <a:latin typeface="Lexend"/>
                <a:ea typeface="Lexend"/>
                <a:cs typeface="Lexend"/>
                <a:sym typeface="Lexend"/>
              </a:rPr>
              <a:t>How many of these benefits did you mention?</a:t>
            </a:r>
            <a:endParaRPr sz="1500" b="1" i="0" u="none" strike="noStrike" cap="none">
              <a:solidFill>
                <a:srgbClr val="000000"/>
              </a:solidFill>
              <a:latin typeface="Lexend"/>
              <a:ea typeface="Lexend"/>
              <a:cs typeface="Lexend"/>
              <a:sym typeface="Lexend"/>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a:p>
            <a:pPr marL="457200" marR="0" lvl="0" indent="-317500" algn="l" rtl="0">
              <a:lnSpc>
                <a:spcPct val="100000"/>
              </a:lnSpc>
              <a:spcBef>
                <a:spcPts val="0"/>
              </a:spcBef>
              <a:spcAft>
                <a:spcPts val="0"/>
              </a:spcAft>
              <a:buClr>
                <a:srgbClr val="000000"/>
              </a:buClr>
              <a:buSzPts val="1400"/>
              <a:buFont typeface="Lexend"/>
              <a:buChar char="●"/>
            </a:pPr>
            <a:r>
              <a:rPr lang="en-GB" sz="1400" b="0" i="0" u="none" strike="noStrike" cap="none">
                <a:solidFill>
                  <a:srgbClr val="000000"/>
                </a:solidFill>
                <a:latin typeface="Lexend"/>
                <a:ea typeface="Lexend"/>
                <a:cs typeface="Lexend"/>
                <a:sym typeface="Lexend"/>
              </a:rPr>
              <a:t>Having  your voice heard on issues that matter to you </a:t>
            </a:r>
            <a:endParaRPr sz="1400" b="0" i="0" u="none" strike="noStrike" cap="none">
              <a:solidFill>
                <a:srgbClr val="000000"/>
              </a:solidFill>
              <a:latin typeface="Lexend"/>
              <a:ea typeface="Lexend"/>
              <a:cs typeface="Lexend"/>
              <a:sym typeface="Lexend"/>
            </a:endParaRPr>
          </a:p>
          <a:p>
            <a:pPr marL="457200" marR="0" lvl="0" indent="-317500" algn="l" rtl="0">
              <a:lnSpc>
                <a:spcPct val="100000"/>
              </a:lnSpc>
              <a:spcBef>
                <a:spcPts val="0"/>
              </a:spcBef>
              <a:spcAft>
                <a:spcPts val="0"/>
              </a:spcAft>
              <a:buClr>
                <a:srgbClr val="000000"/>
              </a:buClr>
              <a:buSzPts val="1400"/>
              <a:buFont typeface="Lexend"/>
              <a:buChar char="●"/>
            </a:pPr>
            <a:r>
              <a:rPr lang="en-GB" sz="1400" b="0" i="0" u="none" strike="noStrike" cap="none">
                <a:solidFill>
                  <a:srgbClr val="000000"/>
                </a:solidFill>
                <a:latin typeface="Lexend"/>
                <a:ea typeface="Lexend"/>
                <a:cs typeface="Lexend"/>
                <a:sym typeface="Lexend"/>
              </a:rPr>
              <a:t>Giving elected representatives a better idea of how to advocate for you </a:t>
            </a:r>
            <a:endParaRPr sz="1400" b="0" i="0" u="none" strike="noStrike" cap="none">
              <a:solidFill>
                <a:srgbClr val="000000"/>
              </a:solidFill>
              <a:latin typeface="Lexend"/>
              <a:ea typeface="Lexend"/>
              <a:cs typeface="Lexend"/>
              <a:sym typeface="Lexend"/>
            </a:endParaRPr>
          </a:p>
          <a:p>
            <a:pPr marL="457200" marR="0" lvl="0" indent="-317500" algn="l" rtl="0">
              <a:lnSpc>
                <a:spcPct val="100000"/>
              </a:lnSpc>
              <a:spcBef>
                <a:spcPts val="0"/>
              </a:spcBef>
              <a:spcAft>
                <a:spcPts val="0"/>
              </a:spcAft>
              <a:buClr>
                <a:srgbClr val="000000"/>
              </a:buClr>
              <a:buSzPts val="1400"/>
              <a:buFont typeface="Lexend"/>
              <a:buChar char="●"/>
            </a:pPr>
            <a:r>
              <a:rPr lang="en-GB" sz="1400" b="0" i="0" u="none" strike="noStrike" cap="none">
                <a:solidFill>
                  <a:srgbClr val="000000"/>
                </a:solidFill>
                <a:latin typeface="Lexend"/>
                <a:ea typeface="Lexend"/>
                <a:cs typeface="Lexend"/>
                <a:sym typeface="Lexend"/>
              </a:rPr>
              <a:t>Representing your community’s/young people’s interests </a:t>
            </a:r>
            <a:endParaRPr sz="1400" b="0" i="0" u="none" strike="noStrike" cap="none">
              <a:solidFill>
                <a:srgbClr val="000000"/>
              </a:solidFill>
              <a:latin typeface="Lexend"/>
              <a:ea typeface="Lexend"/>
              <a:cs typeface="Lexend"/>
              <a:sym typeface="Lexend"/>
            </a:endParaRPr>
          </a:p>
          <a:p>
            <a:pPr marL="457200" marR="0" lvl="0" indent="-317500" algn="l" rtl="0">
              <a:lnSpc>
                <a:spcPct val="100000"/>
              </a:lnSpc>
              <a:spcBef>
                <a:spcPts val="0"/>
              </a:spcBef>
              <a:spcAft>
                <a:spcPts val="0"/>
              </a:spcAft>
              <a:buClr>
                <a:srgbClr val="000000"/>
              </a:buClr>
              <a:buSzPts val="1400"/>
              <a:buFont typeface="Lexend"/>
              <a:buChar char="●"/>
            </a:pPr>
            <a:r>
              <a:rPr lang="en-GB" sz="1400" b="0" i="0" u="none" strike="noStrike" cap="none">
                <a:solidFill>
                  <a:srgbClr val="000000"/>
                </a:solidFill>
                <a:latin typeface="Lexend"/>
                <a:ea typeface="Lexend"/>
                <a:cs typeface="Lexend"/>
                <a:sym typeface="Lexend"/>
              </a:rPr>
              <a:t>Registering to vote can improve your credit score</a:t>
            </a:r>
            <a:endParaRPr sz="1400" b="0" i="0" u="none" strike="noStrike" cap="none">
              <a:solidFill>
                <a:srgbClr val="000000"/>
              </a:solidFill>
              <a:latin typeface="Lexend"/>
              <a:ea typeface="Lexend"/>
              <a:cs typeface="Lexend"/>
              <a:sym typeface="Lexend"/>
            </a:endParaRPr>
          </a:p>
          <a:p>
            <a:pPr marL="457200" marR="0" lvl="0" indent="-317500" algn="l" rtl="0">
              <a:lnSpc>
                <a:spcPct val="100000"/>
              </a:lnSpc>
              <a:spcBef>
                <a:spcPts val="0"/>
              </a:spcBef>
              <a:spcAft>
                <a:spcPts val="0"/>
              </a:spcAft>
              <a:buClr>
                <a:srgbClr val="000000"/>
              </a:buClr>
              <a:buSzPts val="1400"/>
              <a:buFont typeface="Lexend"/>
              <a:buChar char="●"/>
            </a:pPr>
            <a:r>
              <a:rPr lang="en-GB" sz="1400" b="0" i="0" u="none" strike="noStrike" cap="none">
                <a:solidFill>
                  <a:srgbClr val="000000"/>
                </a:solidFill>
                <a:latin typeface="Lexend"/>
                <a:ea typeface="Lexend"/>
                <a:cs typeface="Lexend"/>
                <a:sym typeface="Lexend"/>
              </a:rPr>
              <a:t>Being on the electoral register is how juries are chosen </a:t>
            </a:r>
            <a:endParaRPr sz="1400" b="0" i="0" u="none" strike="noStrike" cap="none">
              <a:solidFill>
                <a:srgbClr val="000000"/>
              </a:solidFill>
              <a:latin typeface="Lexend"/>
              <a:ea typeface="Lexend"/>
              <a:cs typeface="Lexend"/>
              <a:sym typeface="Lexend"/>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
        <p:cNvGrpSpPr/>
        <p:nvPr/>
      </p:nvGrpSpPr>
      <p:grpSpPr>
        <a:xfrm>
          <a:off x="0" y="0"/>
          <a:ext cx="0" cy="0"/>
          <a:chOff x="0" y="0"/>
          <a:chExt cx="0" cy="0"/>
        </a:xfrm>
      </p:grpSpPr>
      <p:pic>
        <p:nvPicPr>
          <p:cNvPr id="317" name="Google Shape;317;p19"/>
          <p:cNvPicPr preferRelativeResize="0"/>
          <p:nvPr/>
        </p:nvPicPr>
        <p:blipFill rotWithShape="1">
          <a:blip r:embed="rId3">
            <a:alphaModFix/>
          </a:blip>
          <a:srcRect/>
          <a:stretch/>
        </p:blipFill>
        <p:spPr>
          <a:xfrm>
            <a:off x="509500" y="4441988"/>
            <a:ext cx="1480269" cy="506676"/>
          </a:xfrm>
          <a:prstGeom prst="rect">
            <a:avLst/>
          </a:prstGeom>
          <a:noFill/>
          <a:ln>
            <a:noFill/>
          </a:ln>
        </p:spPr>
      </p:pic>
      <p:cxnSp>
        <p:nvCxnSpPr>
          <p:cNvPr id="318" name="Google Shape;318;p1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
        <p:nvSpPr>
          <p:cNvPr id="321" name="Google Shape;321;p19"/>
          <p:cNvSpPr/>
          <p:nvPr/>
        </p:nvSpPr>
        <p:spPr>
          <a:xfrm>
            <a:off x="1331950" y="3915173"/>
            <a:ext cx="6169800" cy="3462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500" b="1" i="0" u="none" strike="noStrike" cap="none">
                <a:solidFill>
                  <a:srgbClr val="000000"/>
                </a:solidFill>
                <a:latin typeface="Arial"/>
                <a:ea typeface="Arial"/>
                <a:cs typeface="Arial"/>
                <a:sym typeface="Arial"/>
              </a:rPr>
              <a:t>For more FAQs, check out the </a:t>
            </a:r>
            <a:r>
              <a:rPr lang="en-GB" sz="1500" b="1"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Voter Registration Toolkit</a:t>
            </a:r>
            <a:r>
              <a:rPr lang="en-GB" sz="1500" b="1" i="0" u="none" strike="noStrike" cap="none">
                <a:solidFill>
                  <a:srgbClr val="000000"/>
                </a:solidFill>
                <a:latin typeface="Arial"/>
                <a:ea typeface="Arial"/>
                <a:cs typeface="Arial"/>
                <a:sym typeface="Arial"/>
              </a:rPr>
              <a:t>!</a:t>
            </a:r>
            <a:endParaRPr sz="900" b="1" i="0" u="none" strike="noStrike" cap="none">
              <a:solidFill>
                <a:srgbClr val="000000"/>
              </a:solidFill>
              <a:latin typeface="Montserrat"/>
              <a:ea typeface="Montserrat"/>
              <a:cs typeface="Montserrat"/>
              <a:sym typeface="Montserrat"/>
            </a:endParaRPr>
          </a:p>
        </p:txBody>
      </p:sp>
      <p:pic>
        <p:nvPicPr>
          <p:cNvPr id="322" name="Google Shape;322;p19"/>
          <p:cNvPicPr preferRelativeResize="0"/>
          <p:nvPr/>
        </p:nvPicPr>
        <p:blipFill rotWithShape="1">
          <a:blip r:embed="rId5">
            <a:alphaModFix/>
          </a:blip>
          <a:srcRect/>
          <a:stretch/>
        </p:blipFill>
        <p:spPr>
          <a:xfrm>
            <a:off x="2840313" y="4555263"/>
            <a:ext cx="3820125" cy="280150"/>
          </a:xfrm>
          <a:prstGeom prst="rect">
            <a:avLst/>
          </a:prstGeom>
          <a:noFill/>
          <a:ln>
            <a:noFill/>
          </a:ln>
        </p:spPr>
      </p:pic>
      <p:pic>
        <p:nvPicPr>
          <p:cNvPr id="4" name="Picture 3">
            <a:extLst>
              <a:ext uri="{FF2B5EF4-FFF2-40B4-BE49-F238E27FC236}">
                <a16:creationId xmlns:a16="http://schemas.microsoft.com/office/drawing/2014/main" id="{1E3421CD-C9ED-28A3-22C6-C4F8DBAD6A7B}"/>
              </a:ext>
            </a:extLst>
          </p:cNvPr>
          <p:cNvPicPr>
            <a:picLocks noChangeAspect="1"/>
          </p:cNvPicPr>
          <p:nvPr/>
        </p:nvPicPr>
        <p:blipFill>
          <a:blip r:embed="rId6"/>
          <a:stretch>
            <a:fillRect/>
          </a:stretch>
        </p:blipFill>
        <p:spPr>
          <a:xfrm>
            <a:off x="142718" y="101232"/>
            <a:ext cx="4678587" cy="2456663"/>
          </a:xfrm>
          <a:prstGeom prst="rect">
            <a:avLst/>
          </a:prstGeom>
        </p:spPr>
      </p:pic>
      <p:pic>
        <p:nvPicPr>
          <p:cNvPr id="5" name="Picture 4">
            <a:extLst>
              <a:ext uri="{FF2B5EF4-FFF2-40B4-BE49-F238E27FC236}">
                <a16:creationId xmlns:a16="http://schemas.microsoft.com/office/drawing/2014/main" id="{CBB3AE9F-D874-7F91-86BB-B61FA219BCA2}"/>
              </a:ext>
            </a:extLst>
          </p:cNvPr>
          <p:cNvPicPr>
            <a:picLocks noChangeAspect="1"/>
          </p:cNvPicPr>
          <p:nvPr/>
        </p:nvPicPr>
        <p:blipFill>
          <a:blip r:embed="rId7"/>
          <a:stretch>
            <a:fillRect/>
          </a:stretch>
        </p:blipFill>
        <p:spPr>
          <a:xfrm>
            <a:off x="4387797" y="1540253"/>
            <a:ext cx="4562554" cy="23747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2" name="Google Shape;112;p2"/>
          <p:cNvSpPr/>
          <p:nvPr/>
        </p:nvSpPr>
        <p:spPr>
          <a:xfrm>
            <a:off x="486700" y="305400"/>
            <a:ext cx="8005500" cy="3560100"/>
          </a:xfrm>
          <a:prstGeom prst="roundRect">
            <a:avLst>
              <a:gd name="adj" fmla="val 4078"/>
            </a:avLst>
          </a:prstGeom>
          <a:solidFill>
            <a:srgbClr val="E9F9A7"/>
          </a:solidFill>
          <a:ln>
            <a:noFill/>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113" name="Google Shape;113;p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4" name="Google Shape;114;p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5" name="Google Shape;115;p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
        <p:nvSpPr>
          <p:cNvPr id="116" name="Google Shape;116;p2"/>
          <p:cNvSpPr txBox="1"/>
          <p:nvPr/>
        </p:nvSpPr>
        <p:spPr>
          <a:xfrm>
            <a:off x="540300" y="400650"/>
            <a:ext cx="7838929" cy="308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GB" sz="1900" b="1" i="0" u="none" strike="noStrike" cap="none">
                <a:solidFill>
                  <a:schemeClr val="dk1"/>
                </a:solidFill>
                <a:latin typeface="Arial"/>
                <a:ea typeface="Arial"/>
                <a:cs typeface="Arial"/>
                <a:sym typeface="Arial"/>
              </a:rPr>
              <a:t>In this session we will: </a:t>
            </a:r>
            <a:endParaRPr sz="19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Explore ways of running a voter registration drive.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Understand key information about eligibility, voting rights, and ways of voting for Londoners.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Be able to answer basic questions on elections in London in an impartial way. </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Create an action plan to run a voter registration drive. </a:t>
            </a:r>
            <a:endParaRPr sz="1400" b="0" i="0" u="none" strike="noStrike" cap="none">
              <a:solidFill>
                <a:schemeClr val="dk1"/>
              </a:solidFill>
              <a:latin typeface="Arial"/>
              <a:ea typeface="Arial"/>
              <a:cs typeface="Arial"/>
              <a:sym typeface="Arial"/>
            </a:endParaRPr>
          </a:p>
        </p:txBody>
      </p:sp>
      <p:pic>
        <p:nvPicPr>
          <p:cNvPr id="117" name="Google Shape;117;p2"/>
          <p:cNvPicPr preferRelativeResize="0"/>
          <p:nvPr/>
        </p:nvPicPr>
        <p:blipFill rotWithShape="1">
          <a:blip r:embed="rId5">
            <a:alphaModFix/>
          </a:blip>
          <a:srcRect/>
          <a:stretch/>
        </p:blipFill>
        <p:spPr>
          <a:xfrm>
            <a:off x="2840313" y="4555263"/>
            <a:ext cx="3820125" cy="280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6"/>
        <p:cNvGrpSpPr/>
        <p:nvPr/>
      </p:nvGrpSpPr>
      <p:grpSpPr>
        <a:xfrm>
          <a:off x="0" y="0"/>
          <a:ext cx="0" cy="0"/>
          <a:chOff x="0" y="0"/>
          <a:chExt cx="0" cy="0"/>
        </a:xfrm>
      </p:grpSpPr>
      <p:sp>
        <p:nvSpPr>
          <p:cNvPr id="327" name="Google Shape;327;p20"/>
          <p:cNvSpPr/>
          <p:nvPr/>
        </p:nvSpPr>
        <p:spPr>
          <a:xfrm>
            <a:off x="435417" y="315917"/>
            <a:ext cx="4223083" cy="3823912"/>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GB" sz="1600" b="1" i="0" u="none" strike="noStrike" cap="none">
                <a:solidFill>
                  <a:schemeClr val="dk1"/>
                </a:solidFill>
                <a:latin typeface="Arial"/>
                <a:ea typeface="Arial"/>
                <a:cs typeface="Arial"/>
                <a:sym typeface="Arial"/>
              </a:rPr>
              <a:t>Top Tip: </a:t>
            </a:r>
            <a:endParaRPr lang="en-US" sz="1600" b="1"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2000"/>
              <a:buFont typeface="Arial"/>
              <a:buNone/>
            </a:pPr>
            <a:endParaRPr sz="16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2000"/>
              <a:buFont typeface="Arial"/>
              <a:buNone/>
            </a:pPr>
            <a:r>
              <a:rPr lang="en-GB" sz="1600" b="0" i="0" u="none" strike="noStrike" cap="none">
                <a:solidFill>
                  <a:schemeClr val="dk1"/>
                </a:solidFill>
                <a:latin typeface="Arial"/>
                <a:ea typeface="Arial"/>
                <a:cs typeface="Arial"/>
                <a:sym typeface="Arial"/>
              </a:rPr>
              <a:t>If you’re not sure how to answer a question, the GLA and SOUK’s </a:t>
            </a:r>
            <a:r>
              <a:rPr lang="en-GB" sz="1600" b="1" i="0" u="none" strike="noStrike" cap="none">
                <a:solidFill>
                  <a:schemeClr val="dk1"/>
                </a:solidFill>
                <a:latin typeface="Arial"/>
                <a:ea typeface="Arial"/>
                <a:cs typeface="Arial"/>
                <a:sym typeface="Arial"/>
              </a:rPr>
              <a:t>WhatsApp Chatbot </a:t>
            </a:r>
            <a:r>
              <a:rPr lang="en-GB" sz="1600" b="0" i="0" u="none" strike="noStrike" cap="none">
                <a:solidFill>
                  <a:schemeClr val="dk1"/>
                </a:solidFill>
                <a:latin typeface="Arial"/>
                <a:ea typeface="Arial"/>
                <a:cs typeface="Arial"/>
                <a:sym typeface="Arial"/>
              </a:rPr>
              <a:t>can be a great way to: </a:t>
            </a:r>
            <a:endParaRPr sz="16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2000"/>
              <a:buFont typeface="Arial"/>
              <a:buNone/>
            </a:pPr>
            <a:endParaRPr sz="1600" b="0" i="0" u="none" strike="noStrike" cap="none" dirty="0">
              <a:solidFill>
                <a:schemeClr val="dk1"/>
              </a:solidFill>
              <a:latin typeface="Arial"/>
              <a:ea typeface="Arial"/>
              <a:cs typeface="Arial"/>
            </a:endParaRPr>
          </a:p>
          <a:p>
            <a:pPr marL="425450" marR="0" lvl="0" indent="-285750" algn="l" rtl="0">
              <a:lnSpc>
                <a:spcPct val="100000"/>
              </a:lnSpc>
              <a:spcBef>
                <a:spcPts val="0"/>
              </a:spcBef>
              <a:spcAft>
                <a:spcPts val="0"/>
              </a:spcAft>
              <a:buClr>
                <a:schemeClr val="dk1"/>
              </a:buClr>
              <a:buSzPts val="1400"/>
              <a:buChar char="•"/>
            </a:pPr>
            <a:r>
              <a:rPr lang="en-GB" sz="1600" b="0" i="0" u="none" strike="noStrike" cap="none">
                <a:solidFill>
                  <a:schemeClr val="dk1"/>
                </a:solidFill>
                <a:latin typeface="Arial"/>
                <a:ea typeface="Arial"/>
                <a:cs typeface="Arial"/>
                <a:sym typeface="Arial"/>
              </a:rPr>
              <a:t>Answer questions on eligibility and voting</a:t>
            </a:r>
            <a:endParaRPr sz="1600" b="0" i="0" u="none" strike="noStrike" cap="none" dirty="0">
              <a:solidFill>
                <a:schemeClr val="dk1"/>
              </a:solidFill>
              <a:latin typeface="Arial"/>
              <a:ea typeface="Arial"/>
              <a:cs typeface="Arial"/>
            </a:endParaRPr>
          </a:p>
          <a:p>
            <a:pPr marL="425450" marR="0" lvl="0" indent="-285750" algn="l" rtl="0">
              <a:lnSpc>
                <a:spcPct val="100000"/>
              </a:lnSpc>
              <a:spcBef>
                <a:spcPts val="0"/>
              </a:spcBef>
              <a:spcAft>
                <a:spcPts val="0"/>
              </a:spcAft>
              <a:buClr>
                <a:schemeClr val="dk1"/>
              </a:buClr>
              <a:buSzPts val="1400"/>
              <a:buChar char="•"/>
            </a:pPr>
            <a:r>
              <a:rPr lang="en-GB" sz="1600" b="0" i="0" u="none" strike="noStrike" cap="none">
                <a:solidFill>
                  <a:schemeClr val="dk1"/>
                </a:solidFill>
                <a:latin typeface="Arial"/>
                <a:ea typeface="Arial"/>
                <a:cs typeface="Arial"/>
                <a:sym typeface="Arial"/>
              </a:rPr>
              <a:t>Share FAQ docs in 16 community languages </a:t>
            </a:r>
            <a:endParaRPr sz="1600" b="0" i="0" u="none" strike="noStrike" cap="none" dirty="0">
              <a:solidFill>
                <a:schemeClr val="dk1"/>
              </a:solidFill>
              <a:latin typeface="Arial"/>
              <a:ea typeface="Arial"/>
              <a:cs typeface="Arial"/>
            </a:endParaRPr>
          </a:p>
          <a:p>
            <a:pPr marL="425450" marR="0" lvl="0" indent="-285750" algn="l" rtl="0">
              <a:lnSpc>
                <a:spcPct val="100000"/>
              </a:lnSpc>
              <a:spcBef>
                <a:spcPts val="0"/>
              </a:spcBef>
              <a:spcAft>
                <a:spcPts val="0"/>
              </a:spcAft>
              <a:buClr>
                <a:schemeClr val="dk1"/>
              </a:buClr>
              <a:buSzPts val="1400"/>
              <a:buChar char="•"/>
            </a:pPr>
            <a:r>
              <a:rPr lang="en-GB" sz="1600" b="0" i="0" u="none" strike="noStrike" cap="none">
                <a:solidFill>
                  <a:schemeClr val="dk1"/>
                </a:solidFill>
                <a:latin typeface="Arial"/>
                <a:ea typeface="Arial"/>
                <a:cs typeface="Arial"/>
                <a:sym typeface="Arial"/>
              </a:rPr>
              <a:t>Give further information on voting in London elections </a:t>
            </a:r>
            <a:endParaRPr sz="16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p:txBody>
      </p:sp>
      <p:pic>
        <p:nvPicPr>
          <p:cNvPr id="328" name="Google Shape;328;p2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9" name="Google Shape;329;p20"/>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30" name="Google Shape;330;p2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31" name="Google Shape;331;p20" title="WhatsApp Chatbot_Instagram Portrait_1080x1350.png"/>
          <p:cNvPicPr preferRelativeResize="0"/>
          <p:nvPr/>
        </p:nvPicPr>
        <p:blipFill rotWithShape="1">
          <a:blip r:embed="rId5">
            <a:alphaModFix/>
          </a:blip>
          <a:srcRect b="16687"/>
          <a:stretch/>
        </p:blipFill>
        <p:spPr>
          <a:xfrm>
            <a:off x="4987213" y="513825"/>
            <a:ext cx="3354900" cy="3496800"/>
          </a:xfrm>
          <a:prstGeom prst="roundRect">
            <a:avLst>
              <a:gd name="adj" fmla="val 16667"/>
            </a:avLst>
          </a:prstGeom>
          <a:solidFill>
            <a:srgbClr val="F5C098"/>
          </a:solidFill>
          <a:ln>
            <a:noFill/>
          </a:ln>
        </p:spPr>
      </p:pic>
      <p:pic>
        <p:nvPicPr>
          <p:cNvPr id="332" name="Google Shape;332;p20"/>
          <p:cNvPicPr preferRelativeResize="0"/>
          <p:nvPr/>
        </p:nvPicPr>
        <p:blipFill rotWithShape="1">
          <a:blip r:embed="rId6">
            <a:alphaModFix/>
          </a:blip>
          <a:srcRect/>
          <a:stretch/>
        </p:blipFill>
        <p:spPr>
          <a:xfrm>
            <a:off x="2840313" y="4555263"/>
            <a:ext cx="3820125" cy="2801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6"/>
        <p:cNvGrpSpPr/>
        <p:nvPr/>
      </p:nvGrpSpPr>
      <p:grpSpPr>
        <a:xfrm>
          <a:off x="0" y="0"/>
          <a:ext cx="0" cy="0"/>
          <a:chOff x="0" y="0"/>
          <a:chExt cx="0" cy="0"/>
        </a:xfrm>
      </p:grpSpPr>
      <p:sp>
        <p:nvSpPr>
          <p:cNvPr id="337" name="Google Shape;337;p21"/>
          <p:cNvSpPr/>
          <p:nvPr/>
        </p:nvSpPr>
        <p:spPr>
          <a:xfrm>
            <a:off x="5882050" y="410850"/>
            <a:ext cx="3020700" cy="35763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pic>
        <p:nvPicPr>
          <p:cNvPr id="338" name="Google Shape;338;p2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39" name="Google Shape;339;p2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40" name="Google Shape;340;p2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41" name="Google Shape;341;p21" title="Screenshot 2026-01-09 at 16.17.40.png"/>
          <p:cNvPicPr preferRelativeResize="0"/>
          <p:nvPr/>
        </p:nvPicPr>
        <p:blipFill rotWithShape="1">
          <a:blip r:embed="rId5">
            <a:alphaModFix/>
          </a:blip>
          <a:srcRect r="970"/>
          <a:stretch/>
        </p:blipFill>
        <p:spPr>
          <a:xfrm>
            <a:off x="6214238" y="522874"/>
            <a:ext cx="2238687" cy="3173825"/>
          </a:xfrm>
          <a:prstGeom prst="rect">
            <a:avLst/>
          </a:prstGeom>
          <a:noFill/>
          <a:ln>
            <a:noFill/>
          </a:ln>
        </p:spPr>
      </p:pic>
      <p:sp>
        <p:nvSpPr>
          <p:cNvPr id="342" name="Google Shape;342;p21"/>
          <p:cNvSpPr/>
          <p:nvPr/>
        </p:nvSpPr>
        <p:spPr>
          <a:xfrm>
            <a:off x="155625" y="1469425"/>
            <a:ext cx="5392800" cy="2457600"/>
          </a:xfrm>
          <a:prstGeom prst="roundRect">
            <a:avLst>
              <a:gd name="adj" fmla="val 16667"/>
            </a:avLst>
          </a:prstGeom>
          <a:solidFill>
            <a:srgbClr val="D19F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400" b="1" i="0" u="none" strike="noStrike" cap="none">
                <a:solidFill>
                  <a:schemeClr val="dk1"/>
                </a:solidFill>
                <a:latin typeface="Arial"/>
                <a:ea typeface="Arial"/>
                <a:cs typeface="Arial"/>
                <a:sym typeface="Arial"/>
              </a:rPr>
              <a:t>Have a look at the following sections and we'll start planning together: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Arial"/>
              <a:ea typeface="Arial"/>
              <a:cs typeface="Arial"/>
              <a:sym typeface="Arial"/>
            </a:endParaRPr>
          </a:p>
          <a:p>
            <a:pPr marL="425450" marR="0" lvl="0" indent="-285750" algn="l" rtl="0">
              <a:lnSpc>
                <a:spcPct val="100000"/>
              </a:lnSpc>
              <a:spcBef>
                <a:spcPts val="0"/>
              </a:spcBef>
              <a:spcAft>
                <a:spcPts val="0"/>
              </a:spcAft>
              <a:buClr>
                <a:schemeClr val="dk1"/>
              </a:buClr>
              <a:buSzPts val="1400"/>
              <a:buChar char="•"/>
            </a:pPr>
            <a:r>
              <a:rPr lang="en-GB" sz="1400" i="0" u="none" strike="noStrike" cap="none">
                <a:solidFill>
                  <a:schemeClr val="dk1"/>
                </a:solidFill>
                <a:latin typeface="Arial"/>
                <a:ea typeface="Arial"/>
                <a:cs typeface="Arial"/>
                <a:sym typeface="Arial"/>
              </a:rPr>
              <a:t>What do we need to do to prepare for the voter registration drive? </a:t>
            </a:r>
            <a:endParaRPr sz="1400" i="0" u="none" strike="noStrike" cap="none">
              <a:solidFill>
                <a:schemeClr val="dk1"/>
              </a:solidFill>
              <a:latin typeface="Arial"/>
              <a:ea typeface="Arial"/>
              <a:cs typeface="Arial"/>
            </a:endParaRPr>
          </a:p>
          <a:p>
            <a:pPr marL="425450" marR="0" lvl="0" indent="-285750" algn="l" rtl="0">
              <a:lnSpc>
                <a:spcPct val="100000"/>
              </a:lnSpc>
              <a:spcBef>
                <a:spcPts val="0"/>
              </a:spcBef>
              <a:spcAft>
                <a:spcPts val="0"/>
              </a:spcAft>
              <a:buClr>
                <a:schemeClr val="dk1"/>
              </a:buClr>
              <a:buSzPts val="1400"/>
              <a:buChar char="•"/>
            </a:pPr>
            <a:r>
              <a:rPr lang="en-GB" sz="1400" i="0" u="none" strike="noStrike" cap="none">
                <a:solidFill>
                  <a:schemeClr val="dk1"/>
                </a:solidFill>
                <a:latin typeface="Arial"/>
                <a:ea typeface="Arial"/>
                <a:cs typeface="Arial"/>
                <a:sym typeface="Arial"/>
              </a:rPr>
              <a:t>What do we need on the day? </a:t>
            </a:r>
            <a:endParaRPr sz="1400" i="0" u="none" strike="noStrike" cap="none">
              <a:solidFill>
                <a:schemeClr val="dk1"/>
              </a:solidFill>
              <a:latin typeface="Arial"/>
              <a:ea typeface="Arial"/>
              <a:cs typeface="Arial"/>
            </a:endParaRPr>
          </a:p>
          <a:p>
            <a:pPr marL="425450" marR="0" lvl="0" indent="-285750" algn="l" rtl="0">
              <a:lnSpc>
                <a:spcPct val="100000"/>
              </a:lnSpc>
              <a:spcBef>
                <a:spcPts val="0"/>
              </a:spcBef>
              <a:spcAft>
                <a:spcPts val="0"/>
              </a:spcAft>
              <a:buClr>
                <a:schemeClr val="dk1"/>
              </a:buClr>
              <a:buSzPts val="1400"/>
              <a:buChar char="•"/>
            </a:pPr>
            <a:r>
              <a:rPr lang="en-GB" sz="1400" i="0" u="none" strike="noStrike" cap="none">
                <a:solidFill>
                  <a:schemeClr val="dk1"/>
                </a:solidFill>
                <a:latin typeface="Arial"/>
                <a:ea typeface="Arial"/>
                <a:cs typeface="Arial"/>
                <a:sym typeface="Arial"/>
              </a:rPr>
              <a:t>What do we need to do after the day? </a:t>
            </a:r>
            <a:endParaRPr sz="1400" i="0" u="none" strike="noStrike" cap="none">
              <a:solidFill>
                <a:schemeClr val="dk1"/>
              </a:solidFill>
              <a:latin typeface="Arial"/>
              <a:ea typeface="Arial"/>
              <a:cs typeface="Arial"/>
            </a:endParaRPr>
          </a:p>
        </p:txBody>
      </p:sp>
      <p:sp>
        <p:nvSpPr>
          <p:cNvPr id="343" name="Google Shape;343;p21"/>
          <p:cNvSpPr/>
          <p:nvPr/>
        </p:nvSpPr>
        <p:spPr>
          <a:xfrm>
            <a:off x="303725" y="522875"/>
            <a:ext cx="5070600" cy="676800"/>
          </a:xfrm>
          <a:prstGeom prst="roundRect">
            <a:avLst>
              <a:gd name="adj" fmla="val 16667"/>
            </a:avLst>
          </a:prstGeom>
          <a:solidFill>
            <a:srgbClr val="7739A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GB" sz="2000" b="1" i="0" u="none" strike="noStrike" cap="none">
                <a:solidFill>
                  <a:schemeClr val="lt1"/>
                </a:solidFill>
                <a:latin typeface="Arial"/>
                <a:ea typeface="Arial"/>
                <a:cs typeface="Arial"/>
                <a:sym typeface="Arial"/>
              </a:rPr>
              <a:t>Let’s create an action plan for your voter registration drive! </a:t>
            </a:r>
            <a:endParaRPr sz="1400" b="1" i="0" u="none" strike="noStrike" cap="none">
              <a:solidFill>
                <a:schemeClr val="lt1"/>
              </a:solidFill>
              <a:latin typeface="Montserrat"/>
              <a:ea typeface="Montserrat"/>
              <a:cs typeface="Montserrat"/>
              <a:sym typeface="Montserrat"/>
            </a:endParaRPr>
          </a:p>
        </p:txBody>
      </p:sp>
      <p:pic>
        <p:nvPicPr>
          <p:cNvPr id="344" name="Google Shape;344;p21"/>
          <p:cNvPicPr preferRelativeResize="0"/>
          <p:nvPr/>
        </p:nvPicPr>
        <p:blipFill rotWithShape="1">
          <a:blip r:embed="rId6">
            <a:alphaModFix/>
          </a:blip>
          <a:srcRect/>
          <a:stretch/>
        </p:blipFill>
        <p:spPr>
          <a:xfrm>
            <a:off x="2840313" y="4555263"/>
            <a:ext cx="3820125" cy="2801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2"/>
          <p:cNvSpPr/>
          <p:nvPr/>
        </p:nvSpPr>
        <p:spPr>
          <a:xfrm>
            <a:off x="576313" y="433125"/>
            <a:ext cx="7993200" cy="676800"/>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1" i="0" u="none" strike="noStrike" cap="none">
                <a:solidFill>
                  <a:schemeClr val="dk1"/>
                </a:solidFill>
                <a:latin typeface="Arial"/>
                <a:ea typeface="Arial"/>
                <a:cs typeface="Arial"/>
                <a:sym typeface="Arial"/>
              </a:rPr>
              <a:t>How can you engage with London’s democracy beyond voting?</a:t>
            </a:r>
            <a:endParaRPr sz="1300" b="1" i="0" u="none" strike="noStrike" cap="none">
              <a:solidFill>
                <a:schemeClr val="dk1"/>
              </a:solidFill>
              <a:latin typeface="Montserrat"/>
              <a:ea typeface="Montserrat"/>
              <a:cs typeface="Montserrat"/>
              <a:sym typeface="Montserrat"/>
            </a:endParaRPr>
          </a:p>
        </p:txBody>
      </p:sp>
      <p:pic>
        <p:nvPicPr>
          <p:cNvPr id="350" name="Google Shape;350;p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51" name="Google Shape;351;p22"/>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352" name="Google Shape;352;p22"/>
          <p:cNvSpPr/>
          <p:nvPr/>
        </p:nvSpPr>
        <p:spPr>
          <a:xfrm>
            <a:off x="516267" y="1281837"/>
            <a:ext cx="8067283" cy="2863226"/>
          </a:xfrm>
          <a:prstGeom prst="roundRect">
            <a:avLst>
              <a:gd name="adj" fmla="val 9609"/>
            </a:avLst>
          </a:prstGeom>
          <a:solidFill>
            <a:srgbClr val="E9F9A7"/>
          </a:solidFill>
          <a:ln>
            <a:noFill/>
          </a:ln>
        </p:spPr>
        <p:txBody>
          <a:bodyPr spcFirstLastPara="1" wrap="square" lIns="91425" tIns="91425" rIns="91425" bIns="91425" anchor="t" anchorCtr="0">
            <a:noAutofit/>
          </a:bodyPr>
          <a:lstStyle/>
          <a:p>
            <a:pPr marL="457200" marR="0" lvl="0" indent="-317500" algn="l">
              <a:lnSpc>
                <a:spcPct val="100000"/>
              </a:lnSpc>
              <a:spcBef>
                <a:spcPts val="0"/>
              </a:spcBef>
              <a:spcAft>
                <a:spcPts val="0"/>
              </a:spcAft>
              <a:buClr>
                <a:schemeClr val="dk1"/>
              </a:buClr>
              <a:buSzPts val="1400"/>
              <a:buFont typeface="Arial"/>
              <a:buChar char="●"/>
            </a:pPr>
            <a:r>
              <a:rPr lang="en-GB" sz="1600" dirty="0">
                <a:solidFill>
                  <a:schemeClr val="dk1"/>
                </a:solidFill>
              </a:rPr>
              <a:t>Contacting your elected </a:t>
            </a:r>
            <a:r>
              <a:rPr lang="en-GB" sz="1600">
                <a:solidFill>
                  <a:schemeClr val="dk1"/>
                </a:solidFill>
              </a:rPr>
              <a:t>representatives including your MPs, Local </a:t>
            </a:r>
            <a:r>
              <a:rPr lang="en-GB" sz="1600" dirty="0">
                <a:solidFill>
                  <a:schemeClr val="dk1"/>
                </a:solidFill>
              </a:rPr>
              <a:t>councillors and London Assembly members. </a:t>
            </a:r>
            <a:endParaRPr lang="en-US" sz="1600">
              <a:solidFill>
                <a:schemeClr val="dk1"/>
              </a:solidFill>
            </a:endParaRPr>
          </a:p>
          <a:p>
            <a:pPr marL="457200" indent="-317500">
              <a:buClr>
                <a:schemeClr val="dk1"/>
              </a:buClr>
              <a:buSzPts val="1400"/>
              <a:buFont typeface="Arial,Sans-Serif"/>
              <a:buChar char="●"/>
            </a:pPr>
            <a:r>
              <a:rPr lang="en-GB" sz="1600">
                <a:solidFill>
                  <a:schemeClr val="dk1"/>
                </a:solidFill>
              </a:rPr>
              <a:t>Taking part in citizens’ assemblies, or other forms of deliberative or participatory democracy.</a:t>
            </a:r>
            <a:endParaRPr lang="en-US" sz="1600">
              <a:solidFill>
                <a:schemeClr val="dk1"/>
              </a:solidFill>
            </a:endParaRPr>
          </a:p>
          <a:p>
            <a:pPr marL="457200" marR="0" lvl="0" indent="-317500" algn="l" rtl="0">
              <a:lnSpc>
                <a:spcPct val="100000"/>
              </a:lnSpc>
              <a:spcBef>
                <a:spcPts val="150"/>
              </a:spcBef>
              <a:spcAft>
                <a:spcPts val="0"/>
              </a:spcAft>
              <a:buClr>
                <a:schemeClr val="dk1"/>
              </a:buClr>
              <a:buSzPts val="1400"/>
              <a:buFont typeface="Arial"/>
              <a:buChar char="●"/>
            </a:pPr>
            <a:r>
              <a:rPr lang="en-GB" sz="1600" b="0" i="0" u="none" strike="noStrike" cap="none">
                <a:solidFill>
                  <a:schemeClr val="dk1"/>
                </a:solidFill>
                <a:latin typeface="Arial"/>
                <a:ea typeface="Arial"/>
                <a:cs typeface="Arial"/>
                <a:sym typeface="Arial"/>
              </a:rPr>
              <a:t>Standing for elected office</a:t>
            </a:r>
            <a:r>
              <a:rPr lang="en-GB" sz="1600">
                <a:solidFill>
                  <a:schemeClr val="dk1"/>
                </a:solidFill>
              </a:rPr>
              <a:t>.</a:t>
            </a:r>
            <a:endParaRPr sz="1600" b="0" i="0" u="none" strike="noStrike" cap="none">
              <a:solidFill>
                <a:schemeClr val="dk1"/>
              </a:solidFill>
              <a:latin typeface="Arial"/>
              <a:ea typeface="Arial"/>
              <a:cs typeface="Arial"/>
            </a:endParaRPr>
          </a:p>
          <a:p>
            <a:pPr marL="457200" marR="0" lvl="0" indent="-317500" algn="l" rtl="0">
              <a:lnSpc>
                <a:spcPct val="100000"/>
              </a:lnSpc>
              <a:spcBef>
                <a:spcPts val="150"/>
              </a:spcBef>
              <a:spcAft>
                <a:spcPts val="0"/>
              </a:spcAft>
              <a:buClr>
                <a:srgbClr val="000000"/>
              </a:buClr>
              <a:buSzPts val="1400"/>
              <a:buFont typeface="Arial"/>
              <a:buChar char="●"/>
            </a:pPr>
            <a:r>
              <a:rPr lang="en-GB" sz="1600" b="0" i="0" u="none" strike="noStrike" cap="none">
                <a:solidFill>
                  <a:srgbClr val="000000"/>
                </a:solidFill>
                <a:latin typeface="Arial"/>
                <a:ea typeface="Arial"/>
                <a:cs typeface="Arial"/>
                <a:sym typeface="Arial"/>
              </a:rPr>
              <a:t>The ability to start or sign petitions</a:t>
            </a:r>
            <a:r>
              <a:rPr lang="en-GB" sz="1600"/>
              <a:t>.</a:t>
            </a:r>
            <a:r>
              <a:rPr lang="en-GB" sz="1600" b="0" i="0" u="none" strike="noStrike" cap="none">
                <a:solidFill>
                  <a:srgbClr val="000000"/>
                </a:solidFill>
                <a:latin typeface="Arial"/>
                <a:ea typeface="Arial"/>
                <a:cs typeface="Arial"/>
                <a:sym typeface="Arial"/>
              </a:rPr>
              <a:t> </a:t>
            </a:r>
            <a:endParaRPr sz="1600" b="0" i="0" u="none" strike="noStrike" cap="none">
              <a:solidFill>
                <a:srgbClr val="000000"/>
              </a:solidFill>
              <a:latin typeface="Arial"/>
              <a:ea typeface="Arial"/>
              <a:cs typeface="Arial"/>
            </a:endParaRPr>
          </a:p>
          <a:p>
            <a:pPr marL="457200" marR="0" lvl="0" indent="-317500" algn="l" rtl="0">
              <a:lnSpc>
                <a:spcPct val="100000"/>
              </a:lnSpc>
              <a:spcBef>
                <a:spcPts val="150"/>
              </a:spcBef>
              <a:spcAft>
                <a:spcPts val="0"/>
              </a:spcAft>
              <a:buClr>
                <a:srgbClr val="000000"/>
              </a:buClr>
              <a:buSzPts val="1400"/>
              <a:buFont typeface="Arial"/>
              <a:buChar char="●"/>
            </a:pPr>
            <a:r>
              <a:rPr lang="en-GB" sz="1600" b="0" i="0" u="none" strike="noStrike" cap="none">
                <a:solidFill>
                  <a:srgbClr val="000000"/>
                </a:solidFill>
                <a:latin typeface="Arial"/>
                <a:ea typeface="Arial"/>
                <a:cs typeface="Arial"/>
                <a:sym typeface="Arial"/>
              </a:rPr>
              <a:t>Taking part in peaceful, legal protest</a:t>
            </a:r>
            <a:r>
              <a:rPr lang="en-GB" sz="1600"/>
              <a:t>.</a:t>
            </a:r>
            <a:endParaRPr sz="1600" b="0" i="0" u="none" strike="noStrike" cap="none">
              <a:solidFill>
                <a:srgbClr val="000000"/>
              </a:solidFill>
              <a:latin typeface="Arial"/>
              <a:ea typeface="Arial"/>
              <a:cs typeface="Arial"/>
            </a:endParaRPr>
          </a:p>
          <a:p>
            <a:pPr marL="457200" marR="0" lvl="0" indent="-317500" algn="l" rtl="0">
              <a:lnSpc>
                <a:spcPct val="100000"/>
              </a:lnSpc>
              <a:spcBef>
                <a:spcPts val="150"/>
              </a:spcBef>
              <a:spcAft>
                <a:spcPts val="0"/>
              </a:spcAft>
              <a:buClr>
                <a:srgbClr val="000000"/>
              </a:buClr>
              <a:buSzPts val="1400"/>
              <a:buFont typeface="Arial"/>
              <a:buChar char="●"/>
            </a:pPr>
            <a:r>
              <a:rPr lang="en-GB" sz="1600" b="0" i="0" u="none" strike="noStrike" cap="none">
                <a:solidFill>
                  <a:srgbClr val="000000"/>
                </a:solidFill>
                <a:latin typeface="Arial"/>
                <a:ea typeface="Arial"/>
                <a:cs typeface="Arial"/>
                <a:sym typeface="Arial"/>
              </a:rPr>
              <a:t>Being involved in community organising</a:t>
            </a:r>
            <a:r>
              <a:rPr lang="en-GB" sz="1600"/>
              <a:t>.</a:t>
            </a:r>
            <a:r>
              <a:rPr lang="en-GB" sz="1600" b="0" i="0" u="none" strike="noStrike" cap="none">
                <a:solidFill>
                  <a:srgbClr val="000000"/>
                </a:solidFill>
                <a:latin typeface="Arial"/>
                <a:ea typeface="Arial"/>
                <a:cs typeface="Arial"/>
                <a:sym typeface="Arial"/>
              </a:rPr>
              <a:t> </a:t>
            </a:r>
            <a:endParaRPr sz="1600" b="0" i="0" u="none" strike="noStrike" cap="none">
              <a:solidFill>
                <a:srgbClr val="000000"/>
              </a:solidFill>
              <a:latin typeface="Arial"/>
              <a:ea typeface="Arial"/>
              <a:cs typeface="Arial"/>
            </a:endParaRPr>
          </a:p>
          <a:p>
            <a:pPr marL="457200" indent="-317500">
              <a:spcBef>
                <a:spcPts val="150"/>
              </a:spcBef>
              <a:buSzPts val="1400"/>
              <a:buFont typeface="Arial"/>
              <a:buChar char="●"/>
            </a:pPr>
            <a:r>
              <a:rPr lang="en-GB" sz="1600" b="0" i="0" u="none" strike="noStrike" cap="none">
                <a:solidFill>
                  <a:srgbClr val="000000"/>
                </a:solidFill>
                <a:latin typeface="Arial"/>
                <a:ea typeface="Arial"/>
                <a:cs typeface="Arial"/>
                <a:sym typeface="Arial"/>
              </a:rPr>
              <a:t>Volunteering (including volunteering as a </a:t>
            </a:r>
            <a:r>
              <a:rPr lang="en-GB" sz="1600"/>
              <a:t>magistrate </a:t>
            </a:r>
            <a:r>
              <a:rPr lang="en-GB" sz="1600" b="1" u="sng" dirty="0">
                <a:solidFill>
                  <a:schemeClr val="hlink"/>
                </a:solidFill>
                <a:hlinkClick r:id="rId5">
                  <a:extLst>
                    <a:ext uri="{A12FA001-AC4F-418D-AE19-62706E023703}">
                      <ahyp:hlinkClr xmlns:ahyp="http://schemas.microsoft.com/office/drawing/2018/hyperlinkcolor" val="tx"/>
                    </a:ext>
                  </a:extLst>
                </a:hlinkClick>
              </a:rPr>
              <a:t>https</a:t>
            </a:r>
            <a:r>
              <a:rPr lang="en-GB" sz="1600" b="1" i="0" u="sng" strike="noStrike" cap="none" dirty="0">
                <a:solidFill>
                  <a:schemeClr val="hlink"/>
                </a:solidFill>
                <a:latin typeface="Arial"/>
                <a:ea typeface="Arial"/>
                <a:cs typeface="Arial"/>
                <a:sym typeface="Arial"/>
                <a:hlinkClick r:id="rId5">
                  <a:extLst>
                    <a:ext uri="{A12FA001-AC4F-418D-AE19-62706E023703}">
                      <ahyp:hlinkClr xmlns:ahyp="http://schemas.microsoft.com/office/drawing/2018/hyperlinkcolor" val="tx"/>
                    </a:ext>
                  </a:extLst>
                </a:hlinkClick>
              </a:rPr>
              <a:t>://magistrates.judiciary.uk/</a:t>
            </a:r>
            <a:r>
              <a:rPr lang="en-GB" sz="1600" b="0" i="0" u="none" strike="noStrike" cap="none" dirty="0">
                <a:solidFill>
                  <a:srgbClr val="000000"/>
                </a:solidFill>
                <a:latin typeface="Arial"/>
                <a:ea typeface="Arial"/>
                <a:cs typeface="Arial"/>
                <a:sym typeface="Arial"/>
              </a:rPr>
              <a:t>) </a:t>
            </a:r>
            <a:endParaRPr sz="1600" b="0" i="0" u="none" strike="noStrike" cap="none" dirty="0">
              <a:solidFill>
                <a:srgbClr val="000000"/>
              </a:solidFill>
              <a:latin typeface="Arial"/>
              <a:ea typeface="Arial"/>
              <a:cs typeface="Arial"/>
            </a:endParaRPr>
          </a:p>
          <a:p>
            <a:pPr marL="0" marR="0" lvl="0" indent="0" algn="l" rtl="0">
              <a:lnSpc>
                <a:spcPct val="100000"/>
              </a:lnSpc>
              <a:spcBef>
                <a:spcPts val="15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150"/>
              </a:spcBef>
              <a:spcAft>
                <a:spcPts val="15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cxnSp>
        <p:nvCxnSpPr>
          <p:cNvPr id="353" name="Google Shape;353;p22"/>
          <p:cNvCxnSpPr/>
          <p:nvPr/>
        </p:nvCxnSpPr>
        <p:spPr>
          <a:xfrm rot="10800000" flipH="1">
            <a:off x="312400" y="4333050"/>
            <a:ext cx="8208900" cy="23700"/>
          </a:xfrm>
          <a:prstGeom prst="straightConnector1">
            <a:avLst/>
          </a:prstGeom>
          <a:noFill/>
          <a:ln w="9525" cap="flat" cmpd="sng">
            <a:solidFill>
              <a:srgbClr val="595959"/>
            </a:solidFill>
            <a:prstDash val="solid"/>
            <a:round/>
            <a:headEnd type="none" w="sm" len="sm"/>
            <a:tailEnd type="none" w="sm" len="sm"/>
          </a:ln>
        </p:spPr>
      </p:cxnSp>
      <p:pic>
        <p:nvPicPr>
          <p:cNvPr id="354" name="Google Shape;354;p22"/>
          <p:cNvPicPr preferRelativeResize="0"/>
          <p:nvPr/>
        </p:nvPicPr>
        <p:blipFill rotWithShape="1">
          <a:blip r:embed="rId6">
            <a:alphaModFix/>
          </a:blip>
          <a:srcRect/>
          <a:stretch/>
        </p:blipFill>
        <p:spPr>
          <a:xfrm>
            <a:off x="2840313" y="4555263"/>
            <a:ext cx="3820125" cy="280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3"/>
          <p:cNvSpPr/>
          <p:nvPr/>
        </p:nvSpPr>
        <p:spPr>
          <a:xfrm>
            <a:off x="519300" y="555050"/>
            <a:ext cx="8157000" cy="718800"/>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How can you continue to have your voice heard by representatives beyond an election?</a:t>
            </a:r>
            <a:endParaRPr sz="1400" b="1" i="0" u="none" strike="noStrike" cap="none">
              <a:solidFill>
                <a:schemeClr val="dk1"/>
              </a:solidFill>
              <a:latin typeface="Montserrat"/>
              <a:ea typeface="Montserrat"/>
              <a:cs typeface="Montserrat"/>
              <a:sym typeface="Montserrat"/>
            </a:endParaRPr>
          </a:p>
        </p:txBody>
      </p:sp>
      <p:pic>
        <p:nvPicPr>
          <p:cNvPr id="360" name="Google Shape;360;p2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61" name="Google Shape;361;p2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62" name="Google Shape;362;p23"/>
          <p:cNvCxnSpPr/>
          <p:nvPr/>
        </p:nvCxnSpPr>
        <p:spPr>
          <a:xfrm rot="10800000" flipH="1">
            <a:off x="312400" y="4333050"/>
            <a:ext cx="8208900" cy="23700"/>
          </a:xfrm>
          <a:prstGeom prst="straightConnector1">
            <a:avLst/>
          </a:prstGeom>
          <a:noFill/>
          <a:ln w="9525" cap="flat" cmpd="sng">
            <a:solidFill>
              <a:srgbClr val="595959"/>
            </a:solidFill>
            <a:prstDash val="solid"/>
            <a:round/>
            <a:headEnd type="none" w="sm" len="sm"/>
            <a:tailEnd type="none" w="sm" len="sm"/>
          </a:ln>
        </p:spPr>
      </p:cxnSp>
      <p:sp>
        <p:nvSpPr>
          <p:cNvPr id="363" name="Google Shape;363;p23"/>
          <p:cNvSpPr/>
          <p:nvPr/>
        </p:nvSpPr>
        <p:spPr>
          <a:xfrm>
            <a:off x="467550" y="1392800"/>
            <a:ext cx="3727800" cy="2526900"/>
          </a:xfrm>
          <a:prstGeom prst="roundRect">
            <a:avLst>
              <a:gd name="adj" fmla="val 9649"/>
            </a:avLst>
          </a:prstGeom>
          <a:solidFill>
            <a:srgbClr val="E9F9A7"/>
          </a:solid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Arial"/>
                <a:ea typeface="Arial"/>
                <a:cs typeface="Arial"/>
                <a:sym typeface="Arial"/>
              </a:rPr>
              <a:t>Engage with them by: </a:t>
            </a:r>
            <a:endParaRPr lang="en-US" sz="1600" b="1" i="0" u="none" strike="noStrike" cap="none">
              <a:solidFill>
                <a:schemeClr val="dk1"/>
              </a:solidFill>
              <a:latin typeface="Arial"/>
              <a:ea typeface="Arial"/>
              <a:cs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Arial"/>
              <a:ea typeface="Arial"/>
              <a:cs typeface="Arial"/>
              <a:sym typeface="Arial"/>
            </a:endParaRPr>
          </a:p>
          <a:p>
            <a:pPr marL="457200" marR="0" lvl="0" indent="-311150" algn="l" rtl="0">
              <a:lnSpc>
                <a:spcPct val="100000"/>
              </a:lnSpc>
              <a:spcBef>
                <a:spcPts val="0"/>
              </a:spcBef>
              <a:spcAft>
                <a:spcPts val="0"/>
              </a:spcAft>
              <a:buClr>
                <a:schemeClr val="dk1"/>
              </a:buClr>
              <a:buSzPts val="1300"/>
              <a:buFont typeface="Arial"/>
              <a:buChar char="●"/>
            </a:pPr>
            <a:r>
              <a:rPr lang="en-GB" sz="1300" b="1" i="0" u="none" strike="noStrike" cap="none">
                <a:solidFill>
                  <a:schemeClr val="dk1"/>
                </a:solidFill>
                <a:latin typeface="Arial"/>
                <a:ea typeface="Arial"/>
                <a:cs typeface="Arial"/>
                <a:sym typeface="Arial"/>
              </a:rPr>
              <a:t>Writing to them – </a:t>
            </a:r>
            <a:r>
              <a:rPr lang="en-GB" sz="1300" b="0" i="0" u="none" strike="noStrike" cap="none">
                <a:solidFill>
                  <a:schemeClr val="dk1"/>
                </a:solidFill>
                <a:latin typeface="Arial"/>
                <a:ea typeface="Arial"/>
                <a:cs typeface="Arial"/>
                <a:sym typeface="Arial"/>
              </a:rPr>
              <a:t>the</a:t>
            </a:r>
            <a:r>
              <a:rPr lang="en-GB" sz="1300" b="1" i="0" u="none" strike="noStrike" cap="none" dirty="0">
                <a:solidFill>
                  <a:schemeClr val="dk1"/>
                </a:solidFill>
                <a:latin typeface="Arial"/>
                <a:ea typeface="Arial"/>
                <a:cs typeface="Arial"/>
                <a:sym typeface="Arial"/>
              </a:rPr>
              <a:t> </a:t>
            </a:r>
            <a:r>
              <a:rPr lang="en-GB" sz="1300" b="0" i="0" u="none" strike="noStrike" cap="none">
                <a:solidFill>
                  <a:schemeClr val="dk1"/>
                </a:solidFill>
                <a:latin typeface="Arial"/>
                <a:ea typeface="Arial"/>
                <a:cs typeface="Arial"/>
                <a:sym typeface="Arial"/>
              </a:rPr>
              <a:t>emails and addresses are publicly available </a:t>
            </a:r>
            <a:endParaRPr sz="1300" b="0" i="0" u="none" strike="noStrike" cap="none">
              <a:solidFill>
                <a:schemeClr val="dk1"/>
              </a:solidFill>
              <a:latin typeface="Arial"/>
              <a:ea typeface="Arial"/>
              <a:cs typeface="Arial"/>
              <a:sym typeface="Arial"/>
            </a:endParaRPr>
          </a:p>
          <a:p>
            <a:pPr marL="457200" marR="0" lvl="0" indent="-311150" algn="l" rtl="0">
              <a:lnSpc>
                <a:spcPct val="100000"/>
              </a:lnSpc>
              <a:spcBef>
                <a:spcPts val="0"/>
              </a:spcBef>
              <a:spcAft>
                <a:spcPts val="0"/>
              </a:spcAft>
              <a:buClr>
                <a:schemeClr val="dk1"/>
              </a:buClr>
              <a:buSzPts val="1300"/>
              <a:buFont typeface="Arial"/>
              <a:buChar char="●"/>
            </a:pPr>
            <a:r>
              <a:rPr lang="en-GB" sz="1300" b="1" i="0" u="none" strike="noStrike" cap="none">
                <a:solidFill>
                  <a:schemeClr val="dk1"/>
                </a:solidFill>
                <a:latin typeface="Arial"/>
                <a:ea typeface="Arial"/>
                <a:cs typeface="Arial"/>
                <a:sym typeface="Arial"/>
              </a:rPr>
              <a:t>Talking to them - </a:t>
            </a:r>
            <a:r>
              <a:rPr lang="en-GB" sz="1300" b="0" i="0" u="none" strike="noStrike" cap="none">
                <a:solidFill>
                  <a:schemeClr val="dk1"/>
                </a:solidFill>
                <a:latin typeface="Arial"/>
                <a:ea typeface="Arial"/>
                <a:cs typeface="Arial"/>
                <a:sym typeface="Arial"/>
              </a:rPr>
              <a:t>MPs often have surgery hours where you can meet them and discuss issues that matter to you </a:t>
            </a:r>
            <a:endParaRPr sz="1300" b="0" i="0" u="none" strike="noStrike" cap="none">
              <a:solidFill>
                <a:schemeClr val="dk1"/>
              </a:solidFill>
              <a:latin typeface="Arial"/>
              <a:ea typeface="Arial"/>
              <a:cs typeface="Arial"/>
              <a:sym typeface="Arial"/>
            </a:endParaRPr>
          </a:p>
          <a:p>
            <a:pPr marL="457200" marR="0" lvl="0" indent="-311150" algn="l" rtl="0">
              <a:lnSpc>
                <a:spcPct val="100000"/>
              </a:lnSpc>
              <a:spcBef>
                <a:spcPts val="0"/>
              </a:spcBef>
              <a:spcAft>
                <a:spcPts val="0"/>
              </a:spcAft>
              <a:buClr>
                <a:schemeClr val="dk1"/>
              </a:buClr>
              <a:buSzPts val="1300"/>
              <a:buFont typeface="Arial"/>
              <a:buChar char="●"/>
            </a:pPr>
            <a:r>
              <a:rPr lang="en-GB" sz="1300" b="1" i="0" u="none" strike="noStrike" cap="none">
                <a:solidFill>
                  <a:schemeClr val="dk1"/>
                </a:solidFill>
                <a:latin typeface="Arial"/>
                <a:ea typeface="Arial"/>
                <a:cs typeface="Arial"/>
                <a:sym typeface="Arial"/>
              </a:rPr>
              <a:t>Following their record</a:t>
            </a:r>
            <a:r>
              <a:rPr lang="en-GB" sz="1300" b="0" i="0" u="none" strike="noStrike" cap="none">
                <a:solidFill>
                  <a:schemeClr val="dk1"/>
                </a:solidFill>
                <a:latin typeface="Arial"/>
                <a:ea typeface="Arial"/>
                <a:cs typeface="Arial"/>
                <a:sym typeface="Arial"/>
              </a:rPr>
              <a:t> – the voting records of your representatives are publicly available </a:t>
            </a:r>
            <a:endParaRPr sz="1300" b="0" i="0" u="none" strike="noStrike" cap="none">
              <a:solidFill>
                <a:schemeClr val="dk1"/>
              </a:solidFill>
              <a:latin typeface="Arial"/>
              <a:ea typeface="Arial"/>
              <a:cs typeface="Arial"/>
              <a:sym typeface="Arial"/>
            </a:endParaRPr>
          </a:p>
        </p:txBody>
      </p:sp>
      <p:pic>
        <p:nvPicPr>
          <p:cNvPr id="364" name="Google Shape;364;p23"/>
          <p:cNvPicPr preferRelativeResize="0"/>
          <p:nvPr/>
        </p:nvPicPr>
        <p:blipFill rotWithShape="1">
          <a:blip r:embed="rId5">
            <a:alphaModFix/>
          </a:blip>
          <a:srcRect/>
          <a:stretch/>
        </p:blipFill>
        <p:spPr>
          <a:xfrm>
            <a:off x="2840313" y="4555263"/>
            <a:ext cx="3820125" cy="280150"/>
          </a:xfrm>
          <a:prstGeom prst="rect">
            <a:avLst/>
          </a:prstGeom>
          <a:noFill/>
          <a:ln>
            <a:noFill/>
          </a:ln>
        </p:spPr>
      </p:pic>
      <p:sp>
        <p:nvSpPr>
          <p:cNvPr id="365" name="Google Shape;365;p23"/>
          <p:cNvSpPr/>
          <p:nvPr/>
        </p:nvSpPr>
        <p:spPr>
          <a:xfrm>
            <a:off x="4326662" y="1465125"/>
            <a:ext cx="4194638" cy="1193772"/>
          </a:xfrm>
          <a:prstGeom prst="roundRect">
            <a:avLst>
              <a:gd name="adj" fmla="val 16667"/>
            </a:avLst>
          </a:prstGeom>
          <a:solidFill>
            <a:srgbClr val="D19F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Find out who represents you and how to contact them (Local councillor, MP, London Assembly):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400" b="0" i="0" u="sng" strike="noStrike" cap="none">
                <a:solidFill>
                  <a:schemeClr val="hlink"/>
                </a:solidFill>
                <a:latin typeface="Arial"/>
                <a:ea typeface="Arial"/>
                <a:cs typeface="Arial"/>
                <a:sym typeface="Arial"/>
                <a:hlinkClick r:id="rId6"/>
              </a:rPr>
              <a:t>www.writetothem.com</a:t>
            </a:r>
            <a:endParaRPr sz="1400" b="0" i="0" u="none" strike="noStrike" cap="none">
              <a:solidFill>
                <a:schemeClr val="hlink"/>
              </a:solidFill>
              <a:latin typeface="Arial"/>
              <a:ea typeface="Arial"/>
              <a:cs typeface="Arial"/>
              <a:sym typeface="Arial"/>
            </a:endParaRPr>
          </a:p>
        </p:txBody>
      </p:sp>
      <p:sp>
        <p:nvSpPr>
          <p:cNvPr id="366" name="Google Shape;366;p23"/>
          <p:cNvSpPr/>
          <p:nvPr/>
        </p:nvSpPr>
        <p:spPr>
          <a:xfrm>
            <a:off x="4326662" y="2855303"/>
            <a:ext cx="4194638" cy="1050188"/>
          </a:xfrm>
          <a:prstGeom prst="roundRect">
            <a:avLst>
              <a:gd name="adj" fmla="val 16667"/>
            </a:avLst>
          </a:prstGeom>
          <a:solidFill>
            <a:srgbClr val="D19F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Follow what is being said &amp; voted for in parliament: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sng" strike="noStrike" cap="none">
                <a:solidFill>
                  <a:schemeClr val="hlink"/>
                </a:solidFill>
                <a:latin typeface="Arial"/>
                <a:ea typeface="Arial"/>
                <a:cs typeface="Arial"/>
                <a:sym typeface="Arial"/>
              </a:rPr>
              <a:t>hansard.parliament.uk</a:t>
            </a:r>
            <a:r>
              <a:rPr lang="en-GB" sz="1400" b="0" i="0" u="none" strike="noStrike" cap="none">
                <a:solidFill>
                  <a:schemeClr val="hlink"/>
                </a:solidFill>
                <a:latin typeface="Arial"/>
                <a:ea typeface="Arial"/>
                <a:cs typeface="Arial"/>
                <a:sym typeface="Arial"/>
              </a:rPr>
              <a:t>  </a:t>
            </a:r>
            <a:endParaRPr sz="1400" b="0" i="0" u="none" strike="noStrike" cap="none">
              <a:solidFill>
                <a:schemeClr val="hlink"/>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4"/>
          <p:cNvSpPr/>
          <p:nvPr/>
        </p:nvSpPr>
        <p:spPr>
          <a:xfrm>
            <a:off x="363894" y="120288"/>
            <a:ext cx="8468206"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What is impartiality and why is it important?</a:t>
            </a:r>
            <a:endParaRPr sz="1400" b="1" i="0" u="none" strike="noStrike" cap="none">
              <a:solidFill>
                <a:schemeClr val="lt1"/>
              </a:solidFill>
              <a:latin typeface="Montserrat"/>
              <a:ea typeface="Montserrat"/>
              <a:cs typeface="Montserrat"/>
              <a:sym typeface="Montserrat"/>
            </a:endParaRPr>
          </a:p>
        </p:txBody>
      </p:sp>
      <p:sp>
        <p:nvSpPr>
          <p:cNvPr id="372" name="Google Shape;372;p24"/>
          <p:cNvSpPr/>
          <p:nvPr/>
        </p:nvSpPr>
        <p:spPr>
          <a:xfrm>
            <a:off x="6436000" y="623575"/>
            <a:ext cx="2584800" cy="3754500"/>
          </a:xfrm>
          <a:prstGeom prst="roundRect">
            <a:avLst>
              <a:gd name="adj" fmla="val 16667"/>
            </a:avLst>
          </a:prstGeom>
          <a:solidFill>
            <a:srgbClr val="AA9CF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pic>
        <p:nvPicPr>
          <p:cNvPr id="373" name="Google Shape;373;p24" title="Screenshot 2026-01-12 at 14.22.14.png"/>
          <p:cNvPicPr preferRelativeResize="0"/>
          <p:nvPr/>
        </p:nvPicPr>
        <p:blipFill rotWithShape="1">
          <a:blip r:embed="rId3">
            <a:alphaModFix/>
          </a:blip>
          <a:srcRect/>
          <a:stretch/>
        </p:blipFill>
        <p:spPr>
          <a:xfrm>
            <a:off x="6694900" y="1274300"/>
            <a:ext cx="2067000" cy="2936075"/>
          </a:xfrm>
          <a:prstGeom prst="rect">
            <a:avLst/>
          </a:prstGeom>
          <a:noFill/>
          <a:ln>
            <a:noFill/>
          </a:ln>
        </p:spPr>
      </p:pic>
      <p:sp>
        <p:nvSpPr>
          <p:cNvPr id="374" name="Google Shape;374;p24"/>
          <p:cNvSpPr txBox="1"/>
          <p:nvPr/>
        </p:nvSpPr>
        <p:spPr>
          <a:xfrm>
            <a:off x="6530349" y="690851"/>
            <a:ext cx="2396101" cy="58474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GB" sz="1300" b="0" i="0" u="none" strike="noStrike" cap="none">
                <a:solidFill>
                  <a:schemeClr val="dk1"/>
                </a:solidFill>
                <a:latin typeface="Arial"/>
                <a:ea typeface="Arial"/>
                <a:cs typeface="Arial"/>
                <a:sym typeface="Arial"/>
              </a:rPr>
              <a:t>For our Impartiality Toolkit, head to </a:t>
            </a:r>
            <a:r>
              <a:rPr lang="en-GB" sz="1300" b="0" i="0" u="sng" strike="noStrike" cap="none">
                <a:solidFill>
                  <a:schemeClr val="hlink"/>
                </a:solidFill>
                <a:latin typeface="Arial"/>
                <a:ea typeface="Arial"/>
                <a:cs typeface="Arial"/>
                <a:sym typeface="Arial"/>
                <a:hlinkClick r:id="rId4"/>
              </a:rPr>
              <a:t>registertovote.london </a:t>
            </a:r>
            <a:endParaRPr sz="1300" b="0" i="0" u="none" strike="noStrike" cap="none">
              <a:solidFill>
                <a:schemeClr val="dk1"/>
              </a:solidFill>
              <a:latin typeface="Arial"/>
              <a:ea typeface="Arial"/>
              <a:cs typeface="Arial"/>
              <a:sym typeface="Arial"/>
            </a:endParaRPr>
          </a:p>
        </p:txBody>
      </p:sp>
      <p:sp>
        <p:nvSpPr>
          <p:cNvPr id="375" name="Google Shape;375;p24"/>
          <p:cNvSpPr/>
          <p:nvPr/>
        </p:nvSpPr>
        <p:spPr>
          <a:xfrm>
            <a:off x="615821" y="662900"/>
            <a:ext cx="5720979" cy="1044900"/>
          </a:xfrm>
          <a:prstGeom prst="roundRect">
            <a:avLst>
              <a:gd name="adj" fmla="val 16667"/>
            </a:avLst>
          </a:prstGeom>
          <a:solidFill>
            <a:srgbClr val="AA9CF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GB" sz="1400" b="0" i="0" u="none" strike="noStrike" cap="none">
                <a:solidFill>
                  <a:schemeClr val="dk1"/>
                </a:solidFill>
                <a:latin typeface="Arial"/>
                <a:ea typeface="Arial"/>
                <a:cs typeface="Arial"/>
                <a:sym typeface="Arial"/>
              </a:rPr>
              <a:t>This programme is </a:t>
            </a:r>
            <a:r>
              <a:rPr lang="en-GB" sz="1400" b="1" i="0" u="none" strike="noStrike" cap="none">
                <a:solidFill>
                  <a:schemeClr val="dk1"/>
                </a:solidFill>
                <a:latin typeface="Arial"/>
                <a:ea typeface="Arial"/>
                <a:cs typeface="Arial"/>
                <a:sym typeface="Arial"/>
              </a:rPr>
              <a:t>impartial</a:t>
            </a:r>
            <a:r>
              <a:rPr lang="en-GB" sz="1400" b="0" i="0" u="none" strike="noStrike" cap="none">
                <a:solidFill>
                  <a:schemeClr val="dk1"/>
                </a:solidFill>
                <a:latin typeface="Arial"/>
                <a:ea typeface="Arial"/>
                <a:cs typeface="Arial"/>
                <a:sym typeface="Arial"/>
              </a:rPr>
              <a:t>. This means that it </a:t>
            </a:r>
            <a:r>
              <a:rPr lang="en-GB" sz="1400" b="1" i="0" u="none" strike="noStrike" cap="none">
                <a:solidFill>
                  <a:schemeClr val="dk1"/>
                </a:solidFill>
                <a:latin typeface="Arial"/>
                <a:ea typeface="Arial"/>
                <a:cs typeface="Arial"/>
                <a:sym typeface="Arial"/>
              </a:rPr>
              <a:t>does not </a:t>
            </a:r>
            <a:r>
              <a:rPr lang="en-GB" sz="1400" b="0" i="0" u="none" strike="noStrike" cap="none">
                <a:solidFill>
                  <a:schemeClr val="dk1"/>
                </a:solidFill>
                <a:latin typeface="Arial"/>
                <a:ea typeface="Arial"/>
                <a:cs typeface="Arial"/>
                <a:sym typeface="Arial"/>
              </a:rPr>
              <a:t>promote, praise or criticise any political party or opinion. Running a voter registration drive is about giving people access to register to vote and answer questions about the voting process. </a:t>
            </a:r>
            <a:endParaRPr sz="1400" b="0" i="0" u="none" strike="noStrike" cap="none">
              <a:solidFill>
                <a:schemeClr val="dk1"/>
              </a:solidFill>
              <a:latin typeface="Arial"/>
              <a:ea typeface="Arial"/>
              <a:cs typeface="Arial"/>
              <a:sym typeface="Arial"/>
            </a:endParaRPr>
          </a:p>
        </p:txBody>
      </p:sp>
      <p:sp>
        <p:nvSpPr>
          <p:cNvPr id="376" name="Google Shape;376;p24"/>
          <p:cNvSpPr/>
          <p:nvPr/>
        </p:nvSpPr>
        <p:spPr>
          <a:xfrm>
            <a:off x="615821" y="1801600"/>
            <a:ext cx="5720980" cy="2089265"/>
          </a:xfrm>
          <a:prstGeom prst="roundRect">
            <a:avLst>
              <a:gd name="adj" fmla="val 16667"/>
            </a:avLst>
          </a:prstGeom>
          <a:solidFill>
            <a:srgbClr val="AA9CF6"/>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1400" b="1" i="0" u="none" strike="noStrike" cap="none">
                <a:solidFill>
                  <a:schemeClr val="dk1"/>
                </a:solidFill>
                <a:latin typeface="Arial"/>
                <a:ea typeface="Arial"/>
                <a:cs typeface="Arial"/>
                <a:sym typeface="Arial"/>
              </a:rPr>
              <a:t>Why is impartiality important?</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1400" b="1"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We want people to </a:t>
            </a:r>
            <a:r>
              <a:rPr lang="en-GB" sz="1300" b="1" i="0" u="none" strike="noStrike" cap="none">
                <a:solidFill>
                  <a:schemeClr val="dk1"/>
                </a:solidFill>
                <a:latin typeface="Arial"/>
                <a:ea typeface="Arial"/>
                <a:cs typeface="Arial"/>
                <a:sym typeface="Arial"/>
              </a:rPr>
              <a:t>form their own opinions</a:t>
            </a:r>
            <a:r>
              <a:rPr lang="en-GB" sz="1300" b="0" i="0" u="none" strike="noStrike" cap="none">
                <a:solidFill>
                  <a:schemeClr val="dk1"/>
                </a:solidFill>
                <a:latin typeface="Arial"/>
                <a:ea typeface="Arial"/>
                <a:cs typeface="Arial"/>
                <a:sym typeface="Arial"/>
              </a:rPr>
              <a:t> and vote however they wish, this is key to our democracy. </a:t>
            </a:r>
            <a:endParaRPr sz="13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We want people to </a:t>
            </a:r>
            <a:r>
              <a:rPr lang="en-GB" sz="1300" b="1" i="0" u="none" strike="noStrike" cap="none">
                <a:solidFill>
                  <a:schemeClr val="dk1"/>
                </a:solidFill>
                <a:latin typeface="Arial"/>
                <a:ea typeface="Arial"/>
                <a:cs typeface="Arial"/>
                <a:sym typeface="Arial"/>
              </a:rPr>
              <a:t>trust </a:t>
            </a:r>
            <a:r>
              <a:rPr lang="en-GB" sz="1300" b="0" i="0" u="none" strike="noStrike" cap="none">
                <a:solidFill>
                  <a:schemeClr val="dk1"/>
                </a:solidFill>
                <a:latin typeface="Arial"/>
                <a:ea typeface="Arial"/>
                <a:cs typeface="Arial"/>
                <a:sym typeface="Arial"/>
              </a:rPr>
              <a:t>that the</a:t>
            </a:r>
            <a:r>
              <a:rPr lang="en-GB" sz="1300" b="1" i="0" u="none" strike="noStrike" cap="none">
                <a:solidFill>
                  <a:schemeClr val="dk1"/>
                </a:solidFill>
                <a:latin typeface="Arial"/>
                <a:ea typeface="Arial"/>
                <a:cs typeface="Arial"/>
                <a:sym typeface="Arial"/>
              </a:rPr>
              <a:t> information</a:t>
            </a:r>
            <a:r>
              <a:rPr lang="en-GB" sz="1300" b="0" i="0" u="none" strike="noStrike" cap="none">
                <a:solidFill>
                  <a:schemeClr val="dk1"/>
                </a:solidFill>
                <a:latin typeface="Arial"/>
                <a:ea typeface="Arial"/>
                <a:cs typeface="Arial"/>
                <a:sym typeface="Arial"/>
              </a:rPr>
              <a:t> they are receiving is accurate and not biased or attempting to persuade people to vote in a particular way. </a:t>
            </a:r>
            <a:endParaRPr sz="13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We want to promote </a:t>
            </a:r>
            <a:r>
              <a:rPr lang="en-GB" sz="1300" b="1" i="0" u="none" strike="noStrike" cap="none">
                <a:solidFill>
                  <a:schemeClr val="dk1"/>
                </a:solidFill>
                <a:latin typeface="Arial"/>
                <a:ea typeface="Arial"/>
                <a:cs typeface="Arial"/>
                <a:sym typeface="Arial"/>
              </a:rPr>
              <a:t>informed decision-making</a:t>
            </a:r>
            <a:r>
              <a:rPr lang="en-GB" sz="1300" b="0" i="0" u="none" strike="noStrike" cap="none">
                <a:solidFill>
                  <a:schemeClr val="dk1"/>
                </a:solidFill>
                <a:latin typeface="Arial"/>
                <a:ea typeface="Arial"/>
                <a:cs typeface="Arial"/>
                <a:sym typeface="Arial"/>
              </a:rPr>
              <a:t>, showing people where they can access verified and accurate information. </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1400" b="0" i="0" u="none" strike="noStrike" cap="none">
              <a:solidFill>
                <a:schemeClr val="dk1"/>
              </a:solidFill>
              <a:latin typeface="Montserrat"/>
              <a:ea typeface="Montserrat"/>
              <a:cs typeface="Montserrat"/>
              <a:sym typeface="Montserrat"/>
            </a:endParaRPr>
          </a:p>
        </p:txBody>
      </p:sp>
      <p:pic>
        <p:nvPicPr>
          <p:cNvPr id="377" name="Google Shape;377;p24"/>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378" name="Google Shape;378;p24"/>
          <p:cNvPicPr preferRelativeResize="0"/>
          <p:nvPr/>
        </p:nvPicPr>
        <p:blipFill rotWithShape="1">
          <a:blip r:embed="rId6">
            <a:alphaModFix/>
          </a:blip>
          <a:srcRect/>
          <a:stretch/>
        </p:blipFill>
        <p:spPr>
          <a:xfrm>
            <a:off x="509500" y="4441988"/>
            <a:ext cx="1480269" cy="506676"/>
          </a:xfrm>
          <a:prstGeom prst="rect">
            <a:avLst/>
          </a:prstGeom>
          <a:noFill/>
          <a:ln>
            <a:noFill/>
          </a:ln>
        </p:spPr>
      </p:pic>
      <p:pic>
        <p:nvPicPr>
          <p:cNvPr id="379" name="Google Shape;379;p24"/>
          <p:cNvPicPr preferRelativeResize="0"/>
          <p:nvPr/>
        </p:nvPicPr>
        <p:blipFill rotWithShape="1">
          <a:blip r:embed="rId7">
            <a:alphaModFix/>
          </a:blip>
          <a:srcRect/>
          <a:stretch/>
        </p:blipFill>
        <p:spPr>
          <a:xfrm>
            <a:off x="2840313" y="4555263"/>
            <a:ext cx="3820125" cy="280150"/>
          </a:xfrm>
          <a:prstGeom prst="rect">
            <a:avLst/>
          </a:prstGeom>
          <a:noFill/>
          <a:ln>
            <a:noFill/>
          </a:ln>
        </p:spPr>
      </p:pic>
      <p:sp>
        <p:nvSpPr>
          <p:cNvPr id="380" name="Google Shape;380;p24"/>
          <p:cNvSpPr/>
          <p:nvPr/>
        </p:nvSpPr>
        <p:spPr>
          <a:xfrm>
            <a:off x="615822" y="3904326"/>
            <a:ext cx="5786754" cy="448801"/>
          </a:xfrm>
          <a:prstGeom prst="roundRect">
            <a:avLst>
              <a:gd name="adj" fmla="val 16667"/>
            </a:avLst>
          </a:prstGeom>
          <a:solidFill>
            <a:srgbClr val="EAF9A7"/>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1400" b="1" i="0" u="none" strike="noStrike" cap="none">
                <a:solidFill>
                  <a:schemeClr val="dk1"/>
                </a:solidFill>
                <a:latin typeface="Arial"/>
                <a:ea typeface="Arial"/>
                <a:cs typeface="Arial"/>
                <a:sym typeface="Arial"/>
              </a:rPr>
              <a:t>How might we make sure we’re keeping conversations impartial?</a:t>
            </a:r>
            <a:endParaRPr sz="1400" b="0" i="0" u="none" strike="noStrike" cap="none">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8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4"/>
        <p:cNvGrpSpPr/>
        <p:nvPr/>
      </p:nvGrpSpPr>
      <p:grpSpPr>
        <a:xfrm>
          <a:off x="0" y="0"/>
          <a:ext cx="0" cy="0"/>
          <a:chOff x="0" y="0"/>
          <a:chExt cx="0" cy="0"/>
        </a:xfrm>
      </p:grpSpPr>
      <p:pic>
        <p:nvPicPr>
          <p:cNvPr id="385" name="Google Shape;385;p2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86" name="Google Shape;386;p2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87" name="Google Shape;387;p2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
        <p:nvSpPr>
          <p:cNvPr id="388" name="Google Shape;388;p25"/>
          <p:cNvSpPr/>
          <p:nvPr/>
        </p:nvSpPr>
        <p:spPr>
          <a:xfrm>
            <a:off x="3731950" y="1172825"/>
            <a:ext cx="4996525" cy="2735400"/>
          </a:xfrm>
          <a:prstGeom prst="roundRect">
            <a:avLst>
              <a:gd name="adj" fmla="val 16667"/>
            </a:avLst>
          </a:prstGeom>
          <a:solidFill>
            <a:srgbClr val="A8ECE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300" b="1" i="0" u="none" strike="noStrike" cap="none">
                <a:solidFill>
                  <a:schemeClr val="dk1"/>
                </a:solidFill>
                <a:latin typeface="Arial"/>
                <a:ea typeface="Arial"/>
                <a:cs typeface="Arial"/>
                <a:sym typeface="Arial"/>
              </a:rPr>
              <a:t>We're going to role-play the voter registration drive (10 minutes). How might you support the following people? </a:t>
            </a:r>
            <a:endParaRPr sz="13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Arial"/>
              <a:ea typeface="Arial"/>
              <a:cs typeface="Arial"/>
              <a:sym typeface="Arial"/>
            </a:endParaRPr>
          </a:p>
          <a:p>
            <a:pPr marL="457200" marR="0" lvl="0" indent="-311150" algn="l" rtl="0">
              <a:lnSpc>
                <a:spcPct val="100000"/>
              </a:lnSpc>
              <a:spcBef>
                <a:spcPts val="0"/>
              </a:spcBef>
              <a:spcAft>
                <a:spcPts val="0"/>
              </a:spcAft>
              <a:buClr>
                <a:schemeClr val="dk1"/>
              </a:buClr>
              <a:buSzPts val="1300"/>
              <a:buFont typeface="Arial"/>
              <a:buChar char="●"/>
            </a:pPr>
            <a:r>
              <a:rPr lang="en-GB" sz="1300" b="0" i="0" u="none" strike="noStrike" cap="none">
                <a:solidFill>
                  <a:schemeClr val="dk1"/>
                </a:solidFill>
                <a:latin typeface="Arial"/>
                <a:ea typeface="Arial"/>
                <a:cs typeface="Arial"/>
                <a:sym typeface="Arial"/>
              </a:rPr>
              <a:t>A 16-year-old who is eligible to but hasn’t registered to vote yet </a:t>
            </a:r>
            <a:endParaRPr sz="1300" b="0" i="0" u="none" strike="noStrike" cap="none">
              <a:solidFill>
                <a:schemeClr val="dk1"/>
              </a:solidFill>
              <a:latin typeface="Arial"/>
              <a:ea typeface="Arial"/>
              <a:cs typeface="Arial"/>
              <a:sym typeface="Arial"/>
            </a:endParaRPr>
          </a:p>
          <a:p>
            <a:pPr marL="457200" marR="0" lvl="0" indent="-311150" algn="l" rtl="0">
              <a:lnSpc>
                <a:spcPct val="100000"/>
              </a:lnSpc>
              <a:spcBef>
                <a:spcPts val="0"/>
              </a:spcBef>
              <a:spcAft>
                <a:spcPts val="0"/>
              </a:spcAft>
              <a:buClr>
                <a:schemeClr val="dk1"/>
              </a:buClr>
              <a:buSzPts val="1300"/>
              <a:buFont typeface="Arial"/>
              <a:buChar char="●"/>
            </a:pPr>
            <a:r>
              <a:rPr lang="en-GB" sz="1300" b="0" i="0" u="none" strike="noStrike" cap="none">
                <a:solidFill>
                  <a:schemeClr val="dk1"/>
                </a:solidFill>
                <a:latin typeface="Arial"/>
                <a:ea typeface="Arial"/>
                <a:cs typeface="Arial"/>
                <a:sym typeface="Arial"/>
              </a:rPr>
              <a:t>An 18-year-old who is eligible to vote, hasn’t voted before and is not particularly interested</a:t>
            </a:r>
            <a:endParaRPr sz="1300" b="0" i="0" u="none" strike="noStrike" cap="none">
              <a:solidFill>
                <a:schemeClr val="dk1"/>
              </a:solidFill>
              <a:latin typeface="Arial"/>
              <a:ea typeface="Arial"/>
              <a:cs typeface="Arial"/>
              <a:sym typeface="Arial"/>
            </a:endParaRPr>
          </a:p>
          <a:p>
            <a:pPr marL="457200" marR="0" lvl="0" indent="-311150" algn="l" rtl="0">
              <a:lnSpc>
                <a:spcPct val="100000"/>
              </a:lnSpc>
              <a:spcBef>
                <a:spcPts val="0"/>
              </a:spcBef>
              <a:spcAft>
                <a:spcPts val="0"/>
              </a:spcAft>
              <a:buClr>
                <a:schemeClr val="dk1"/>
              </a:buClr>
              <a:buSzPts val="1300"/>
              <a:buFont typeface="Arial"/>
              <a:buChar char="●"/>
            </a:pPr>
            <a:r>
              <a:rPr lang="en-GB" sz="1300" b="0" i="0" u="none" strike="noStrike" cap="none">
                <a:solidFill>
                  <a:schemeClr val="dk1"/>
                </a:solidFill>
                <a:latin typeface="Arial"/>
                <a:ea typeface="Arial"/>
                <a:cs typeface="Arial"/>
                <a:sym typeface="Arial"/>
              </a:rPr>
              <a:t>Someone who is eligible to vote, wants to vote and has just changed address </a:t>
            </a:r>
            <a:endParaRPr sz="1300" b="0" i="0" u="none" strike="noStrike" cap="none">
              <a:solidFill>
                <a:schemeClr val="dk1"/>
              </a:solidFill>
              <a:latin typeface="Arial"/>
              <a:ea typeface="Arial"/>
              <a:cs typeface="Arial"/>
              <a:sym typeface="Arial"/>
            </a:endParaRPr>
          </a:p>
          <a:p>
            <a:pPr marL="457200" marR="0" lvl="0" indent="-311150" algn="l" rtl="0">
              <a:lnSpc>
                <a:spcPct val="100000"/>
              </a:lnSpc>
              <a:spcBef>
                <a:spcPts val="0"/>
              </a:spcBef>
              <a:spcAft>
                <a:spcPts val="0"/>
              </a:spcAft>
              <a:buClr>
                <a:schemeClr val="dk1"/>
              </a:buClr>
              <a:buSzPts val="1300"/>
              <a:buFont typeface="Arial"/>
              <a:buChar char="●"/>
            </a:pPr>
            <a:r>
              <a:rPr lang="en-GB" sz="1300" b="0" i="0" u="none" strike="noStrike" cap="none">
                <a:solidFill>
                  <a:schemeClr val="dk1"/>
                </a:solidFill>
                <a:latin typeface="Arial"/>
                <a:ea typeface="Arial"/>
                <a:cs typeface="Arial"/>
                <a:sym typeface="Arial"/>
              </a:rPr>
              <a:t>An 18-year-old who is a French national and came to the UK a year ago </a:t>
            </a:r>
            <a:endParaRPr sz="1300" b="0" i="0" u="none" strike="noStrike" cap="none">
              <a:solidFill>
                <a:schemeClr val="dk1"/>
              </a:solidFill>
              <a:latin typeface="Arial"/>
              <a:ea typeface="Arial"/>
              <a:cs typeface="Arial"/>
              <a:sym typeface="Arial"/>
            </a:endParaRPr>
          </a:p>
        </p:txBody>
      </p:sp>
      <p:sp>
        <p:nvSpPr>
          <p:cNvPr id="389" name="Google Shape;389;p25"/>
          <p:cNvSpPr/>
          <p:nvPr/>
        </p:nvSpPr>
        <p:spPr>
          <a:xfrm>
            <a:off x="3731950" y="432025"/>
            <a:ext cx="5070600" cy="676800"/>
          </a:xfrm>
          <a:prstGeom prst="roundRect">
            <a:avLst>
              <a:gd name="adj" fmla="val 16667"/>
            </a:avLst>
          </a:prstGeom>
          <a:solidFill>
            <a:srgbClr val="3B878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GB" sz="2000" b="1" i="0" u="none" strike="noStrike" cap="none">
                <a:solidFill>
                  <a:schemeClr val="lt1"/>
                </a:solidFill>
                <a:latin typeface="Arial"/>
                <a:ea typeface="Arial"/>
                <a:cs typeface="Arial"/>
                <a:sym typeface="Arial"/>
              </a:rPr>
              <a:t>Let’s practise for the day! </a:t>
            </a:r>
            <a:endParaRPr sz="1400" b="1" i="0" u="none" strike="noStrike" cap="none">
              <a:solidFill>
                <a:schemeClr val="lt1"/>
              </a:solidFill>
              <a:latin typeface="Montserrat"/>
              <a:ea typeface="Montserrat"/>
              <a:cs typeface="Montserrat"/>
              <a:sym typeface="Montserrat"/>
            </a:endParaRPr>
          </a:p>
        </p:txBody>
      </p:sp>
      <p:pic>
        <p:nvPicPr>
          <p:cNvPr id="390" name="Google Shape;390;p25" title="DSCF0535.jpg"/>
          <p:cNvPicPr preferRelativeResize="0"/>
          <p:nvPr/>
        </p:nvPicPr>
        <p:blipFill rotWithShape="1">
          <a:blip r:embed="rId5">
            <a:alphaModFix/>
          </a:blip>
          <a:srcRect l="3787" r="21383"/>
          <a:stretch/>
        </p:blipFill>
        <p:spPr>
          <a:xfrm>
            <a:off x="207818" y="673334"/>
            <a:ext cx="3330786" cy="2973229"/>
          </a:xfrm>
          <a:prstGeom prst="roundRect">
            <a:avLst>
              <a:gd name="adj" fmla="val 16667"/>
            </a:avLst>
          </a:prstGeom>
          <a:noFill/>
          <a:ln>
            <a:noFill/>
          </a:ln>
        </p:spPr>
      </p:pic>
      <p:pic>
        <p:nvPicPr>
          <p:cNvPr id="391" name="Google Shape;391;p25"/>
          <p:cNvPicPr preferRelativeResize="0"/>
          <p:nvPr/>
        </p:nvPicPr>
        <p:blipFill rotWithShape="1">
          <a:blip r:embed="rId6">
            <a:alphaModFix/>
          </a:blip>
          <a:srcRect/>
          <a:stretch/>
        </p:blipFill>
        <p:spPr>
          <a:xfrm>
            <a:off x="2840313" y="4555263"/>
            <a:ext cx="3820125" cy="280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5"/>
        <p:cNvGrpSpPr/>
        <p:nvPr/>
      </p:nvGrpSpPr>
      <p:grpSpPr>
        <a:xfrm>
          <a:off x="0" y="0"/>
          <a:ext cx="0" cy="0"/>
          <a:chOff x="0" y="0"/>
          <a:chExt cx="0" cy="0"/>
        </a:xfrm>
      </p:grpSpPr>
      <p:pic>
        <p:nvPicPr>
          <p:cNvPr id="396" name="Google Shape;396;p2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97" name="Google Shape;397;p2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98" name="Google Shape;398;p2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99" name="Google Shape;399;p26"/>
          <p:cNvPicPr preferRelativeResize="0"/>
          <p:nvPr/>
        </p:nvPicPr>
        <p:blipFill rotWithShape="1">
          <a:blip r:embed="rId5">
            <a:alphaModFix/>
          </a:blip>
          <a:srcRect/>
          <a:stretch/>
        </p:blipFill>
        <p:spPr>
          <a:xfrm>
            <a:off x="2840313" y="4555263"/>
            <a:ext cx="3820125" cy="280150"/>
          </a:xfrm>
          <a:prstGeom prst="rect">
            <a:avLst/>
          </a:prstGeom>
          <a:noFill/>
          <a:ln>
            <a:noFill/>
          </a:ln>
        </p:spPr>
      </p:pic>
      <p:sp>
        <p:nvSpPr>
          <p:cNvPr id="400" name="Google Shape;400;p26"/>
          <p:cNvSpPr/>
          <p:nvPr/>
        </p:nvSpPr>
        <p:spPr>
          <a:xfrm>
            <a:off x="1019400" y="457000"/>
            <a:ext cx="7105200" cy="3790800"/>
          </a:xfrm>
          <a:prstGeom prst="roundRect">
            <a:avLst>
              <a:gd name="adj" fmla="val 16667"/>
            </a:avLst>
          </a:prstGeom>
          <a:solidFill>
            <a:srgbClr val="F5C098"/>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200" b="1" i="0" u="none" strike="noStrike" cap="none">
                <a:solidFill>
                  <a:schemeClr val="dk1"/>
                </a:solidFill>
                <a:latin typeface="Arial"/>
                <a:ea typeface="Arial"/>
                <a:cs typeface="Arial"/>
                <a:sym typeface="Arial"/>
              </a:rPr>
              <a:t>Do you have any questions? </a:t>
            </a:r>
            <a:endParaRPr sz="2200" b="0" i="0" u="none" strike="noStrike" cap="none">
              <a:solidFill>
                <a:schemeClr val="dk1"/>
              </a:solidFill>
              <a:latin typeface="Montserrat"/>
              <a:ea typeface="Montserrat"/>
              <a:cs typeface="Montserrat"/>
              <a:sym typeface="Montserrat"/>
            </a:endParaRPr>
          </a:p>
        </p:txBody>
      </p:sp>
      <p:pic>
        <p:nvPicPr>
          <p:cNvPr id="401" name="Google Shape;401;p26" descr="Can you remove the background and keep the question mark and exclamation mark speech bubbles and use the hex code e9f9a7 for both background colours"/>
          <p:cNvPicPr preferRelativeResize="0"/>
          <p:nvPr/>
        </p:nvPicPr>
        <p:blipFill rotWithShape="1">
          <a:blip r:embed="rId6">
            <a:alphaModFix/>
          </a:blip>
          <a:srcRect l="29308" t="26112" r="27754" b="25717"/>
          <a:stretch/>
        </p:blipFill>
        <p:spPr>
          <a:xfrm>
            <a:off x="2177687" y="1144162"/>
            <a:ext cx="4788648" cy="2990363"/>
          </a:xfrm>
          <a:prstGeom prst="rect">
            <a:avLst/>
          </a:prstGeom>
          <a:solidFill>
            <a:srgbClr val="F5C09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5"/>
        <p:cNvGrpSpPr/>
        <p:nvPr/>
      </p:nvGrpSpPr>
      <p:grpSpPr>
        <a:xfrm>
          <a:off x="0" y="0"/>
          <a:ext cx="0" cy="0"/>
          <a:chOff x="0" y="0"/>
          <a:chExt cx="0" cy="0"/>
        </a:xfrm>
      </p:grpSpPr>
      <p:pic>
        <p:nvPicPr>
          <p:cNvPr id="406" name="Google Shape;406;p2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07" name="Google Shape;407;p2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08" name="Google Shape;408;p2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09" name="Google Shape;409;p27"/>
          <p:cNvPicPr preferRelativeResize="0"/>
          <p:nvPr/>
        </p:nvPicPr>
        <p:blipFill rotWithShape="1">
          <a:blip r:embed="rId5">
            <a:alphaModFix/>
          </a:blip>
          <a:srcRect/>
          <a:stretch/>
        </p:blipFill>
        <p:spPr>
          <a:xfrm>
            <a:off x="2840313" y="4555263"/>
            <a:ext cx="3820125" cy="280150"/>
          </a:xfrm>
          <a:prstGeom prst="rect">
            <a:avLst/>
          </a:prstGeom>
          <a:noFill/>
          <a:ln>
            <a:noFill/>
          </a:ln>
        </p:spPr>
      </p:pic>
      <p:sp>
        <p:nvSpPr>
          <p:cNvPr id="410" name="Google Shape;410;p27"/>
          <p:cNvSpPr/>
          <p:nvPr/>
        </p:nvSpPr>
        <p:spPr>
          <a:xfrm>
            <a:off x="3864400" y="1191903"/>
            <a:ext cx="4574100" cy="2759700"/>
          </a:xfrm>
          <a:prstGeom prst="roundRect">
            <a:avLst>
              <a:gd name="adj" fmla="val 16667"/>
            </a:avLst>
          </a:prstGeom>
          <a:solidFill>
            <a:srgbClr val="E9F9A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a:solidFill>
                  <a:schemeClr val="hlink"/>
                </a:solidFill>
                <a:latin typeface="Arial"/>
                <a:ea typeface="Arial"/>
                <a:cs typeface="Arial"/>
                <a:sym typeface="Arial"/>
                <a:hlinkClick r:id="rId6"/>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more information on your civic and democratic rights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comprehensive answers to FAQs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Check the Democracy WhatsApp chatbot (+44 7908820136) and #NoVoteNoVoice WhatsApp channel</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accessible resources, including in 16 different languages</a:t>
            </a:r>
            <a:endParaRPr sz="1400" b="0" i="0" u="none" strike="noStrike" cap="none">
              <a:solidFill>
                <a:schemeClr val="dk1"/>
              </a:solidFill>
              <a:latin typeface="Arial"/>
              <a:ea typeface="Arial"/>
              <a:cs typeface="Arial"/>
              <a:sym typeface="Arial"/>
            </a:endParaRPr>
          </a:p>
        </p:txBody>
      </p:sp>
      <p:pic>
        <p:nvPicPr>
          <p:cNvPr id="411" name="Google Shape;411;p27"/>
          <p:cNvPicPr preferRelativeResize="0"/>
          <p:nvPr/>
        </p:nvPicPr>
        <p:blipFill rotWithShape="1">
          <a:blip r:embed="rId7">
            <a:alphaModFix/>
          </a:blip>
          <a:srcRect/>
          <a:stretch/>
        </p:blipFill>
        <p:spPr>
          <a:xfrm>
            <a:off x="785925" y="1455100"/>
            <a:ext cx="2877950" cy="2877950"/>
          </a:xfrm>
          <a:prstGeom prst="rect">
            <a:avLst/>
          </a:prstGeom>
          <a:noFill/>
          <a:ln>
            <a:noFill/>
          </a:ln>
        </p:spPr>
      </p:pic>
      <p:sp>
        <p:nvSpPr>
          <p:cNvPr id="412" name="Google Shape;412;p27"/>
          <p:cNvSpPr/>
          <p:nvPr/>
        </p:nvSpPr>
        <p:spPr>
          <a:xfrm>
            <a:off x="509500" y="451875"/>
            <a:ext cx="7929000" cy="506700"/>
          </a:xfrm>
          <a:prstGeom prst="roundRect">
            <a:avLst>
              <a:gd name="adj" fmla="val 16667"/>
            </a:avLst>
          </a:prstGeom>
          <a:solidFill>
            <a:srgbClr val="F8D27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Your voice matters - make sure it gets heard! </a:t>
            </a:r>
            <a:endParaRPr sz="14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6"/>
        <p:cNvGrpSpPr/>
        <p:nvPr/>
      </p:nvGrpSpPr>
      <p:grpSpPr>
        <a:xfrm>
          <a:off x="0" y="0"/>
          <a:ext cx="0" cy="0"/>
          <a:chOff x="0" y="0"/>
          <a:chExt cx="0" cy="0"/>
        </a:xfrm>
      </p:grpSpPr>
      <p:sp>
        <p:nvSpPr>
          <p:cNvPr id="417" name="Google Shape;417;p28"/>
          <p:cNvSpPr txBox="1"/>
          <p:nvPr/>
        </p:nvSpPr>
        <p:spPr>
          <a:xfrm>
            <a:off x="2901800" y="842425"/>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418" name="Google Shape;418;p2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19" name="Google Shape;419;p28"/>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420" name="Google Shape;420;p28"/>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Chunchie Way, London, E16 1ZE</a:t>
            </a:r>
            <a:endParaRPr sz="1100" b="0" i="0" u="none" strike="noStrike" cap="none">
              <a:solidFill>
                <a:schemeClr val="dk1"/>
              </a:solidFill>
              <a:latin typeface="Arial"/>
              <a:ea typeface="Arial"/>
              <a:cs typeface="Arial"/>
              <a:sym typeface="Arial"/>
            </a:endParaRPr>
          </a:p>
        </p:txBody>
      </p:sp>
      <p:cxnSp>
        <p:nvCxnSpPr>
          <p:cNvPr id="421" name="Google Shape;421;p2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22" name="Google Shape;422;p2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23" name="Google Shape;423;p2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424" name="Google Shape;424;p28"/>
          <p:cNvSpPr txBox="1"/>
          <p:nvPr/>
        </p:nvSpPr>
        <p:spPr>
          <a:xfrm>
            <a:off x="582750" y="1615650"/>
            <a:ext cx="6764400" cy="78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For more information contact the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GLA Democratic Participation Team at: </a:t>
            </a:r>
            <a:r>
              <a:rPr lang="en-GB" sz="1400" b="1" i="0" u="none" strike="noStrike" cap="none">
                <a:solidFill>
                  <a:schemeClr val="dk1"/>
                </a:solidFill>
                <a:latin typeface="Arial"/>
                <a:ea typeface="Arial"/>
                <a:cs typeface="Arial"/>
                <a:sym typeface="Arial"/>
              </a:rPr>
              <a:t>democracy@london.gov.uk</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425" name="Google Shape;425;p28" descr="change the colour of this image so it is varying transparencies of the collour hex code aa9cf6"/>
          <p:cNvPicPr preferRelativeResize="0"/>
          <p:nvPr/>
        </p:nvPicPr>
        <p:blipFill rotWithShape="1">
          <a:blip r:embed="rId6">
            <a:alphaModFix/>
          </a:blip>
          <a:srcRect l="1029" t="29623" b="43419"/>
          <a:stretch/>
        </p:blipFill>
        <p:spPr>
          <a:xfrm>
            <a:off x="34350" y="2505538"/>
            <a:ext cx="9144000" cy="1858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3"/>
          <p:cNvSpPr/>
          <p:nvPr/>
        </p:nvSpPr>
        <p:spPr>
          <a:xfrm>
            <a:off x="382385" y="508275"/>
            <a:ext cx="2740690" cy="3319200"/>
          </a:xfrm>
          <a:prstGeom prst="roundRect">
            <a:avLst>
              <a:gd name="adj" fmla="val 16667"/>
            </a:avLst>
          </a:prstGeom>
          <a:solidFill>
            <a:srgbClr val="AA9CF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900" b="1" i="0" u="none" strike="noStrike" cap="none">
                <a:solidFill>
                  <a:schemeClr val="dk1"/>
                </a:solidFill>
                <a:latin typeface="Arial"/>
                <a:ea typeface="Arial"/>
                <a:cs typeface="Arial"/>
                <a:sym typeface="Arial"/>
              </a:rPr>
              <a:t>Activity: One word</a:t>
            </a:r>
            <a:endParaRPr sz="19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19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GB" sz="1700" b="0" i="0" u="none" strike="noStrike" cap="none" dirty="0">
                <a:solidFill>
                  <a:schemeClr val="dk1"/>
                </a:solidFill>
                <a:latin typeface="Arial"/>
                <a:ea typeface="Arial"/>
                <a:cs typeface="Arial"/>
                <a:sym typeface="Arial"/>
              </a:rPr>
              <a:t>Three prompts will appear one by </a:t>
            </a:r>
            <a:r>
              <a:rPr lang="en-GB" sz="1700" b="0" i="0" u="none" strike="noStrike" cap="none">
                <a:solidFill>
                  <a:schemeClr val="dk1"/>
                </a:solidFill>
                <a:latin typeface="Arial"/>
                <a:ea typeface="Arial"/>
                <a:cs typeface="Arial"/>
                <a:sym typeface="Arial"/>
              </a:rPr>
              <a:t>one</a:t>
            </a:r>
            <a:r>
              <a:rPr lang="en-GB" sz="1700">
                <a:solidFill>
                  <a:schemeClr val="dk1"/>
                </a:solidFill>
              </a:rPr>
              <a:t>;</a:t>
            </a:r>
            <a:r>
              <a:rPr lang="en-GB" sz="1700" b="0" i="0" u="none" strike="noStrike" cap="none" dirty="0">
                <a:solidFill>
                  <a:schemeClr val="dk1"/>
                </a:solidFill>
                <a:latin typeface="Arial"/>
                <a:ea typeface="Arial"/>
                <a:cs typeface="Arial"/>
                <a:sym typeface="Arial"/>
              </a:rPr>
              <a:t> you need to give a one-word response that explains how you feel towards that prompt. </a:t>
            </a:r>
            <a:endParaRPr sz="17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17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GB" sz="1700" b="0" i="0" u="none" strike="noStrike" cap="none">
                <a:solidFill>
                  <a:schemeClr val="dk1"/>
                </a:solidFill>
                <a:latin typeface="Arial"/>
                <a:ea typeface="Arial"/>
                <a:cs typeface="Arial"/>
                <a:sym typeface="Arial"/>
              </a:rPr>
              <a:t>There are no right or wrong answers – just honest reactions!</a:t>
            </a:r>
            <a:endParaRPr sz="1700" b="0" i="0" u="none" strike="noStrike" cap="none">
              <a:solidFill>
                <a:schemeClr val="dk1"/>
              </a:solidFill>
              <a:latin typeface="Arial"/>
              <a:ea typeface="Arial"/>
              <a:cs typeface="Arial"/>
              <a:sym typeface="Arial"/>
            </a:endParaRPr>
          </a:p>
        </p:txBody>
      </p:sp>
      <p:pic>
        <p:nvPicPr>
          <p:cNvPr id="123" name="Google Shape;123;p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4" name="Google Shape;124;p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5" name="Google Shape;125;p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
        <p:nvSpPr>
          <p:cNvPr id="126" name="Google Shape;126;p3"/>
          <p:cNvSpPr txBox="1"/>
          <p:nvPr/>
        </p:nvSpPr>
        <p:spPr>
          <a:xfrm>
            <a:off x="3738725" y="3937388"/>
            <a:ext cx="5328900" cy="33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GB" sz="1300" b="0" i="0" u="none" strike="noStrike" cap="none">
                <a:solidFill>
                  <a:schemeClr val="dk2"/>
                </a:solidFill>
                <a:latin typeface="Arial"/>
                <a:ea typeface="Arial"/>
                <a:cs typeface="Arial"/>
                <a:sym typeface="Arial"/>
              </a:rPr>
              <a:t>Icebreaker adapted from The Politics Project’s </a:t>
            </a:r>
            <a:r>
              <a:rPr lang="en-GB" sz="1300" b="0" i="0" u="sng" strike="noStrike" cap="none">
                <a:solidFill>
                  <a:schemeClr val="hlink"/>
                </a:solidFill>
                <a:latin typeface="Arial"/>
                <a:ea typeface="Arial"/>
                <a:cs typeface="Arial"/>
                <a:sym typeface="Arial"/>
                <a:hlinkClick r:id="rId5"/>
              </a:rPr>
              <a:t>At the Table Toolkit</a:t>
            </a:r>
            <a:endParaRPr sz="1300" b="0" i="0" u="none" strike="noStrike" cap="none">
              <a:solidFill>
                <a:schemeClr val="dk2"/>
              </a:solidFill>
              <a:latin typeface="Arial"/>
              <a:ea typeface="Arial"/>
              <a:cs typeface="Arial"/>
              <a:sym typeface="Arial"/>
            </a:endParaRPr>
          </a:p>
        </p:txBody>
      </p:sp>
      <p:sp>
        <p:nvSpPr>
          <p:cNvPr id="127" name="Google Shape;127;p3"/>
          <p:cNvSpPr/>
          <p:nvPr/>
        </p:nvSpPr>
        <p:spPr>
          <a:xfrm>
            <a:off x="3264550" y="595050"/>
            <a:ext cx="2557200" cy="920700"/>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rgbClr val="000000"/>
                </a:solidFill>
                <a:latin typeface="Arial"/>
                <a:ea typeface="Arial"/>
                <a:cs typeface="Arial"/>
                <a:sym typeface="Arial"/>
              </a:rPr>
              <a:t>Community</a:t>
            </a:r>
            <a:endParaRPr sz="2500" b="1" i="0" u="none" strike="noStrike" cap="none">
              <a:solidFill>
                <a:srgbClr val="000000"/>
              </a:solidFill>
              <a:latin typeface="Arial"/>
              <a:ea typeface="Arial"/>
              <a:cs typeface="Arial"/>
              <a:sym typeface="Arial"/>
            </a:endParaRPr>
          </a:p>
        </p:txBody>
      </p:sp>
      <p:sp>
        <p:nvSpPr>
          <p:cNvPr id="128" name="Google Shape;128;p3"/>
          <p:cNvSpPr/>
          <p:nvPr/>
        </p:nvSpPr>
        <p:spPr>
          <a:xfrm>
            <a:off x="4756850" y="1725763"/>
            <a:ext cx="2557200" cy="920700"/>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rgbClr val="000000"/>
                </a:solidFill>
                <a:latin typeface="Arial"/>
                <a:ea typeface="Arial"/>
                <a:cs typeface="Arial"/>
                <a:sym typeface="Arial"/>
              </a:rPr>
              <a:t>Power</a:t>
            </a:r>
            <a:endParaRPr sz="2500" b="1" i="0" u="none" strike="noStrike" cap="none">
              <a:solidFill>
                <a:srgbClr val="000000"/>
              </a:solidFill>
              <a:latin typeface="Arial"/>
              <a:ea typeface="Arial"/>
              <a:cs typeface="Arial"/>
              <a:sym typeface="Arial"/>
            </a:endParaRPr>
          </a:p>
        </p:txBody>
      </p:sp>
      <p:sp>
        <p:nvSpPr>
          <p:cNvPr id="129" name="Google Shape;129;p3"/>
          <p:cNvSpPr/>
          <p:nvPr/>
        </p:nvSpPr>
        <p:spPr>
          <a:xfrm>
            <a:off x="6392325" y="2820000"/>
            <a:ext cx="2557200" cy="920700"/>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500" b="1" i="0" u="none" strike="noStrike" cap="none">
                <a:solidFill>
                  <a:srgbClr val="000000"/>
                </a:solidFill>
                <a:latin typeface="Arial"/>
                <a:ea typeface="Arial"/>
                <a:cs typeface="Arial"/>
                <a:sym typeface="Arial"/>
              </a:rPr>
              <a:t>Young People</a:t>
            </a:r>
            <a:endParaRPr sz="2500" b="1" i="0" u="none" strike="noStrike" cap="none">
              <a:solidFill>
                <a:srgbClr val="000000"/>
              </a:solidFill>
              <a:latin typeface="Arial"/>
              <a:ea typeface="Arial"/>
              <a:cs typeface="Arial"/>
              <a:sym typeface="Arial"/>
            </a:endParaRPr>
          </a:p>
        </p:txBody>
      </p:sp>
      <p:pic>
        <p:nvPicPr>
          <p:cNvPr id="130" name="Google Shape;130;p3"/>
          <p:cNvPicPr preferRelativeResize="0"/>
          <p:nvPr/>
        </p:nvPicPr>
        <p:blipFill rotWithShape="1">
          <a:blip r:embed="rId6">
            <a:alphaModFix/>
          </a:blip>
          <a:srcRect/>
          <a:stretch/>
        </p:blipFill>
        <p:spPr>
          <a:xfrm>
            <a:off x="2840313" y="4555263"/>
            <a:ext cx="3820125" cy="280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4"/>
          <p:cNvSpPr/>
          <p:nvPr/>
        </p:nvSpPr>
        <p:spPr>
          <a:xfrm>
            <a:off x="217992" y="893594"/>
            <a:ext cx="5522100" cy="3341039"/>
          </a:xfrm>
          <a:prstGeom prst="roundRect">
            <a:avLst>
              <a:gd name="adj" fmla="val 16667"/>
            </a:avLst>
          </a:prstGeom>
          <a:solidFill>
            <a:srgbClr val="E9F9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4"/>
          <p:cNvSpPr/>
          <p:nvPr/>
        </p:nvSpPr>
        <p:spPr>
          <a:xfrm>
            <a:off x="908250" y="91732"/>
            <a:ext cx="7327500" cy="701400"/>
          </a:xfrm>
          <a:prstGeom prst="roundRect">
            <a:avLst>
              <a:gd name="adj" fmla="val 16667"/>
            </a:avLst>
          </a:prstGeom>
          <a:solidFill>
            <a:srgbClr val="AA9CF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What is the GLA’s Civic and Democratic Participation Programme?</a:t>
            </a:r>
            <a:endParaRPr sz="1400" b="1" i="0" u="none" strike="noStrike" cap="none">
              <a:solidFill>
                <a:schemeClr val="dk1"/>
              </a:solidFill>
              <a:latin typeface="Montserrat"/>
              <a:ea typeface="Montserrat"/>
              <a:cs typeface="Montserrat"/>
              <a:sym typeface="Montserrat"/>
            </a:endParaRPr>
          </a:p>
        </p:txBody>
      </p:sp>
      <p:sp>
        <p:nvSpPr>
          <p:cNvPr id="137" name="Google Shape;137;p4"/>
          <p:cNvSpPr txBox="1"/>
          <p:nvPr/>
        </p:nvSpPr>
        <p:spPr>
          <a:xfrm>
            <a:off x="312400" y="991643"/>
            <a:ext cx="5332620" cy="3150131"/>
          </a:xfrm>
          <a:prstGeom prst="rect">
            <a:avLst/>
          </a:prstGeom>
          <a:noFill/>
          <a:ln>
            <a:noFill/>
          </a:ln>
        </p:spPr>
        <p:txBody>
          <a:bodyPr spcFirstLastPara="1" wrap="square" lIns="91425" tIns="91425" rIns="91425" bIns="91425" anchor="t" anchorCtr="0">
            <a:noAutofit/>
          </a:bodyPr>
          <a:lstStyle/>
          <a:p>
            <a:pPr marL="139700" marR="0" lvl="0" indent="0" algn="l" rtl="0">
              <a:lnSpc>
                <a:spcPct val="115000"/>
              </a:lnSpc>
              <a:spcBef>
                <a:spcPts val="1200"/>
              </a:spcBef>
              <a:spcAft>
                <a:spcPts val="0"/>
              </a:spcAft>
              <a:buNone/>
            </a:pPr>
            <a:r>
              <a:rPr lang="en-GB" sz="1400" b="0" i="0" u="none" strike="noStrike" cap="none">
                <a:solidFill>
                  <a:schemeClr val="dk1"/>
                </a:solidFill>
                <a:latin typeface="Arial"/>
                <a:ea typeface="Arial"/>
                <a:cs typeface="Arial"/>
                <a:sym typeface="Arial"/>
              </a:rPr>
              <a:t>The GLA and Shout Out UK </a:t>
            </a:r>
            <a:r>
              <a:rPr lang="en-GB" sz="1400" b="1" i="0" u="none" strike="noStrike" cap="none">
                <a:solidFill>
                  <a:schemeClr val="dk1"/>
                </a:solidFill>
                <a:latin typeface="Arial"/>
                <a:ea typeface="Arial"/>
                <a:cs typeface="Arial"/>
                <a:sym typeface="Arial"/>
              </a:rPr>
              <a:t>run events and create resources </a:t>
            </a:r>
            <a:r>
              <a:rPr lang="en-GB" sz="1400" b="0" i="0" u="none" strike="noStrike" cap="none">
                <a:solidFill>
                  <a:schemeClr val="dk1"/>
                </a:solidFill>
                <a:latin typeface="Arial"/>
                <a:ea typeface="Arial"/>
                <a:cs typeface="Arial"/>
                <a:sym typeface="Arial"/>
              </a:rPr>
              <a:t>across the year as part of our Civic and Democratic Participation programme. This programme aims to help people in London: </a:t>
            </a:r>
            <a:endParaRPr/>
          </a:p>
          <a:p>
            <a:pPr marL="425450" marR="0" lvl="0" indent="-285750" algn="l" rtl="0">
              <a:lnSpc>
                <a:spcPct val="11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Register to vote</a:t>
            </a:r>
            <a:endParaRPr/>
          </a:p>
          <a:p>
            <a:pPr marL="425450" marR="0" lvl="0" indent="-285750" algn="l" rtl="0">
              <a:lnSpc>
                <a:spcPct val="115000"/>
              </a:lnSpc>
              <a:spcBef>
                <a:spcPts val="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Know what elections they can vote in </a:t>
            </a:r>
            <a:endParaRPr sz="1400" b="0" i="0" u="none" strike="noStrike" cap="none">
              <a:solidFill>
                <a:schemeClr val="dk1"/>
              </a:solidFill>
              <a:latin typeface="Arial"/>
              <a:ea typeface="Arial"/>
              <a:cs typeface="Arial"/>
              <a:sym typeface="Arial"/>
            </a:endParaRPr>
          </a:p>
          <a:p>
            <a:pPr marL="425450" marR="0" lvl="0" indent="-285750" algn="l" rtl="0">
              <a:lnSpc>
                <a:spcPct val="115000"/>
              </a:lnSpc>
              <a:spcBef>
                <a:spcPts val="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Understand how all Londoners can get their voice heard and help shape their city</a:t>
            </a:r>
            <a:endParaRPr/>
          </a:p>
          <a:p>
            <a:pPr marL="425450" marR="0" lvl="0" indent="-196850" algn="l" rtl="0">
              <a:lnSpc>
                <a:spcPct val="115000"/>
              </a:lnSpc>
              <a:spcBef>
                <a:spcPts val="0"/>
              </a:spcBef>
              <a:spcAft>
                <a:spcPts val="0"/>
              </a:spcAft>
              <a:buClr>
                <a:schemeClr val="dk1"/>
              </a:buClr>
              <a:buSzPts val="1400"/>
              <a:buFont typeface="Arial"/>
              <a:buNone/>
            </a:pPr>
            <a:endParaRPr sz="1400" b="0" i="0" u="none" strike="noStrike" cap="none">
              <a:solidFill>
                <a:schemeClr val="dk1"/>
              </a:solidFill>
              <a:latin typeface="Arial"/>
              <a:ea typeface="Arial"/>
              <a:cs typeface="Arial"/>
              <a:sym typeface="Arial"/>
            </a:endParaRPr>
          </a:p>
          <a:p>
            <a:pPr marL="139700" marR="0" lvl="0" indent="0" algn="l" rtl="0">
              <a:lnSpc>
                <a:spcPct val="115000"/>
              </a:lnSpc>
              <a:spcBef>
                <a:spcPts val="0"/>
              </a:spcBef>
              <a:spcAft>
                <a:spcPts val="0"/>
              </a:spcAft>
              <a:buNone/>
            </a:pPr>
            <a:r>
              <a:rPr lang="en-GB" sz="1400" b="0" i="0" u="none" strike="noStrike" cap="none">
                <a:solidFill>
                  <a:schemeClr val="dk1"/>
                </a:solidFill>
                <a:latin typeface="Arial"/>
                <a:ea typeface="Arial"/>
                <a:cs typeface="Arial"/>
                <a:sym typeface="Arial"/>
              </a:rPr>
              <a:t>By running your own voter registration drive, you can be part of this important work! </a:t>
            </a:r>
            <a:endParaRPr/>
          </a:p>
          <a:p>
            <a:pPr marL="457200" marR="0" lvl="0" indent="-228600" algn="l" rtl="0">
              <a:lnSpc>
                <a:spcPct val="115000"/>
              </a:lnSpc>
              <a:spcBef>
                <a:spcPts val="0"/>
              </a:spcBef>
              <a:spcAft>
                <a:spcPts val="0"/>
              </a:spcAft>
              <a:buClr>
                <a:schemeClr val="dk1"/>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2"/>
              </a:solidFill>
              <a:latin typeface="Arial"/>
              <a:ea typeface="Arial"/>
              <a:cs typeface="Arial"/>
              <a:sym typeface="Arial"/>
            </a:endParaRPr>
          </a:p>
        </p:txBody>
      </p:sp>
      <p:pic>
        <p:nvPicPr>
          <p:cNvPr id="138" name="Google Shape;138;p4" title="DSCF2654.jpg"/>
          <p:cNvPicPr preferRelativeResize="0"/>
          <p:nvPr/>
        </p:nvPicPr>
        <p:blipFill rotWithShape="1">
          <a:blip r:embed="rId3">
            <a:alphaModFix/>
          </a:blip>
          <a:srcRect l="19927" r="9255"/>
          <a:stretch/>
        </p:blipFill>
        <p:spPr>
          <a:xfrm>
            <a:off x="5838552" y="1069934"/>
            <a:ext cx="3178200" cy="2991300"/>
          </a:xfrm>
          <a:prstGeom prst="roundRect">
            <a:avLst>
              <a:gd name="adj" fmla="val 16667"/>
            </a:avLst>
          </a:prstGeom>
          <a:noFill/>
          <a:ln>
            <a:noFill/>
          </a:ln>
        </p:spPr>
      </p:pic>
      <p:pic>
        <p:nvPicPr>
          <p:cNvPr id="139" name="Google Shape;139;p4"/>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140" name="Google Shape;140;p4"/>
          <p:cNvPicPr preferRelativeResize="0"/>
          <p:nvPr/>
        </p:nvPicPr>
        <p:blipFill rotWithShape="1">
          <a:blip r:embed="rId5">
            <a:alphaModFix/>
          </a:blip>
          <a:srcRect/>
          <a:stretch/>
        </p:blipFill>
        <p:spPr>
          <a:xfrm>
            <a:off x="509500" y="4441988"/>
            <a:ext cx="1480269" cy="506676"/>
          </a:xfrm>
          <a:prstGeom prst="rect">
            <a:avLst/>
          </a:prstGeom>
          <a:noFill/>
          <a:ln>
            <a:noFill/>
          </a:ln>
        </p:spPr>
      </p:pic>
      <p:cxnSp>
        <p:nvCxnSpPr>
          <p:cNvPr id="141" name="Google Shape;141;p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2" name="Google Shape;142;p4"/>
          <p:cNvPicPr preferRelativeResize="0"/>
          <p:nvPr/>
        </p:nvPicPr>
        <p:blipFill rotWithShape="1">
          <a:blip r:embed="rId6">
            <a:alphaModFix/>
          </a:blip>
          <a:srcRect/>
          <a:stretch/>
        </p:blipFill>
        <p:spPr>
          <a:xfrm>
            <a:off x="2840313" y="4555263"/>
            <a:ext cx="3820125" cy="280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pic>
        <p:nvPicPr>
          <p:cNvPr id="147" name="Google Shape;147;p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48" name="Google Shape;148;p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49" name="Google Shape;149;p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50" name="Google Shape;150;p5"/>
          <p:cNvPicPr preferRelativeResize="0"/>
          <p:nvPr/>
        </p:nvPicPr>
        <p:blipFill rotWithShape="1">
          <a:blip r:embed="rId5">
            <a:alphaModFix/>
          </a:blip>
          <a:srcRect/>
          <a:stretch/>
        </p:blipFill>
        <p:spPr>
          <a:xfrm>
            <a:off x="2840313" y="4555263"/>
            <a:ext cx="3820125" cy="280150"/>
          </a:xfrm>
          <a:prstGeom prst="rect">
            <a:avLst/>
          </a:prstGeom>
          <a:noFill/>
          <a:ln>
            <a:noFill/>
          </a:ln>
        </p:spPr>
      </p:pic>
      <p:sp>
        <p:nvSpPr>
          <p:cNvPr id="151" name="Google Shape;151;p5"/>
          <p:cNvSpPr/>
          <p:nvPr/>
        </p:nvSpPr>
        <p:spPr>
          <a:xfrm>
            <a:off x="387700" y="649375"/>
            <a:ext cx="8005500" cy="462826"/>
          </a:xfrm>
          <a:prstGeom prst="roundRect">
            <a:avLst>
              <a:gd name="adj" fmla="val 4078"/>
            </a:avLst>
          </a:prstGeom>
          <a:solidFill>
            <a:srgbClr val="D19FF0"/>
          </a:solidFill>
          <a:ln>
            <a:noFill/>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sp>
        <p:nvSpPr>
          <p:cNvPr id="152" name="Google Shape;152;p5"/>
          <p:cNvSpPr txBox="1"/>
          <p:nvPr/>
        </p:nvSpPr>
        <p:spPr>
          <a:xfrm>
            <a:off x="462850" y="649375"/>
            <a:ext cx="7855200" cy="462826"/>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1" i="0" u="none" strike="noStrike" cap="none">
                <a:solidFill>
                  <a:schemeClr val="dk1"/>
                </a:solidFill>
                <a:latin typeface="Arial"/>
                <a:ea typeface="Arial"/>
                <a:cs typeface="Arial"/>
                <a:sym typeface="Arial"/>
              </a:rPr>
              <a:t>What voting milestones do young people have on the horizon?</a:t>
            </a:r>
            <a:endParaRPr sz="1400" b="0" i="0" u="none" strike="noStrike" cap="none">
              <a:solidFill>
                <a:schemeClr val="dk1"/>
              </a:solidFill>
              <a:latin typeface="Arial"/>
              <a:ea typeface="Arial"/>
              <a:cs typeface="Arial"/>
              <a:sym typeface="Arial"/>
            </a:endParaRPr>
          </a:p>
        </p:txBody>
      </p:sp>
      <p:pic>
        <p:nvPicPr>
          <p:cNvPr id="153" name="Google Shape;153;p5"/>
          <p:cNvPicPr preferRelativeResize="0"/>
          <p:nvPr/>
        </p:nvPicPr>
        <p:blipFill rotWithShape="1">
          <a:blip r:embed="rId6">
            <a:alphaModFix/>
          </a:blip>
          <a:srcRect/>
          <a:stretch/>
        </p:blipFill>
        <p:spPr>
          <a:xfrm>
            <a:off x="735166" y="1336876"/>
            <a:ext cx="2770775" cy="2804853"/>
          </a:xfrm>
          <a:prstGeom prst="rect">
            <a:avLst/>
          </a:prstGeom>
          <a:noFill/>
          <a:ln>
            <a:noFill/>
          </a:ln>
        </p:spPr>
      </p:pic>
      <p:sp>
        <p:nvSpPr>
          <p:cNvPr id="154" name="Google Shape;154;p5"/>
          <p:cNvSpPr/>
          <p:nvPr/>
        </p:nvSpPr>
        <p:spPr>
          <a:xfrm>
            <a:off x="3840480" y="1286901"/>
            <a:ext cx="4477570" cy="2937100"/>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600" b="1" i="0" u="none" strike="noStrike" cap="none">
                <a:solidFill>
                  <a:schemeClr val="dk1"/>
                </a:solidFill>
                <a:latin typeface="Arial"/>
                <a:ea typeface="Arial"/>
                <a:cs typeface="Arial"/>
                <a:sym typeface="Arial"/>
              </a:rPr>
              <a:t>Do you know how these milestones might change in the future?</a:t>
            </a:r>
            <a:endParaRPr/>
          </a:p>
          <a:p>
            <a:pPr marL="0" marR="0" lvl="0" indent="0" algn="ctr" rtl="0">
              <a:lnSpc>
                <a:spcPct val="100000"/>
              </a:lnSpc>
              <a:spcBef>
                <a:spcPts val="0"/>
              </a:spcBef>
              <a:spcAft>
                <a:spcPts val="0"/>
              </a:spcAft>
              <a:buClr>
                <a:srgbClr val="000000"/>
              </a:buClr>
              <a:buSzPts val="1900"/>
              <a:buFont typeface="Arial"/>
              <a:buNone/>
            </a:pPr>
            <a:endParaRPr sz="1400" b="1" i="0" u="none" strike="noStrike" cap="none">
              <a:solidFill>
                <a:schemeClr val="dk1"/>
              </a:solidFill>
              <a:latin typeface="Arial"/>
              <a:ea typeface="Arial"/>
              <a:cs typeface="Arial"/>
              <a:sym typeface="Arial"/>
            </a:endParaRPr>
          </a:p>
          <a:p>
            <a:pPr>
              <a:buSzPts val="1900"/>
            </a:pPr>
            <a:r>
              <a:rPr lang="en-GB" sz="1200" b="0" i="0" u="none" strike="noStrike" cap="none">
                <a:solidFill>
                  <a:schemeClr val="dk1"/>
                </a:solidFill>
                <a:latin typeface="Arial"/>
                <a:ea typeface="Arial"/>
                <a:cs typeface="Arial"/>
                <a:sym typeface="Arial"/>
              </a:rPr>
              <a:t>There’s a bill currently going through Parliament called the </a:t>
            </a:r>
            <a:r>
              <a:rPr lang="en-GB" sz="1200" b="1" i="0" u="none" strike="noStrike" cap="none">
                <a:solidFill>
                  <a:schemeClr val="dk1"/>
                </a:solidFill>
                <a:latin typeface="Arial"/>
                <a:ea typeface="Arial"/>
                <a:cs typeface="Arial"/>
                <a:sym typeface="Arial"/>
              </a:rPr>
              <a:t>Representation of the People Bill</a:t>
            </a:r>
            <a:r>
              <a:rPr lang="en-GB" sz="1200" b="0" i="0" u="none" strike="noStrike" cap="none">
                <a:solidFill>
                  <a:schemeClr val="dk1"/>
                </a:solidFill>
                <a:latin typeface="Arial"/>
                <a:ea typeface="Arial"/>
                <a:cs typeface="Arial"/>
                <a:sym typeface="Arial"/>
              </a:rPr>
              <a:t>.</a:t>
            </a:r>
            <a:r>
              <a:rPr lang="en-GB" sz="1200">
                <a:solidFill>
                  <a:schemeClr val="dk1"/>
                </a:solidFill>
              </a:rPr>
              <a:t> A </a:t>
            </a:r>
            <a:r>
              <a:rPr lang="en-GB" sz="1200" b="1">
                <a:solidFill>
                  <a:schemeClr val="dk1"/>
                </a:solidFill>
              </a:rPr>
              <a:t>bill</a:t>
            </a:r>
            <a:r>
              <a:rPr lang="en-GB" sz="1200">
                <a:solidFill>
                  <a:schemeClr val="dk1"/>
                </a:solidFill>
              </a:rPr>
              <a:t> is a proposed new law or a change to an existing law that is debated in Parliament.</a:t>
            </a:r>
          </a:p>
          <a:p>
            <a:pPr>
              <a:buSzPts val="1900"/>
            </a:pPr>
            <a:endParaRPr lang="en-GB" sz="1200" dirty="0">
              <a:solidFill>
                <a:schemeClr val="dk1"/>
              </a:solidFill>
            </a:endParaRPr>
          </a:p>
          <a:p>
            <a:pPr>
              <a:buSzPts val="1900"/>
            </a:pPr>
            <a:r>
              <a:rPr lang="en-GB" sz="1200" b="0" i="0" u="none" strike="noStrike" cap="none" dirty="0">
                <a:solidFill>
                  <a:schemeClr val="dk1"/>
                </a:solidFill>
                <a:latin typeface="Arial"/>
                <a:ea typeface="Arial"/>
                <a:cs typeface="Arial"/>
                <a:sym typeface="Arial"/>
              </a:rPr>
              <a:t>If this bill passes and becomes law, young people will be able to </a:t>
            </a:r>
            <a:r>
              <a:rPr lang="en-GB" sz="1200" b="1" i="0" u="none" strike="noStrike" cap="none" dirty="0">
                <a:solidFill>
                  <a:schemeClr val="dk1"/>
                </a:solidFill>
                <a:latin typeface="Arial"/>
                <a:ea typeface="Arial"/>
                <a:cs typeface="Arial"/>
                <a:sym typeface="Arial"/>
              </a:rPr>
              <a:t>register to vote from 14 </a:t>
            </a:r>
            <a:r>
              <a:rPr lang="en-GB" sz="1200" b="0" i="0" u="none" strike="noStrike" cap="none" dirty="0">
                <a:solidFill>
                  <a:schemeClr val="dk1"/>
                </a:solidFill>
                <a:latin typeface="Arial"/>
                <a:ea typeface="Arial"/>
                <a:cs typeface="Arial"/>
                <a:sym typeface="Arial"/>
              </a:rPr>
              <a:t>years old, and </a:t>
            </a:r>
            <a:r>
              <a:rPr lang="en-GB" sz="1200" b="1" i="0" u="none" strike="noStrike" cap="none" dirty="0">
                <a:solidFill>
                  <a:schemeClr val="dk1"/>
                </a:solidFill>
                <a:latin typeface="Arial"/>
                <a:ea typeface="Arial"/>
                <a:cs typeface="Arial"/>
                <a:sym typeface="Arial"/>
              </a:rPr>
              <a:t>vote in general elections from age 16</a:t>
            </a:r>
            <a:r>
              <a:rPr lang="en-GB" sz="1200" b="0" i="0" u="none" strike="noStrike" cap="none" dirty="0">
                <a:solidFill>
                  <a:schemeClr val="dk1"/>
                </a:solidFill>
                <a:latin typeface="Arial"/>
                <a:ea typeface="Arial"/>
                <a:cs typeface="Arial"/>
                <a:sym typeface="Arial"/>
              </a:rPr>
              <a:t>. </a:t>
            </a:r>
            <a:r>
              <a:rPr lang="en-GB" sz="1200" b="0" i="0" u="none" strike="noStrike" cap="none">
                <a:solidFill>
                  <a:schemeClr val="dk1"/>
                </a:solidFill>
                <a:latin typeface="Arial"/>
                <a:ea typeface="Arial"/>
                <a:cs typeface="Arial"/>
                <a:sym typeface="Arial"/>
              </a:rPr>
              <a:t>Check </a:t>
            </a:r>
            <a:r>
              <a:rPr lang="en-GB" sz="1200" b="0" i="0" u="sng" strike="noStrike" cap="none" dirty="0">
                <a:solidFill>
                  <a:srgbClr val="00717D"/>
                </a:solidFill>
                <a:latin typeface="Arial"/>
                <a:ea typeface="Arial"/>
                <a:cs typeface="Arial"/>
                <a:sym typeface="Arial"/>
                <a:hlinkClick r:id="rId7">
                  <a:extLst>
                    <a:ext uri="{A12FA001-AC4F-418D-AE19-62706E023703}">
                      <ahyp:hlinkClr xmlns:ahyp="http://schemas.microsoft.com/office/drawing/2018/hyperlinkcolor" val="tx"/>
                    </a:ext>
                  </a:extLst>
                </a:hlinkClick>
              </a:rPr>
              <a:t>www.gov.uk/register-to-vote</a:t>
            </a:r>
            <a:r>
              <a:rPr lang="en-GB" sz="1200" b="0" i="0" u="none" strike="noStrike" cap="none" dirty="0">
                <a:solidFill>
                  <a:srgbClr val="00717D"/>
                </a:solidFill>
                <a:latin typeface="Arial"/>
                <a:ea typeface="Arial"/>
                <a:cs typeface="Arial"/>
                <a:sym typeface="Arial"/>
              </a:rPr>
              <a:t> </a:t>
            </a:r>
            <a:r>
              <a:rPr lang="en-GB" sz="1200" b="0" i="0" u="none" strike="noStrike" cap="none" dirty="0">
                <a:solidFill>
                  <a:schemeClr val="dk1"/>
                </a:solidFill>
                <a:latin typeface="Arial"/>
                <a:ea typeface="Arial"/>
                <a:cs typeface="Arial"/>
                <a:sym typeface="Arial"/>
              </a:rPr>
              <a:t>for the latest news and updates on voting rules. </a:t>
            </a:r>
            <a:endParaRPr sz="12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 calcmode="lin" valueType="num">
                                      <p:cBhvr additive="base">
                                        <p:cTn id="7" dur="1000"/>
                                        <p:tgtEl>
                                          <p:spTgt spid="154"/>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54">
                                            <p:txEl>
                                              <p:pRg st="0" end="0"/>
                                            </p:txEl>
                                          </p:spTgt>
                                        </p:tgtEl>
                                        <p:attrNameLst>
                                          <p:attrName>style.visibility</p:attrName>
                                        </p:attrNameLst>
                                      </p:cBhvr>
                                      <p:to>
                                        <p:strVal val="visible"/>
                                      </p:to>
                                    </p:set>
                                    <p:anim calcmode="lin" valueType="num">
                                      <p:cBhvr additive="base">
                                        <p:cTn id="10" dur="1000"/>
                                        <p:tgtEl>
                                          <p:spTgt spid="154">
                                            <p:txEl>
                                              <p:pRg st="0" end="0"/>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154">
                                            <p:txEl>
                                              <p:pRg st="2" end="2"/>
                                            </p:txEl>
                                          </p:spTgt>
                                        </p:tgtEl>
                                        <p:attrNameLst>
                                          <p:attrName>style.visibility</p:attrName>
                                        </p:attrNameLst>
                                      </p:cBhvr>
                                      <p:to>
                                        <p:strVal val="visible"/>
                                      </p:to>
                                    </p:set>
                                    <p:anim calcmode="lin" valueType="num">
                                      <p:cBhvr additive="base">
                                        <p:cTn id="13" dur="1000"/>
                                        <p:tgtEl>
                                          <p:spTgt spid="154">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154">
                                            <p:txEl>
                                              <p:pRg st="4" end="4"/>
                                            </p:txEl>
                                          </p:spTgt>
                                        </p:tgtEl>
                                        <p:attrNameLst>
                                          <p:attrName>style.visibility</p:attrName>
                                        </p:attrNameLst>
                                      </p:cBhvr>
                                      <p:to>
                                        <p:strVal val="visible"/>
                                      </p:to>
                                    </p:set>
                                    <p:anim calcmode="lin" valueType="num">
                                      <p:cBhvr additive="base">
                                        <p:cTn id="16" dur="1000"/>
                                        <p:tgtEl>
                                          <p:spTgt spid="154">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sp>
        <p:nvSpPr>
          <p:cNvPr id="159" name="Google Shape;159;p6"/>
          <p:cNvSpPr/>
          <p:nvPr/>
        </p:nvSpPr>
        <p:spPr>
          <a:xfrm>
            <a:off x="387700" y="649375"/>
            <a:ext cx="8005500" cy="833700"/>
          </a:xfrm>
          <a:prstGeom prst="roundRect">
            <a:avLst>
              <a:gd name="adj" fmla="val 4078"/>
            </a:avLst>
          </a:prstGeom>
          <a:solidFill>
            <a:srgbClr val="D19FF0"/>
          </a:solidFill>
          <a:ln>
            <a:noFill/>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160" name="Google Shape;160;p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61" name="Google Shape;161;p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2" name="Google Shape;162;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
        <p:nvSpPr>
          <p:cNvPr id="163" name="Google Shape;163;p6"/>
          <p:cNvSpPr txBox="1"/>
          <p:nvPr/>
        </p:nvSpPr>
        <p:spPr>
          <a:xfrm>
            <a:off x="462850" y="649375"/>
            <a:ext cx="7855200" cy="802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1" i="0" u="none" strike="noStrike" cap="none">
                <a:solidFill>
                  <a:schemeClr val="dk1"/>
                </a:solidFill>
                <a:latin typeface="Arial"/>
                <a:ea typeface="Arial"/>
                <a:cs typeface="Arial"/>
                <a:sym typeface="Arial"/>
              </a:rPr>
              <a:t>True or False? Young Londoners (aged 16-25) are less likely to be registered to vote than older Londoners.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64" name="Google Shape;164;p6"/>
          <p:cNvSpPr/>
          <p:nvPr/>
        </p:nvSpPr>
        <p:spPr>
          <a:xfrm>
            <a:off x="1068150" y="1579913"/>
            <a:ext cx="2939100" cy="1033500"/>
          </a:xfrm>
          <a:prstGeom prst="roundRect">
            <a:avLst>
              <a:gd name="adj" fmla="val 16667"/>
            </a:avLst>
          </a:prstGeom>
          <a:solidFill>
            <a:srgbClr val="7739A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GB" sz="2200" b="1" i="0" u="none" strike="noStrike" cap="none">
                <a:solidFill>
                  <a:schemeClr val="lt1"/>
                </a:solidFill>
                <a:latin typeface="Arial"/>
                <a:ea typeface="Arial"/>
                <a:cs typeface="Arial"/>
                <a:sym typeface="Arial"/>
              </a:rPr>
              <a:t>TRUE</a:t>
            </a:r>
            <a:endParaRPr sz="2200" b="1" i="0" u="none" strike="noStrike" cap="none">
              <a:solidFill>
                <a:schemeClr val="lt1"/>
              </a:solidFill>
              <a:latin typeface="Arial"/>
              <a:ea typeface="Arial"/>
              <a:cs typeface="Arial"/>
              <a:sym typeface="Arial"/>
            </a:endParaRPr>
          </a:p>
        </p:txBody>
      </p:sp>
      <p:sp>
        <p:nvSpPr>
          <p:cNvPr id="165" name="Google Shape;165;p6"/>
          <p:cNvSpPr/>
          <p:nvPr/>
        </p:nvSpPr>
        <p:spPr>
          <a:xfrm>
            <a:off x="4784675" y="1579925"/>
            <a:ext cx="2939100" cy="1033500"/>
          </a:xfrm>
          <a:prstGeom prst="roundRect">
            <a:avLst>
              <a:gd name="adj" fmla="val 16667"/>
            </a:avLst>
          </a:prstGeom>
          <a:solidFill>
            <a:srgbClr val="7739A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GB" sz="2200" b="1" i="0" u="none" strike="noStrike" cap="none">
                <a:solidFill>
                  <a:schemeClr val="lt1"/>
                </a:solidFill>
                <a:latin typeface="Arial"/>
                <a:ea typeface="Arial"/>
                <a:cs typeface="Arial"/>
                <a:sym typeface="Arial"/>
              </a:rPr>
              <a:t>FALSE</a:t>
            </a:r>
            <a:endParaRPr sz="2200" b="1" i="0" u="none" strike="noStrike" cap="none">
              <a:solidFill>
                <a:schemeClr val="lt1"/>
              </a:solidFill>
              <a:latin typeface="Arial"/>
              <a:ea typeface="Arial"/>
              <a:cs typeface="Arial"/>
              <a:sym typeface="Arial"/>
            </a:endParaRPr>
          </a:p>
        </p:txBody>
      </p:sp>
      <p:sp>
        <p:nvSpPr>
          <p:cNvPr id="166" name="Google Shape;166;p6"/>
          <p:cNvSpPr/>
          <p:nvPr/>
        </p:nvSpPr>
        <p:spPr>
          <a:xfrm>
            <a:off x="387700" y="2892089"/>
            <a:ext cx="8058300" cy="1193774"/>
          </a:xfrm>
          <a:prstGeom prst="roundRect">
            <a:avLst>
              <a:gd name="adj" fmla="val 16667"/>
            </a:avLst>
          </a:prstGeom>
          <a:solidFill>
            <a:srgbClr val="E9F9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0" i="0" u="none" strike="noStrike" cap="none">
                <a:solidFill>
                  <a:srgbClr val="000000"/>
                </a:solidFill>
                <a:latin typeface="Arial"/>
                <a:ea typeface="Arial"/>
                <a:cs typeface="Arial"/>
                <a:sym typeface="Arial"/>
              </a:rPr>
              <a:t>70% of Londoners aged 16-24 are registered to vote, compared with 96% of Londoners aged 65 and over.</a:t>
            </a:r>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rgbClr val="000000"/>
                </a:solidFill>
                <a:latin typeface="Arial"/>
                <a:ea typeface="Arial"/>
                <a:cs typeface="Arial"/>
                <a:sym typeface="Arial"/>
              </a:rPr>
              <a:t>Source: </a:t>
            </a:r>
            <a:r>
              <a:rPr lang="en-GB" sz="1100" b="0" i="0" u="sng" strike="noStrike" cap="none">
                <a:solidFill>
                  <a:schemeClr val="hlink"/>
                </a:solidFill>
                <a:latin typeface="Arial"/>
                <a:ea typeface="Arial"/>
                <a:cs typeface="Arial"/>
                <a:sym typeface="Arial"/>
                <a:hlinkClick r:id="rId5"/>
              </a:rPr>
              <a:t>GLA Survey of Londoners 21-22</a:t>
            </a:r>
            <a:r>
              <a:rPr lang="en-GB" sz="1100" b="0" i="0" u="none" strike="noStrike" cap="none">
                <a:solidFill>
                  <a:srgbClr val="000000"/>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pic>
        <p:nvPicPr>
          <p:cNvPr id="167" name="Google Shape;167;p6"/>
          <p:cNvPicPr preferRelativeResize="0"/>
          <p:nvPr/>
        </p:nvPicPr>
        <p:blipFill rotWithShape="1">
          <a:blip r:embed="rId6">
            <a:alphaModFix/>
          </a:blip>
          <a:srcRect/>
          <a:stretch/>
        </p:blipFill>
        <p:spPr>
          <a:xfrm>
            <a:off x="2840313" y="4555263"/>
            <a:ext cx="3820125" cy="280150"/>
          </a:xfrm>
          <a:prstGeom prst="rect">
            <a:avLst/>
          </a:prstGeom>
          <a:noFill/>
          <a:ln>
            <a:noFill/>
          </a:ln>
        </p:spPr>
      </p:pic>
      <p:sp>
        <p:nvSpPr>
          <p:cNvPr id="168" name="Google Shape;168;p6"/>
          <p:cNvSpPr/>
          <p:nvPr/>
        </p:nvSpPr>
        <p:spPr>
          <a:xfrm>
            <a:off x="1068150" y="1579913"/>
            <a:ext cx="2939100" cy="1033500"/>
          </a:xfrm>
          <a:prstGeom prst="roundRect">
            <a:avLst>
              <a:gd name="adj" fmla="val 16667"/>
            </a:avLst>
          </a:prstGeom>
          <a:solidFill>
            <a:srgbClr val="00B05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GB" sz="2200" b="1" i="0" u="none" strike="noStrike" cap="none">
                <a:solidFill>
                  <a:schemeClr val="lt1"/>
                </a:solidFill>
                <a:latin typeface="Arial"/>
                <a:ea typeface="Arial"/>
                <a:cs typeface="Arial"/>
                <a:sym typeface="Arial"/>
              </a:rPr>
              <a:t>TRUE</a:t>
            </a:r>
            <a:endParaRPr sz="2200" b="1"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p7"/>
          <p:cNvSpPr/>
          <p:nvPr/>
        </p:nvSpPr>
        <p:spPr>
          <a:xfrm>
            <a:off x="182850" y="505475"/>
            <a:ext cx="4088400" cy="3303000"/>
          </a:xfrm>
          <a:prstGeom prst="roundRect">
            <a:avLst>
              <a:gd name="adj" fmla="val 16667"/>
            </a:avLst>
          </a:prstGeom>
          <a:solidFill>
            <a:srgbClr val="F5C09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Many voices have shaped London’s history. </a:t>
            </a:r>
            <a:endParaRPr sz="20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GB" sz="1700" b="1" i="0" u="none" strike="noStrike" cap="none">
                <a:solidFill>
                  <a:schemeClr val="dk1"/>
                </a:solidFill>
                <a:latin typeface="Arial"/>
                <a:ea typeface="Arial"/>
                <a:cs typeface="Arial"/>
                <a:sym typeface="Arial"/>
              </a:rPr>
              <a:t>What do you already know about:</a:t>
            </a:r>
            <a:endParaRPr/>
          </a:p>
          <a:p>
            <a:pPr marL="0" marR="0" lvl="0" indent="0" algn="ctr" rtl="0">
              <a:lnSpc>
                <a:spcPct val="100000"/>
              </a:lnSpc>
              <a:spcBef>
                <a:spcPts val="0"/>
              </a:spcBef>
              <a:spcAft>
                <a:spcPts val="0"/>
              </a:spcAft>
              <a:buClr>
                <a:srgbClr val="000000"/>
              </a:buClr>
              <a:buSzPts val="2000"/>
              <a:buFont typeface="Arial"/>
              <a:buNone/>
            </a:pPr>
            <a:endParaRPr sz="1700" b="1"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Who is eligible to vote?</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How voting rights have changed over the years?</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GB" sz="1600" b="0" i="0" u="none" strike="noStrike" cap="none">
                <a:solidFill>
                  <a:schemeClr val="dk1"/>
                </a:solidFill>
                <a:latin typeface="Arial"/>
                <a:ea typeface="Arial"/>
                <a:cs typeface="Arial"/>
                <a:sym typeface="Arial"/>
              </a:rPr>
              <a:t>How else can you have your voice heard beyond voting?</a:t>
            </a:r>
            <a:endParaRPr sz="2000" b="0" i="0" u="none" strike="noStrike" cap="none">
              <a:solidFill>
                <a:schemeClr val="dk1"/>
              </a:solidFill>
              <a:latin typeface="Arial"/>
              <a:ea typeface="Arial"/>
              <a:cs typeface="Arial"/>
              <a:sym typeface="Arial"/>
            </a:endParaRPr>
          </a:p>
        </p:txBody>
      </p:sp>
      <p:pic>
        <p:nvPicPr>
          <p:cNvPr id="174" name="Google Shape;174;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5" name="Google Shape;175;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title="Diverse Voices_Instagram Portrait_1080x1350_2.png"/>
          <p:cNvPicPr preferRelativeResize="0"/>
          <p:nvPr/>
        </p:nvPicPr>
        <p:blipFill rotWithShape="1">
          <a:blip r:embed="rId5">
            <a:alphaModFix/>
          </a:blip>
          <a:srcRect t="19192" b="23602"/>
          <a:stretch/>
        </p:blipFill>
        <p:spPr>
          <a:xfrm>
            <a:off x="4341236" y="543175"/>
            <a:ext cx="4619913" cy="3302999"/>
          </a:xfrm>
          <a:prstGeom prst="rect">
            <a:avLst/>
          </a:prstGeom>
          <a:noFill/>
          <a:ln>
            <a:noFill/>
          </a:ln>
        </p:spPr>
      </p:pic>
      <p:pic>
        <p:nvPicPr>
          <p:cNvPr id="178" name="Google Shape;178;p7"/>
          <p:cNvPicPr preferRelativeResize="0"/>
          <p:nvPr/>
        </p:nvPicPr>
        <p:blipFill rotWithShape="1">
          <a:blip r:embed="rId6">
            <a:alphaModFix/>
          </a:blip>
          <a:srcRect/>
          <a:stretch/>
        </p:blipFill>
        <p:spPr>
          <a:xfrm>
            <a:off x="2840313" y="4555263"/>
            <a:ext cx="3820125" cy="280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pic>
        <p:nvPicPr>
          <p:cNvPr id="183" name="Google Shape;183;p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84" name="Google Shape;184;p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85" name="Google Shape;185;p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86" name="Google Shape;186;p8"/>
          <p:cNvPicPr preferRelativeResize="0"/>
          <p:nvPr/>
        </p:nvPicPr>
        <p:blipFill rotWithShape="1">
          <a:blip r:embed="rId5">
            <a:alphaModFix/>
          </a:blip>
          <a:srcRect/>
          <a:stretch/>
        </p:blipFill>
        <p:spPr>
          <a:xfrm>
            <a:off x="2840313" y="4555263"/>
            <a:ext cx="3820125" cy="280150"/>
          </a:xfrm>
          <a:prstGeom prst="rect">
            <a:avLst/>
          </a:prstGeom>
          <a:noFill/>
          <a:ln>
            <a:noFill/>
          </a:ln>
        </p:spPr>
      </p:pic>
      <p:pic>
        <p:nvPicPr>
          <p:cNvPr id="187" name="Google Shape;187;p8"/>
          <p:cNvPicPr preferRelativeResize="0"/>
          <p:nvPr/>
        </p:nvPicPr>
        <p:blipFill rotWithShape="1">
          <a:blip r:embed="rId6">
            <a:alphaModFix/>
          </a:blip>
          <a:srcRect/>
          <a:stretch/>
        </p:blipFill>
        <p:spPr>
          <a:xfrm>
            <a:off x="710108" y="120346"/>
            <a:ext cx="7413484" cy="417008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5000"/>
                                        <p:tgtEl>
                                          <p:spTgt spid="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1"/>
        <p:cNvGrpSpPr/>
        <p:nvPr/>
      </p:nvGrpSpPr>
      <p:grpSpPr>
        <a:xfrm>
          <a:off x="0" y="0"/>
          <a:ext cx="0" cy="0"/>
          <a:chOff x="0" y="0"/>
          <a:chExt cx="0" cy="0"/>
        </a:xfrm>
      </p:grpSpPr>
      <p:sp>
        <p:nvSpPr>
          <p:cNvPr id="192" name="Google Shape;192;p9"/>
          <p:cNvSpPr/>
          <p:nvPr/>
        </p:nvSpPr>
        <p:spPr>
          <a:xfrm>
            <a:off x="748700" y="229900"/>
            <a:ext cx="7441800" cy="676800"/>
          </a:xfrm>
          <a:prstGeom prst="roundRect">
            <a:avLst>
              <a:gd name="adj" fmla="val 16667"/>
            </a:avLst>
          </a:prstGeom>
          <a:solidFill>
            <a:srgbClr val="7739A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Who can you vote for? </a:t>
            </a:r>
            <a:endParaRPr sz="2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What are the three elections in London? </a:t>
            </a:r>
            <a:endParaRPr sz="1400" b="1" i="0" u="none" strike="noStrike" cap="none">
              <a:solidFill>
                <a:schemeClr val="lt1"/>
              </a:solidFill>
              <a:latin typeface="Montserrat"/>
              <a:ea typeface="Montserrat"/>
              <a:cs typeface="Montserrat"/>
              <a:sym typeface="Montserrat"/>
            </a:endParaRPr>
          </a:p>
        </p:txBody>
      </p:sp>
      <p:pic>
        <p:nvPicPr>
          <p:cNvPr id="193" name="Google Shape;193;p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94" name="Google Shape;194;p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95" name="Google Shape;195;p9"/>
          <p:cNvCxnSpPr/>
          <p:nvPr/>
        </p:nvCxnSpPr>
        <p:spPr>
          <a:xfrm rot="10800000" flipH="1">
            <a:off x="467550" y="4298697"/>
            <a:ext cx="8208900" cy="23700"/>
          </a:xfrm>
          <a:prstGeom prst="straightConnector1">
            <a:avLst/>
          </a:prstGeom>
          <a:noFill/>
          <a:ln w="9525" cap="flat" cmpd="sng">
            <a:solidFill>
              <a:schemeClr val="dk2"/>
            </a:solidFill>
            <a:prstDash val="solid"/>
            <a:round/>
            <a:headEnd type="none" w="sm" len="sm"/>
            <a:tailEnd type="none" w="sm" len="sm"/>
          </a:ln>
        </p:spPr>
      </p:cxnSp>
      <p:pic>
        <p:nvPicPr>
          <p:cNvPr id="196" name="Google Shape;196;p9"/>
          <p:cNvPicPr preferRelativeResize="0"/>
          <p:nvPr/>
        </p:nvPicPr>
        <p:blipFill rotWithShape="1">
          <a:blip r:embed="rId5">
            <a:alphaModFix/>
          </a:blip>
          <a:srcRect/>
          <a:stretch/>
        </p:blipFill>
        <p:spPr>
          <a:xfrm>
            <a:off x="2840313" y="4555263"/>
            <a:ext cx="3820125" cy="280150"/>
          </a:xfrm>
          <a:prstGeom prst="rect">
            <a:avLst/>
          </a:prstGeom>
          <a:noFill/>
          <a:ln>
            <a:noFill/>
          </a:ln>
        </p:spPr>
      </p:pic>
      <p:pic>
        <p:nvPicPr>
          <p:cNvPr id="197" name="Google Shape;197;p9" descr="A purple poster with text and images&#10;&#10;AI-generated content may be incorrect."/>
          <p:cNvPicPr preferRelativeResize="0"/>
          <p:nvPr/>
        </p:nvPicPr>
        <p:blipFill rotWithShape="1">
          <a:blip r:embed="rId6">
            <a:alphaModFix/>
          </a:blip>
          <a:srcRect l="9788" t="25561" r="8652" b="40807"/>
          <a:stretch/>
        </p:blipFill>
        <p:spPr>
          <a:xfrm>
            <a:off x="-10783" y="1409689"/>
            <a:ext cx="9150807" cy="19716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88326D-B296-400D-BA08-D39ACC3BCB19}">
  <ds:schemaRefs>
    <ds:schemaRef ds:uri="http://schemas.microsoft.com/sharepoint/v3/contenttype/forms"/>
  </ds:schemaRefs>
</ds:datastoreItem>
</file>

<file path=customXml/itemProps2.xml><?xml version="1.0" encoding="utf-8"?>
<ds:datastoreItem xmlns:ds="http://schemas.openxmlformats.org/officeDocument/2006/customXml" ds:itemID="{1A95240C-3D0C-4876-982A-C5C1BEC25FE3}">
  <ds:schemaRefs>
    <ds:schemaRef ds:uri="http://schemas.microsoft.com/office/2006/metadata/properties"/>
    <ds:schemaRef ds:uri="http://schemas.microsoft.com/office/infopath/2007/PartnerControls"/>
    <ds:schemaRef ds:uri="5acd3943-5252-4444-abb6-dd96d8a9ec7d"/>
  </ds:schemaRefs>
</ds:datastoreItem>
</file>

<file path=customXml/itemProps3.xml><?xml version="1.0" encoding="utf-8"?>
<ds:datastoreItem xmlns:ds="http://schemas.openxmlformats.org/officeDocument/2006/customXml" ds:itemID="{F8262F77-3846-42AF-9093-802E72180E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d91c9-7156-4793-b1dc-97c4da7da156"/>
    <ds:schemaRef ds:uri="5acd3943-5252-4444-abb6-dd96d8a9ec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28</Slides>
  <Notes>28</Notes>
  <HiddenSlides>0</HiddenSlide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Simple Light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100</cp:revision>
  <dcterms:modified xsi:type="dcterms:W3CDTF">2026-09-10T11:31:07Z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1208700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