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1"/>
  </p:notesMasterIdLst>
  <p:sldIdLst>
    <p:sldId id="302" r:id="rId5"/>
    <p:sldId id="257" r:id="rId6"/>
    <p:sldId id="303" r:id="rId7"/>
    <p:sldId id="304" r:id="rId8"/>
    <p:sldId id="305" r:id="rId9"/>
    <p:sldId id="306" r:id="rId10"/>
    <p:sldId id="307" r:id="rId11"/>
    <p:sldId id="308" r:id="rId12"/>
    <p:sldId id="296" r:id="rId13"/>
    <p:sldId id="297" r:id="rId14"/>
    <p:sldId id="264" r:id="rId15"/>
    <p:sldId id="309" r:id="rId16"/>
    <p:sldId id="273" r:id="rId17"/>
    <p:sldId id="310" r:id="rId18"/>
    <p:sldId id="292" r:id="rId19"/>
    <p:sldId id="269" r:id="rId20"/>
  </p:sldIdLst>
  <p:sldSz cx="9144000" cy="5143500" type="screen16x9"/>
  <p:notesSz cx="6858000" cy="9144000"/>
  <p:embeddedFontLst>
    <p:embeddedFont>
      <p:font typeface="Montserrat" panose="00000500000000000000" pitchFamily="2"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j8JANhyEVXqbQEWnSx4KYw39VXg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0AEE1B-9FE1-2482-264D-F99A8BFB9633}" v="4" dt="2026-09-09T15:48:25.639"/>
    <p1510:client id="{FD2785DB-1A22-22BC-03DC-9EA840A3C0F6}" v="17" dt="2026-09-08T14:19:13.834"/>
  </p1510:revLst>
</p1510:revInfo>
</file>

<file path=ppt/tableStyles.xml><?xml version="1.0" encoding="utf-8"?>
<a:tblStyleLst xmlns:a="http://schemas.openxmlformats.org/drawingml/2006/main" def="{7FAE04E3-C5BE-4E52-983A-843DBC2E820A}">
  <a:tblStyle styleId="{7FAE04E3-C5BE-4E52-983A-843DBC2E820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58"/>
  </p:normalViewPr>
  <p:slideViewPr>
    <p:cSldViewPr snapToGrid="0">
      <p:cViewPr varScale="1">
        <p:scale>
          <a:sx n="127" d="100"/>
          <a:sy n="127" d="100"/>
        </p:scale>
        <p:origin x="184" y="608"/>
      </p:cViewPr>
      <p:guideLst>
        <p:guide orient="horz" pos="1620"/>
        <p:guide pos="2880"/>
      </p:guideLst>
    </p:cSldViewPr>
  </p:slideViewPr>
  <p:notesTextViewPr>
    <p:cViewPr>
      <p:scale>
        <a:sx n="1" d="1"/>
        <a:sy n="1" d="1"/>
      </p:scale>
      <p:origin x="0" y="-54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customschemas.google.com/relationships/presentationmetadata" Target="meta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i Davis" userId="S::abbi.davis@london.gov.uk::a6355f88-9c5d-467e-a163-7375970b0b97" providerId="AD" clId="Web-{1BEACFC4-CB9D-CD8E-7F80-34AD15DB109B}"/>
    <pc:docChg chg="modSld">
      <pc:chgData name="Abbi Davis" userId="S::abbi.davis@london.gov.uk::a6355f88-9c5d-467e-a163-7375970b0b97" providerId="AD" clId="Web-{1BEACFC4-CB9D-CD8E-7F80-34AD15DB109B}" dt="2026-08-24T12:28:35.349" v="39"/>
      <pc:docMkLst>
        <pc:docMk/>
      </pc:docMkLst>
      <pc:sldChg chg="modNotes">
        <pc:chgData name="Abbi Davis" userId="S::abbi.davis@london.gov.uk::a6355f88-9c5d-467e-a163-7375970b0b97" providerId="AD" clId="Web-{1BEACFC4-CB9D-CD8E-7F80-34AD15DB109B}" dt="2026-08-24T12:28:35.349" v="39"/>
        <pc:sldMkLst>
          <pc:docMk/>
          <pc:sldMk cId="0" sldId="292"/>
        </pc:sldMkLst>
      </pc:sldChg>
      <pc:sldChg chg="modNotes">
        <pc:chgData name="Abbi Davis" userId="S::abbi.davis@london.gov.uk::a6355f88-9c5d-467e-a163-7375970b0b97" providerId="AD" clId="Web-{1BEACFC4-CB9D-CD8E-7F80-34AD15DB109B}" dt="2026-08-24T12:27:16.033" v="16"/>
        <pc:sldMkLst>
          <pc:docMk/>
          <pc:sldMk cId="1677633775" sldId="297"/>
        </pc:sldMkLst>
      </pc:sldChg>
      <pc:sldChg chg="modNotes">
        <pc:chgData name="Abbi Davis" userId="S::abbi.davis@london.gov.uk::a6355f88-9c5d-467e-a163-7375970b0b97" providerId="AD" clId="Web-{1BEACFC4-CB9D-CD8E-7F80-34AD15DB109B}" dt="2026-08-24T12:25:58.577" v="9"/>
        <pc:sldMkLst>
          <pc:docMk/>
          <pc:sldMk cId="620670481" sldId="305"/>
        </pc:sldMkLst>
      </pc:sldChg>
      <pc:sldChg chg="modNotes">
        <pc:chgData name="Abbi Davis" userId="S::abbi.davis@london.gov.uk::a6355f88-9c5d-467e-a163-7375970b0b97" providerId="AD" clId="Web-{1BEACFC4-CB9D-CD8E-7F80-34AD15DB109B}" dt="2026-08-24T12:27:45.645" v="21"/>
        <pc:sldMkLst>
          <pc:docMk/>
          <pc:sldMk cId="886444735" sldId="309"/>
        </pc:sldMkLst>
      </pc:sldChg>
    </pc:docChg>
  </pc:docChgLst>
  <pc:docChgLst>
    <pc:chgData name="Imogen McConnell" userId="S::imogen_shoutoutuk.org#ext#@transportforlondon.onmicrosoft.com::e1375e47-3a55-421f-acc5-2904859c6116" providerId="AD" clId="Web-{FD2785DB-1A22-22BC-03DC-9EA840A3C0F6}"/>
    <pc:docChg chg="modSld">
      <pc:chgData name="Imogen McConnell" userId="S::imogen_shoutoutuk.org#ext#@transportforlondon.onmicrosoft.com::e1375e47-3a55-421f-acc5-2904859c6116" providerId="AD" clId="Web-{FD2785DB-1A22-22BC-03DC-9EA840A3C0F6}" dt="2026-09-08T14:19:13.834" v="46" actId="1076"/>
      <pc:docMkLst>
        <pc:docMk/>
      </pc:docMkLst>
      <pc:sldChg chg="modNotes">
        <pc:chgData name="Imogen McConnell" userId="S::imogen_shoutoutuk.org#ext#@transportforlondon.onmicrosoft.com::e1375e47-3a55-421f-acc5-2904859c6116" providerId="AD" clId="Web-{FD2785DB-1A22-22BC-03DC-9EA840A3C0F6}" dt="2026-09-08T12:53:42.305" v="3"/>
        <pc:sldMkLst>
          <pc:docMk/>
          <pc:sldMk cId="0" sldId="257"/>
        </pc:sldMkLst>
      </pc:sldChg>
      <pc:sldChg chg="modNotes">
        <pc:chgData name="Imogen McConnell" userId="S::imogen_shoutoutuk.org#ext#@transportforlondon.onmicrosoft.com::e1375e47-3a55-421f-acc5-2904859c6116" providerId="AD" clId="Web-{FD2785DB-1A22-22BC-03DC-9EA840A3C0F6}" dt="2026-09-08T12:58:24.129" v="33"/>
        <pc:sldMkLst>
          <pc:docMk/>
          <pc:sldMk cId="0" sldId="264"/>
        </pc:sldMkLst>
      </pc:sldChg>
      <pc:sldChg chg="modNotes">
        <pc:chgData name="Imogen McConnell" userId="S::imogen_shoutoutuk.org#ext#@transportforlondon.onmicrosoft.com::e1375e47-3a55-421f-acc5-2904859c6116" providerId="AD" clId="Web-{FD2785DB-1A22-22BC-03DC-9EA840A3C0F6}" dt="2026-09-08T12:59:07.347" v="44"/>
        <pc:sldMkLst>
          <pc:docMk/>
          <pc:sldMk cId="0" sldId="269"/>
        </pc:sldMkLst>
      </pc:sldChg>
      <pc:sldChg chg="modNotes">
        <pc:chgData name="Imogen McConnell" userId="S::imogen_shoutoutuk.org#ext#@transportforlondon.onmicrosoft.com::e1375e47-3a55-421f-acc5-2904859c6116" providerId="AD" clId="Web-{FD2785DB-1A22-22BC-03DC-9EA840A3C0F6}" dt="2026-09-08T12:58:43.175" v="37"/>
        <pc:sldMkLst>
          <pc:docMk/>
          <pc:sldMk cId="0" sldId="273"/>
        </pc:sldMkLst>
      </pc:sldChg>
      <pc:sldChg chg="modNotes">
        <pc:chgData name="Imogen McConnell" userId="S::imogen_shoutoutuk.org#ext#@transportforlondon.onmicrosoft.com::e1375e47-3a55-421f-acc5-2904859c6116" providerId="AD" clId="Web-{FD2785DB-1A22-22BC-03DC-9EA840A3C0F6}" dt="2026-09-08T12:58:59.097" v="41"/>
        <pc:sldMkLst>
          <pc:docMk/>
          <pc:sldMk cId="0" sldId="292"/>
        </pc:sldMkLst>
      </pc:sldChg>
      <pc:sldChg chg="modSp addAnim delAnim modNotes">
        <pc:chgData name="Imogen McConnell" userId="S::imogen_shoutoutuk.org#ext#@transportforlondon.onmicrosoft.com::e1375e47-3a55-421f-acc5-2904859c6116" providerId="AD" clId="Web-{FD2785DB-1A22-22BC-03DC-9EA840A3C0F6}" dt="2026-09-08T14:19:13.834" v="46" actId="1076"/>
        <pc:sldMkLst>
          <pc:docMk/>
          <pc:sldMk cId="692572428" sldId="296"/>
        </pc:sldMkLst>
        <pc:picChg chg="mod">
          <ac:chgData name="Imogen McConnell" userId="S::imogen_shoutoutuk.org#ext#@transportforlondon.onmicrosoft.com::e1375e47-3a55-421f-acc5-2904859c6116" providerId="AD" clId="Web-{FD2785DB-1A22-22BC-03DC-9EA840A3C0F6}" dt="2026-09-08T14:19:13.834" v="46" actId="1076"/>
          <ac:picMkLst>
            <pc:docMk/>
            <pc:sldMk cId="692572428" sldId="296"/>
            <ac:picMk id="2" creationId="{05ED3092-8F57-92E8-E396-D0C72E5E05C9}"/>
          </ac:picMkLst>
        </pc:picChg>
      </pc:sldChg>
      <pc:sldChg chg="modNotes">
        <pc:chgData name="Imogen McConnell" userId="S::imogen_shoutoutuk.org#ext#@transportforlondon.onmicrosoft.com::e1375e47-3a55-421f-acc5-2904859c6116" providerId="AD" clId="Web-{FD2785DB-1A22-22BC-03DC-9EA840A3C0F6}" dt="2026-09-08T12:55:08.388" v="22"/>
        <pc:sldMkLst>
          <pc:docMk/>
          <pc:sldMk cId="1677633775" sldId="297"/>
        </pc:sldMkLst>
      </pc:sldChg>
      <pc:sldChg chg="modNotes">
        <pc:chgData name="Imogen McConnell" userId="S::imogen_shoutoutuk.org#ext#@transportforlondon.onmicrosoft.com::e1375e47-3a55-421f-acc5-2904859c6116" providerId="AD" clId="Web-{FD2785DB-1A22-22BC-03DC-9EA840A3C0F6}" dt="2026-09-08T12:53:33.571" v="1"/>
        <pc:sldMkLst>
          <pc:docMk/>
          <pc:sldMk cId="1493510643" sldId="302"/>
        </pc:sldMkLst>
      </pc:sldChg>
      <pc:sldChg chg="modNotes">
        <pc:chgData name="Imogen McConnell" userId="S::imogen_shoutoutuk.org#ext#@transportforlondon.onmicrosoft.com::e1375e47-3a55-421f-acc5-2904859c6116" providerId="AD" clId="Web-{FD2785DB-1A22-22BC-03DC-9EA840A3C0F6}" dt="2026-09-08T12:53:56.431" v="7"/>
        <pc:sldMkLst>
          <pc:docMk/>
          <pc:sldMk cId="1592255088" sldId="303"/>
        </pc:sldMkLst>
      </pc:sldChg>
      <pc:sldChg chg="modNotes">
        <pc:chgData name="Imogen McConnell" userId="S::imogen_shoutoutuk.org#ext#@transportforlondon.onmicrosoft.com::e1375e47-3a55-421f-acc5-2904859c6116" providerId="AD" clId="Web-{FD2785DB-1A22-22BC-03DC-9EA840A3C0F6}" dt="2026-09-08T12:54:11.619" v="9"/>
        <pc:sldMkLst>
          <pc:docMk/>
          <pc:sldMk cId="43265798" sldId="304"/>
        </pc:sldMkLst>
      </pc:sldChg>
      <pc:sldChg chg="modNotes">
        <pc:chgData name="Imogen McConnell" userId="S::imogen_shoutoutuk.org#ext#@transportforlondon.onmicrosoft.com::e1375e47-3a55-421f-acc5-2904859c6116" providerId="AD" clId="Web-{FD2785DB-1A22-22BC-03DC-9EA840A3C0F6}" dt="2026-09-08T12:54:19.073" v="11"/>
        <pc:sldMkLst>
          <pc:docMk/>
          <pc:sldMk cId="620670481" sldId="305"/>
        </pc:sldMkLst>
      </pc:sldChg>
      <pc:sldChg chg="modNotes">
        <pc:chgData name="Imogen McConnell" userId="S::imogen_shoutoutuk.org#ext#@transportforlondon.onmicrosoft.com::e1375e47-3a55-421f-acc5-2904859c6116" providerId="AD" clId="Web-{FD2785DB-1A22-22BC-03DC-9EA840A3C0F6}" dt="2026-09-08T12:54:26.058" v="13"/>
        <pc:sldMkLst>
          <pc:docMk/>
          <pc:sldMk cId="749685351" sldId="306"/>
        </pc:sldMkLst>
      </pc:sldChg>
      <pc:sldChg chg="modNotes">
        <pc:chgData name="Imogen McConnell" userId="S::imogen_shoutoutuk.org#ext#@transportforlondon.onmicrosoft.com::e1375e47-3a55-421f-acc5-2904859c6116" providerId="AD" clId="Web-{FD2785DB-1A22-22BC-03DC-9EA840A3C0F6}" dt="2026-09-08T12:54:35.730" v="15"/>
        <pc:sldMkLst>
          <pc:docMk/>
          <pc:sldMk cId="1426743250" sldId="307"/>
        </pc:sldMkLst>
      </pc:sldChg>
      <pc:sldChg chg="modNotes">
        <pc:chgData name="Imogen McConnell" userId="S::imogen_shoutoutuk.org#ext#@transportforlondon.onmicrosoft.com::e1375e47-3a55-421f-acc5-2904859c6116" providerId="AD" clId="Web-{FD2785DB-1A22-22BC-03DC-9EA840A3C0F6}" dt="2026-09-08T12:54:51.137" v="18"/>
        <pc:sldMkLst>
          <pc:docMk/>
          <pc:sldMk cId="2319357303" sldId="308"/>
        </pc:sldMkLst>
      </pc:sldChg>
      <pc:sldChg chg="modNotes">
        <pc:chgData name="Imogen McConnell" userId="S::imogen_shoutoutuk.org#ext#@transportforlondon.onmicrosoft.com::e1375e47-3a55-421f-acc5-2904859c6116" providerId="AD" clId="Web-{FD2785DB-1A22-22BC-03DC-9EA840A3C0F6}" dt="2026-09-08T12:58:31.910" v="35"/>
        <pc:sldMkLst>
          <pc:docMk/>
          <pc:sldMk cId="886444735" sldId="309"/>
        </pc:sldMkLst>
      </pc:sldChg>
      <pc:sldChg chg="modNotes">
        <pc:chgData name="Imogen McConnell" userId="S::imogen_shoutoutuk.org#ext#@transportforlondon.onmicrosoft.com::e1375e47-3a55-421f-acc5-2904859c6116" providerId="AD" clId="Web-{FD2785DB-1A22-22BC-03DC-9EA840A3C0F6}" dt="2026-09-08T12:58:52.957" v="39"/>
        <pc:sldMkLst>
          <pc:docMk/>
          <pc:sldMk cId="288590190" sldId="310"/>
        </pc:sldMkLst>
      </pc:sldChg>
    </pc:docChg>
  </pc:docChgLst>
  <pc:docChgLst>
    <pc:chgData name="imogen@shoutoutuk.org" userId="S::urn:spo:guest#imogen@shoutoutuk.org::" providerId="AD" clId="Web-{031415C8-BDE6-743F-B197-DBA036538489}"/>
    <pc:docChg chg="modSld">
      <pc:chgData name="imogen@shoutoutuk.org" userId="S::urn:spo:guest#imogen@shoutoutuk.org::" providerId="AD" clId="Web-{031415C8-BDE6-743F-B197-DBA036538489}" dt="2026-08-19T08:04:12.424" v="5"/>
      <pc:docMkLst>
        <pc:docMk/>
      </pc:docMkLst>
      <pc:sldChg chg="modSp">
        <pc:chgData name="imogen@shoutoutuk.org" userId="S::urn:spo:guest#imogen@shoutoutuk.org::" providerId="AD" clId="Web-{031415C8-BDE6-743F-B197-DBA036538489}" dt="2026-08-19T08:02:44" v="2" actId="20577"/>
        <pc:sldMkLst>
          <pc:docMk/>
          <pc:sldMk cId="0" sldId="269"/>
        </pc:sldMkLst>
        <pc:spChg chg="mod">
          <ac:chgData name="imogen@shoutoutuk.org" userId="S::urn:spo:guest#imogen@shoutoutuk.org::" providerId="AD" clId="Web-{031415C8-BDE6-743F-B197-DBA036538489}" dt="2026-08-19T08:02:44" v="2" actId="20577"/>
          <ac:spMkLst>
            <pc:docMk/>
            <pc:sldMk cId="0" sldId="269"/>
            <ac:spMk id="240" creationId="{00000000-0000-0000-0000-000000000000}"/>
          </ac:spMkLst>
        </pc:spChg>
      </pc:sldChg>
      <pc:sldChg chg="addSp delSp">
        <pc:chgData name="imogen@shoutoutuk.org" userId="S::urn:spo:guest#imogen@shoutoutuk.org::" providerId="AD" clId="Web-{031415C8-BDE6-743F-B197-DBA036538489}" dt="2026-08-19T08:04:12.424" v="5"/>
        <pc:sldMkLst>
          <pc:docMk/>
          <pc:sldMk cId="0" sldId="292"/>
        </pc:sldMkLst>
        <pc:spChg chg="add">
          <ac:chgData name="imogen@shoutoutuk.org" userId="S::urn:spo:guest#imogen@shoutoutuk.org::" providerId="AD" clId="Web-{031415C8-BDE6-743F-B197-DBA036538489}" dt="2026-08-19T08:04:12.424" v="5"/>
          <ac:spMkLst>
            <pc:docMk/>
            <pc:sldMk cId="0" sldId="292"/>
            <ac:spMk id="2" creationId="{380834AD-3B40-895F-7473-98B8CB5F95FB}"/>
          </ac:spMkLst>
        </pc:spChg>
        <pc:picChg chg="add">
          <ac:chgData name="imogen@shoutoutuk.org" userId="S::urn:spo:guest#imogen@shoutoutuk.org::" providerId="AD" clId="Web-{031415C8-BDE6-743F-B197-DBA036538489}" dt="2026-08-19T08:04:12.424" v="5"/>
          <ac:picMkLst>
            <pc:docMk/>
            <pc:sldMk cId="0" sldId="292"/>
            <ac:picMk id="3" creationId="{C725B46E-0C1F-022C-DE7E-693D448AB6C8}"/>
          </ac:picMkLst>
        </pc:picChg>
        <pc:picChg chg="add">
          <ac:chgData name="imogen@shoutoutuk.org" userId="S::urn:spo:guest#imogen@shoutoutuk.org::" providerId="AD" clId="Web-{031415C8-BDE6-743F-B197-DBA036538489}" dt="2026-08-19T08:04:12.424" v="5"/>
          <ac:picMkLst>
            <pc:docMk/>
            <pc:sldMk cId="0" sldId="292"/>
            <ac:picMk id="4" creationId="{58D99561-00B3-A141-6B11-DB2F522D1A37}"/>
          </ac:picMkLst>
        </pc:picChg>
      </pc:sldChg>
      <pc:sldChg chg="modSp">
        <pc:chgData name="imogen@shoutoutuk.org" userId="S::urn:spo:guest#imogen@shoutoutuk.org::" providerId="AD" clId="Web-{031415C8-BDE6-743F-B197-DBA036538489}" dt="2026-08-19T08:02:40.266" v="0" actId="20577"/>
        <pc:sldMkLst>
          <pc:docMk/>
          <pc:sldMk cId="1493510643" sldId="302"/>
        </pc:sldMkLst>
        <pc:spChg chg="mod">
          <ac:chgData name="imogen@shoutoutuk.org" userId="S::urn:spo:guest#imogen@shoutoutuk.org::" providerId="AD" clId="Web-{031415C8-BDE6-743F-B197-DBA036538489}" dt="2026-08-19T08:02:40.266" v="0" actId="20577"/>
          <ac:spMkLst>
            <pc:docMk/>
            <pc:sldMk cId="1493510643" sldId="302"/>
            <ac:spMk id="57" creationId="{00000000-0000-0000-0000-000000000000}"/>
          </ac:spMkLst>
        </pc:spChg>
      </pc:sldChg>
    </pc:docChg>
  </pc:docChgLst>
  <pc:docChgLst>
    <pc:chgData name="Abbi Davis" userId="S::abbi.davis@london.gov.uk::a6355f88-9c5d-467e-a163-7375970b0b97" providerId="AD" clId="Web-{CB0AEE1B-9FE1-2482-264D-F99A8BFB9633}"/>
    <pc:docChg chg="modSld">
      <pc:chgData name="Abbi Davis" userId="S::abbi.davis@london.gov.uk::a6355f88-9c5d-467e-a163-7375970b0b97" providerId="AD" clId="Web-{CB0AEE1B-9FE1-2482-264D-F99A8BFB9633}" dt="2026-09-09T15:48:25.418" v="14"/>
      <pc:docMkLst>
        <pc:docMk/>
      </pc:docMkLst>
      <pc:sldChg chg="modNotes">
        <pc:chgData name="Abbi Davis" userId="S::abbi.davis@london.gov.uk::a6355f88-9c5d-467e-a163-7375970b0b97" providerId="AD" clId="Web-{CB0AEE1B-9FE1-2482-264D-F99A8BFB9633}" dt="2026-09-09T15:48:06.683" v="11"/>
        <pc:sldMkLst>
          <pc:docMk/>
          <pc:sldMk cId="692572428" sldId="296"/>
        </pc:sldMkLst>
      </pc:sldChg>
      <pc:sldChg chg="modNotes">
        <pc:chgData name="Abbi Davis" userId="S::abbi.davis@london.gov.uk::a6355f88-9c5d-467e-a163-7375970b0b97" providerId="AD" clId="Web-{CB0AEE1B-9FE1-2482-264D-F99A8BFB9633}" dt="2026-09-09T15:48:25.418" v="14"/>
        <pc:sldMkLst>
          <pc:docMk/>
          <pc:sldMk cId="1677633775" sldId="297"/>
        </pc:sldMkLst>
      </pc:sldChg>
      <pc:sldChg chg="modNotes">
        <pc:chgData name="Abbi Davis" userId="S::abbi.davis@london.gov.uk::a6355f88-9c5d-467e-a163-7375970b0b97" providerId="AD" clId="Web-{CB0AEE1B-9FE1-2482-264D-F99A8BFB9633}" dt="2026-09-09T15:47:07.338" v="3"/>
        <pc:sldMkLst>
          <pc:docMk/>
          <pc:sldMk cId="1493510643" sldId="302"/>
        </pc:sldMkLst>
      </pc:sldChg>
      <pc:sldChg chg="modNotes">
        <pc:chgData name="Abbi Davis" userId="S::abbi.davis@london.gov.uk::a6355f88-9c5d-467e-a163-7375970b0b97" providerId="AD" clId="Web-{CB0AEE1B-9FE1-2482-264D-F99A8BFB9633}" dt="2026-09-09T15:47:33.917" v="5"/>
        <pc:sldMkLst>
          <pc:docMk/>
          <pc:sldMk cId="620670481" sldId="305"/>
        </pc:sldMkLst>
      </pc:sldChg>
      <pc:sldChg chg="modNotes">
        <pc:chgData name="Abbi Davis" userId="S::abbi.davis@london.gov.uk::a6355f88-9c5d-467e-a163-7375970b0b97" providerId="AD" clId="Web-{CB0AEE1B-9FE1-2482-264D-F99A8BFB9633}" dt="2026-09-09T15:47:48.324" v="8"/>
        <pc:sldMkLst>
          <pc:docMk/>
          <pc:sldMk cId="1426743250" sldId="307"/>
        </pc:sldMkLst>
      </pc:sldChg>
    </pc:docChg>
  </pc:docChgLst>
  <pc:docChgLst>
    <pc:chgData name="Abbi Davis" userId="S::abbi.davis@london.gov.uk::a6355f88-9c5d-467e-a163-7375970b0b97" providerId="AD" clId="Web-{E41EB21A-E850-D3BA-F2FB-F36C35A46A63}"/>
    <pc:docChg chg="modSld">
      <pc:chgData name="Abbi Davis" userId="S::abbi.davis@london.gov.uk::a6355f88-9c5d-467e-a163-7375970b0b97" providerId="AD" clId="Web-{E41EB21A-E850-D3BA-F2FB-F36C35A46A63}" dt="2026-09-04T14:09:47.109" v="14"/>
      <pc:docMkLst>
        <pc:docMk/>
      </pc:docMkLst>
      <pc:sldChg chg="modNotes">
        <pc:chgData name="Abbi Davis" userId="S::abbi.davis@london.gov.uk::a6355f88-9c5d-467e-a163-7375970b0b97" providerId="AD" clId="Web-{E41EB21A-E850-D3BA-F2FB-F36C35A46A63}" dt="2026-09-04T14:09:47.109" v="14"/>
        <pc:sldMkLst>
          <pc:docMk/>
          <pc:sldMk cId="692572428" sldId="296"/>
        </pc:sldMkLst>
      </pc:sldChg>
      <pc:sldChg chg="modNotes">
        <pc:chgData name="Abbi Davis" userId="S::abbi.davis@london.gov.uk::a6355f88-9c5d-467e-a163-7375970b0b97" providerId="AD" clId="Web-{E41EB21A-E850-D3BA-F2FB-F36C35A46A63}" dt="2026-09-04T14:04:52.057" v="2"/>
        <pc:sldMkLst>
          <pc:docMk/>
          <pc:sldMk cId="1592255088" sldId="303"/>
        </pc:sldMkLst>
      </pc:sldChg>
      <pc:sldChg chg="modNotes">
        <pc:chgData name="Abbi Davis" userId="S::abbi.davis@london.gov.uk::a6355f88-9c5d-467e-a163-7375970b0b97" providerId="AD" clId="Web-{E41EB21A-E850-D3BA-F2FB-F36C35A46A63}" dt="2026-09-04T14:08:17.108" v="8"/>
        <pc:sldMkLst>
          <pc:docMk/>
          <pc:sldMk cId="620670481" sldId="305"/>
        </pc:sldMkLst>
      </pc:sldChg>
      <pc:sldChg chg="modNotes">
        <pc:chgData name="Abbi Davis" userId="S::abbi.davis@london.gov.uk::a6355f88-9c5d-467e-a163-7375970b0b97" providerId="AD" clId="Web-{E41EB21A-E850-D3BA-F2FB-F36C35A46A63}" dt="2026-09-04T14:09:26.749" v="12"/>
        <pc:sldMkLst>
          <pc:docMk/>
          <pc:sldMk cId="2319357303" sldId="308"/>
        </pc:sldMkLst>
      </pc:sldChg>
    </pc:docChg>
  </pc:docChgLst>
  <pc:docChgLst>
    <pc:chgData name="Imogen McConnell" userId="S::imogen_shoutoutuk.org#ext#@transportforlondon.onmicrosoft.com::e1375e47-3a55-421f-acc5-2904859c6116" providerId="AD" clId="Web-{80F718BA-0E49-EE00-1581-C41C7870C4EE}"/>
    <pc:docChg chg="modSld">
      <pc:chgData name="Imogen McConnell" userId="S::imogen_shoutoutuk.org#ext#@transportforlondon.onmicrosoft.com::e1375e47-3a55-421f-acc5-2904859c6116" providerId="AD" clId="Web-{80F718BA-0E49-EE00-1581-C41C7870C4EE}" dt="2026-09-01T12:46:09.530" v="33" actId="14100"/>
      <pc:docMkLst>
        <pc:docMk/>
      </pc:docMkLst>
      <pc:sldChg chg="modNotes">
        <pc:chgData name="Imogen McConnell" userId="S::imogen_shoutoutuk.org#ext#@transportforlondon.onmicrosoft.com::e1375e47-3a55-421f-acc5-2904859c6116" providerId="AD" clId="Web-{80F718BA-0E49-EE00-1581-C41C7870C4EE}" dt="2026-09-01T09:14:32.561" v="7"/>
        <pc:sldMkLst>
          <pc:docMk/>
          <pc:sldMk cId="0" sldId="264"/>
        </pc:sldMkLst>
      </pc:sldChg>
      <pc:sldChg chg="addSp delSp modSp modNotes">
        <pc:chgData name="Imogen McConnell" userId="S::imogen_shoutoutuk.org#ext#@transportforlondon.onmicrosoft.com::e1375e47-3a55-421f-acc5-2904859c6116" providerId="AD" clId="Web-{80F718BA-0E49-EE00-1581-C41C7870C4EE}" dt="2026-09-01T12:46:09.530" v="33" actId="14100"/>
        <pc:sldMkLst>
          <pc:docMk/>
          <pc:sldMk cId="0" sldId="269"/>
        </pc:sldMkLst>
        <pc:picChg chg="add mod modCrop">
          <ac:chgData name="Imogen McConnell" userId="S::imogen_shoutoutuk.org#ext#@transportforlondon.onmicrosoft.com::e1375e47-3a55-421f-acc5-2904859c6116" providerId="AD" clId="Web-{80F718BA-0E49-EE00-1581-C41C7870C4EE}" dt="2026-09-01T12:46:09.530" v="33" actId="14100"/>
          <ac:picMkLst>
            <pc:docMk/>
            <pc:sldMk cId="0" sldId="269"/>
            <ac:picMk id="2" creationId="{CFD8B750-EAA3-CAE2-C5F0-3A37B3691092}"/>
          </ac:picMkLst>
        </pc:picChg>
      </pc:sldChg>
      <pc:sldChg chg="modNotes">
        <pc:chgData name="Imogen McConnell" userId="S::imogen_shoutoutuk.org#ext#@transportforlondon.onmicrosoft.com::e1375e47-3a55-421f-acc5-2904859c6116" providerId="AD" clId="Web-{80F718BA-0E49-EE00-1581-C41C7870C4EE}" dt="2026-09-01T12:45:49.294" v="32"/>
        <pc:sldMkLst>
          <pc:docMk/>
          <pc:sldMk cId="0" sldId="292"/>
        </pc:sldMkLst>
      </pc:sldChg>
      <pc:sldChg chg="modNotes">
        <pc:chgData name="Imogen McConnell" userId="S::imogen_shoutoutuk.org#ext#@transportforlondon.onmicrosoft.com::e1375e47-3a55-421f-acc5-2904859c6116" providerId="AD" clId="Web-{80F718BA-0E49-EE00-1581-C41C7870C4EE}" dt="2026-09-01T11:48:50.862" v="13"/>
        <pc:sldMkLst>
          <pc:docMk/>
          <pc:sldMk cId="692572428" sldId="296"/>
        </pc:sldMkLst>
      </pc:sldChg>
      <pc:sldChg chg="addSp delSp modSp modNotes">
        <pc:chgData name="Imogen McConnell" userId="S::imogen_shoutoutuk.org#ext#@transportforlondon.onmicrosoft.com::e1375e47-3a55-421f-acc5-2904859c6116" providerId="AD" clId="Web-{80F718BA-0E49-EE00-1581-C41C7870C4EE}" dt="2026-09-01T11:50:43.335" v="19"/>
        <pc:sldMkLst>
          <pc:docMk/>
          <pc:sldMk cId="1677633775" sldId="297"/>
        </pc:sldMkLst>
      </pc:sldChg>
      <pc:sldChg chg="modNotes">
        <pc:chgData name="Imogen McConnell" userId="S::imogen_shoutoutuk.org#ext#@transportforlondon.onmicrosoft.com::e1375e47-3a55-421f-acc5-2904859c6116" providerId="AD" clId="Web-{80F718BA-0E49-EE00-1581-C41C7870C4EE}" dt="2026-09-01T09:07:14.040" v="5"/>
        <pc:sldMkLst>
          <pc:docMk/>
          <pc:sldMk cId="1493510643" sldId="302"/>
        </pc:sldMkLst>
      </pc:sldChg>
      <pc:sldChg chg="modNotes">
        <pc:chgData name="Imogen McConnell" userId="S::imogen_shoutoutuk.org#ext#@transportforlondon.onmicrosoft.com::e1375e47-3a55-421f-acc5-2904859c6116" providerId="AD" clId="Web-{80F718BA-0E49-EE00-1581-C41C7870C4EE}" dt="2026-09-01T09:16:17.504" v="10"/>
        <pc:sldMkLst>
          <pc:docMk/>
          <pc:sldMk cId="749685351" sldId="306"/>
        </pc:sldMkLst>
      </pc:sldChg>
      <pc:sldChg chg="modNotes">
        <pc:chgData name="Imogen McConnell" userId="S::imogen_shoutoutuk.org#ext#@transportforlondon.onmicrosoft.com::e1375e47-3a55-421f-acc5-2904859c6116" providerId="AD" clId="Web-{80F718BA-0E49-EE00-1581-C41C7870C4EE}" dt="2026-09-01T09:16:10.613" v="9"/>
        <pc:sldMkLst>
          <pc:docMk/>
          <pc:sldMk cId="1426743250" sldId="307"/>
        </pc:sldMkLst>
      </pc:sldChg>
      <pc:sldChg chg="modNotes">
        <pc:chgData name="Imogen McConnell" userId="S::imogen_shoutoutuk.org#ext#@transportforlondon.onmicrosoft.com::e1375e47-3a55-421f-acc5-2904859c6116" providerId="AD" clId="Web-{80F718BA-0E49-EE00-1581-C41C7870C4EE}" dt="2026-09-01T11:44:43.869" v="11"/>
        <pc:sldMkLst>
          <pc:docMk/>
          <pc:sldMk cId="2319357303" sldId="308"/>
        </pc:sldMkLst>
      </pc:sldChg>
    </pc:docChg>
  </pc:docChgLst>
  <pc:docChgLst>
    <pc:chgData name="Imogen McConnell" userId="S::imogen_shoutoutuk.org#ext#@transportforlondon.onmicrosoft.com::e1375e47-3a55-421f-acc5-2904859c6116" providerId="AD" clId="Web-{0DD1FACB-49CD-9E67-7FBB-53541C444061}"/>
    <pc:docChg chg="modSld">
      <pc:chgData name="Imogen McConnell" userId="S::imogen_shoutoutuk.org#ext#@transportforlondon.onmicrosoft.com::e1375e47-3a55-421f-acc5-2904859c6116" providerId="AD" clId="Web-{0DD1FACB-49CD-9E67-7FBB-53541C444061}" dt="2026-09-07T12:11:45.606" v="4" actId="1076"/>
      <pc:docMkLst>
        <pc:docMk/>
      </pc:docMkLst>
      <pc:sldChg chg="addSp delSp modSp">
        <pc:chgData name="Imogen McConnell" userId="S::imogen_shoutoutuk.org#ext#@transportforlondon.onmicrosoft.com::e1375e47-3a55-421f-acc5-2904859c6116" providerId="AD" clId="Web-{0DD1FACB-49CD-9E67-7FBB-53541C444061}" dt="2026-09-07T12:11:45.606" v="4" actId="1076"/>
        <pc:sldMkLst>
          <pc:docMk/>
          <pc:sldMk cId="1677633775" sldId="297"/>
        </pc:sldMkLst>
        <pc:picChg chg="add mod modCrop">
          <ac:chgData name="Imogen McConnell" userId="S::imogen_shoutoutuk.org#ext#@transportforlondon.onmicrosoft.com::e1375e47-3a55-421f-acc5-2904859c6116" providerId="AD" clId="Web-{0DD1FACB-49CD-9E67-7FBB-53541C444061}" dt="2026-09-07T12:11:45.606" v="4" actId="1076"/>
          <ac:picMkLst>
            <pc:docMk/>
            <pc:sldMk cId="1677633775" sldId="297"/>
            <ac:picMk id="3" creationId="{8B663B7E-63AE-93FE-55C9-C849874CD3C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members.parliament.uk/FindYourMP"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lectoralcommission.org.uk/running-electoral-registration-england/eligibility-register-vote/what-are-nationality-requirements-register-vote/can-a-citizen-european-union-register-vote"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electoralcommission.org.uk/running-electoral-registration-england/eligibility-register-vote/what-are-nationality-requirements-register-vote/can-a-commonwealth-citizen-register-vote"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implyvolunteerlondon.uk/"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govo.org/?utm_source=google&amp;utm_medium=cpc&amp;utm_campaign=23892053906&amp;utm_content=200810028950&amp;utm_term=govo&amp;gad_source=1&amp;gad_campaignid=23892053906&amp;gclid=EAIaIQobChMIhrqh2brDlgMVfolQBh2M9C6mEAAYASAAEgIWO_D_Bw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lls.parliament.uk/bills/408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ee773b295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2ee773b295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Opening slide</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Welcome students and introduce the topic of political literacy. </a:t>
            </a:r>
            <a:r>
              <a:rPr lang="en-US" dirty="0" err="1"/>
              <a:t>Contextualise</a:t>
            </a:r>
            <a:r>
              <a:rPr lang="en-US" dirty="0"/>
              <a:t> the session in terms of the election landscape i.e. is this being delivered after an election? When will your students be old enough to register to vote, and to vote?</a:t>
            </a:r>
            <a:endParaRPr lang="en-US" dirty="0">
              <a:solidFill>
                <a:srgbClr val="444444"/>
              </a:solidFill>
            </a:endParaRPr>
          </a:p>
          <a:p>
            <a:pPr marL="0" indent="0">
              <a:buNone/>
            </a:pPr>
            <a:endParaRPr lang="en-US" dirty="0">
              <a:solidFill>
                <a:srgbClr val="444444"/>
              </a:solidFill>
            </a:endParaRPr>
          </a:p>
          <a:p>
            <a:pPr marL="0" indent="0">
              <a:buNone/>
            </a:pPr>
            <a:endParaRPr lang="en-US"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ee773b2950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9" name="Google Shape;309;g2ee773b2950_0_1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Who are MPs and local councillors? </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what an MP and local </a:t>
            </a:r>
            <a:r>
              <a:rPr lang="en-US" dirty="0" err="1"/>
              <a:t>councillor</a:t>
            </a:r>
            <a:r>
              <a:rPr lang="en-US" dirty="0"/>
              <a:t> is and the areas of policy they influence. Mention the name of the school’s local constituency MP, or look it up here: </a:t>
            </a:r>
            <a:r>
              <a:rPr lang="en-GB" dirty="0">
                <a:solidFill>
                  <a:srgbClr val="444444"/>
                </a:solidFill>
                <a:hlinkClick r:id="rId3">
                  <a:extLst>
                    <a:ext uri="{A12FA001-AC4F-418D-AE19-62706E023703}">
                      <ahyp:hlinkClr xmlns:ahyp="http://schemas.microsoft.com/office/drawing/2018/hyperlinkcolor" val="tx"/>
                    </a:ext>
                  </a:extLst>
                </a:hlinkClick>
              </a:rPr>
              <a:t>Find your MP - MPs and Lords - UK Parliament</a:t>
            </a:r>
            <a:r>
              <a:rPr lang="en-US" dirty="0"/>
              <a:t> </a:t>
            </a:r>
            <a:endParaRPr lang="en-US" dirty="0">
              <a:solidFill>
                <a:srgbClr val="444444"/>
              </a:solidFill>
            </a:endParaRPr>
          </a:p>
          <a:p>
            <a:pPr marL="0" indent="0">
              <a:buNone/>
            </a:pPr>
            <a:endParaRPr lang="en-US" dirty="0">
              <a:solidFill>
                <a:srgbClr val="444444"/>
              </a:solidFill>
            </a:endParaRPr>
          </a:p>
          <a:p>
            <a:pPr marL="0" indent="0">
              <a:buNone/>
            </a:pPr>
            <a:endParaRPr lang="en-US"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ee773b295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2ee773b2950_0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Voter eligibility</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171450" indent="-171450"/>
            <a:r>
              <a:rPr lang="en-US" dirty="0"/>
              <a:t>Outline the eligibility requirements to vote in London elections. </a:t>
            </a:r>
            <a:endParaRPr lang="en-US" dirty="0">
              <a:solidFill>
                <a:srgbClr val="444444"/>
              </a:solidFill>
            </a:endParaRPr>
          </a:p>
          <a:p>
            <a:pPr marL="171450" indent="-171450"/>
            <a:r>
              <a:rPr lang="en-US" dirty="0"/>
              <a:t>For further definitions of </a:t>
            </a:r>
            <a:r>
              <a:rPr lang="en-US" dirty="0">
                <a:solidFill>
                  <a:srgbClr val="444444"/>
                </a:solidFill>
                <a:hlinkClick r:id="rId3"/>
              </a:rPr>
              <a:t>eligible EU citizens</a:t>
            </a:r>
            <a:r>
              <a:rPr lang="en-US" dirty="0"/>
              <a:t> and </a:t>
            </a:r>
            <a:r>
              <a:rPr lang="en-US" dirty="0">
                <a:solidFill>
                  <a:srgbClr val="444444"/>
                </a:solidFill>
                <a:hlinkClick r:id="rId4"/>
              </a:rPr>
              <a:t>eligible Commonwealth citizens</a:t>
            </a:r>
            <a:r>
              <a:rPr lang="en-US" dirty="0"/>
              <a:t> please click on the Electoral Commission links provided. </a:t>
            </a:r>
            <a:endParaRPr lang="en-US" dirty="0">
              <a:solidFill>
                <a:srgbClr val="444444"/>
              </a:solidFill>
            </a:endParaRPr>
          </a:p>
          <a:p>
            <a:pPr marL="0" indent="0">
              <a:buNone/>
            </a:pPr>
            <a:endParaRPr lang="en-US" dirty="0">
              <a:solidFill>
                <a:srgbClr val="444444"/>
              </a:solidFill>
            </a:endParaRPr>
          </a:p>
          <a:p>
            <a:pPr marL="0" indent="0">
              <a:buNone/>
            </a:pPr>
            <a:endParaRPr lang="en-US" b="1"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GB" dirty="0">
              <a:solidFill>
                <a:srgbClr val="444444"/>
              </a:solidFill>
            </a:endParaRPr>
          </a:p>
          <a:p>
            <a:pPr>
              <a:buNone/>
            </a:pPr>
            <a:r>
              <a:rPr lang="en-GB" dirty="0"/>
              <a:t>Voting basics</a:t>
            </a:r>
            <a:endParaRPr lang="en-US" dirty="0">
              <a:solidFill>
                <a:srgbClr val="444444"/>
              </a:solidFill>
            </a:endParaRPr>
          </a:p>
          <a:p>
            <a:pPr>
              <a:buNone/>
            </a:pPr>
            <a:endParaRPr lang="en-GB" dirty="0">
              <a:solidFill>
                <a:srgbClr val="444444"/>
              </a:solidFill>
            </a:endParaRPr>
          </a:p>
          <a:p>
            <a:pPr>
              <a:buNone/>
            </a:pPr>
            <a:r>
              <a:rPr lang="en-GB" b="1" dirty="0"/>
              <a:t>Speaker notes: </a:t>
            </a:r>
            <a:endParaRPr lang="en-US" dirty="0">
              <a:solidFill>
                <a:srgbClr val="444444"/>
              </a:solidFill>
            </a:endParaRPr>
          </a:p>
          <a:p>
            <a:pPr>
              <a:buNone/>
            </a:pPr>
            <a:r>
              <a:rPr lang="en-GB" dirty="0"/>
              <a:t>Present the 3 key points about voting. Highlight that student IDs and a young person’s Oyster card are not accepted forms of photo Voter ID. </a:t>
            </a:r>
            <a:endParaRPr lang="en-US" dirty="0">
              <a:solidFill>
                <a:srgbClr val="444444"/>
              </a:solidFill>
            </a:endParaRPr>
          </a:p>
          <a:p>
            <a:pPr>
              <a:buNone/>
            </a:pPr>
            <a:endParaRPr lang="en-GB" dirty="0">
              <a:solidFill>
                <a:srgbClr val="444444"/>
              </a:solidFill>
            </a:endParaRPr>
          </a:p>
          <a:p>
            <a:pPr>
              <a:buNone/>
            </a:pPr>
            <a:endParaRPr lang="en-GB" b="1"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6" name="Google Shape;306;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GB" dirty="0">
              <a:solidFill>
                <a:srgbClr val="444444"/>
              </a:solidFill>
            </a:endParaRPr>
          </a:p>
          <a:p>
            <a:pPr marL="0" indent="0">
              <a:buNone/>
            </a:pPr>
            <a:r>
              <a:rPr lang="en-GB" dirty="0"/>
              <a:t>Engaging with representatives</a:t>
            </a:r>
            <a:endParaRPr lang="en-GB"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GB" dirty="0">
              <a:solidFill>
                <a:srgbClr val="444444"/>
              </a:solidFill>
            </a:endParaRPr>
          </a:p>
          <a:p>
            <a:pPr marL="171450" indent="-171450"/>
            <a:r>
              <a:rPr lang="en-GB" dirty="0"/>
              <a:t>Explain how students can engage with their representatives, even when there's no election coming up. </a:t>
            </a:r>
            <a:endParaRPr lang="en-US" dirty="0">
              <a:solidFill>
                <a:srgbClr val="444444"/>
              </a:solidFill>
            </a:endParaRPr>
          </a:p>
          <a:p>
            <a:pPr marL="171450" indent="-171450"/>
            <a:r>
              <a:rPr lang="en-GB" dirty="0"/>
              <a:t>Highlight that everyone can do these actions; you do not need to be eligible to vote to do so. </a:t>
            </a:r>
            <a:endParaRPr lang="en-US" dirty="0">
              <a:solidFill>
                <a:srgbClr val="444444"/>
              </a:solidFill>
            </a:endParaRPr>
          </a:p>
          <a:p>
            <a:pPr marL="171450" indent="-171450"/>
            <a:r>
              <a:rPr lang="en-GB" b="1" dirty="0"/>
              <a:t>Discussion opportunity:</a:t>
            </a:r>
            <a:r>
              <a:rPr lang="en-GB" dirty="0"/>
              <a:t> With your class, explore some of the links to find out information about your local area. </a:t>
            </a:r>
            <a:endParaRPr lang="en-GB" dirty="0">
              <a:solidFill>
                <a:srgbClr val="444444"/>
              </a:solidFill>
            </a:endParaRPr>
          </a:p>
          <a:p>
            <a:pPr marL="171450" indent="-171450"/>
            <a:r>
              <a:rPr lang="en-GB" b="1" dirty="0"/>
              <a:t>Discussion opportunity:</a:t>
            </a:r>
            <a:r>
              <a:rPr lang="en-GB" dirty="0"/>
              <a:t> Conduct a quick quiz to test knowledge about local representatives. Ask questions such as “Who knows the name of the MP for our constituency?” or “Who knows the name of the Mayor of London?”</a:t>
            </a:r>
            <a:endParaRPr lang="en-US" dirty="0">
              <a:solidFill>
                <a:srgbClr val="444444"/>
              </a:solidFill>
            </a:endParaRPr>
          </a:p>
          <a:p>
            <a:pPr marL="0" indent="0">
              <a:buNone/>
            </a:pPr>
            <a:endParaRPr lang="en-US" dirty="0">
              <a:solidFill>
                <a:srgbClr val="444444"/>
              </a:solidFill>
            </a:endParaRPr>
          </a:p>
          <a:p>
            <a:pPr marL="0" indent="0">
              <a:buNone/>
            </a:pPr>
            <a:endParaRPr lang="en-GB" b="1"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Pledge</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US" dirty="0"/>
              <a:t>Take a show of hands for students who pledge to do each activity on the screen. If the school permits student device use, allow students to register to vote now. </a:t>
            </a:r>
            <a:endParaRPr lang="en-US" dirty="0">
              <a:solidFill>
                <a:srgbClr val="444444"/>
              </a:solidFill>
            </a:endParaRPr>
          </a:p>
          <a:p>
            <a:pPr marL="0" lvl="0" indent="0" algn="l">
              <a:lnSpc>
                <a:spcPct val="100000"/>
              </a:lnSpc>
              <a:spcBef>
                <a:spcPts val="0"/>
              </a:spcBef>
              <a:spcAft>
                <a:spcPts val="0"/>
              </a:spcAft>
              <a:buSzPts val="1100"/>
              <a:buNone/>
            </a:pPr>
            <a:endParaRPr lang="en-GB" b="1"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8" name="Google Shape;53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solidFill>
                <a:srgbClr val="444444"/>
              </a:solidFill>
            </a:endParaRPr>
          </a:p>
          <a:p>
            <a:pPr marL="0" indent="0">
              <a:buNone/>
            </a:pPr>
            <a:r>
              <a:rPr lang="en-GB" b="1" dirty="0"/>
              <a:t>Slide: </a:t>
            </a:r>
            <a:endParaRPr lang="en-US" dirty="0">
              <a:solidFill>
                <a:srgbClr val="444444"/>
              </a:solidFill>
            </a:endParaRPr>
          </a:p>
          <a:p>
            <a:pPr marL="0" indent="0">
              <a:buNone/>
            </a:pPr>
            <a:r>
              <a:rPr lang="en-GB" dirty="0"/>
              <a:t>GLA Democracy Hub</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171450" indent="-171450"/>
            <a:r>
              <a:rPr lang="en-GB" dirty="0"/>
              <a:t>Signpost students to the GLA Democracy Hub for more information, highlighting the community language resources, WhatsApp channel, and chatbot. </a:t>
            </a:r>
            <a:endParaRPr lang="en-US" dirty="0">
              <a:solidFill>
                <a:srgbClr val="444444"/>
              </a:solidFill>
            </a:endParaRPr>
          </a:p>
          <a:p>
            <a:pPr marL="0" indent="0">
              <a:buNone/>
            </a:pPr>
            <a:endParaRPr lang="en-GB" dirty="0">
              <a:solidFill>
                <a:srgbClr val="444444"/>
              </a:solidFill>
            </a:endParaRPr>
          </a:p>
          <a:p>
            <a:pPr marL="0" indent="0">
              <a:buNone/>
            </a:pPr>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solidFill>
                <a:srgbClr val="444444"/>
              </a:solidFill>
            </a:endParaRPr>
          </a:p>
          <a:p>
            <a:pPr marL="0" indent="0">
              <a:buNone/>
            </a:pPr>
            <a:r>
              <a:rPr lang="en-GB" b="1"/>
              <a:t>Slide: </a:t>
            </a:r>
            <a:endParaRPr lang="en-US">
              <a:solidFill>
                <a:srgbClr val="444444"/>
              </a:solidFill>
            </a:endParaRPr>
          </a:p>
          <a:p>
            <a:pPr marL="0" indent="0">
              <a:buNone/>
            </a:pPr>
            <a:r>
              <a:rPr lang="en-GB"/>
              <a:t>Conclusion</a:t>
            </a:r>
            <a:endParaRPr lang="en-US">
              <a:solidFill>
                <a:srgbClr val="444444"/>
              </a:solidFill>
            </a:endParaRPr>
          </a:p>
          <a:p>
            <a:pPr marL="0" indent="0">
              <a:buNone/>
            </a:pPr>
            <a:endParaRPr lang="en-GB" dirty="0">
              <a:solidFill>
                <a:srgbClr val="444444"/>
              </a:solidFill>
            </a:endParaRPr>
          </a:p>
          <a:p>
            <a:pPr marL="0" indent="0">
              <a:buNone/>
            </a:pPr>
            <a:r>
              <a:rPr lang="en-GB" b="1"/>
              <a:t>Speaker notes:</a:t>
            </a:r>
            <a:endParaRPr lang="en-US">
              <a:solidFill>
                <a:srgbClr val="444444"/>
              </a:solidFill>
            </a:endParaRPr>
          </a:p>
          <a:p>
            <a:pPr marL="0" indent="0">
              <a:buNone/>
            </a:pPr>
            <a:r>
              <a:rPr lang="en-GB"/>
              <a:t>As a plenary, ask students to reflect on what they learnt today that they didn’t know previously. Wrap up the session by encouraging students to get their voices heard and emphasise that they are at the beginning of their relationship with democracy and civic life, but this is something that continues for the rest of their lives. It is in their hands to shape the future of London! </a:t>
            </a:r>
            <a:endParaRPr lang="en-US">
              <a:solidFill>
                <a:srgbClr val="444444"/>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endParaRPr lang="en-US" dirty="0">
              <a:solidFill>
                <a:srgbClr val="444444"/>
              </a:solidFill>
            </a:endParaRPr>
          </a:p>
          <a:p>
            <a:pPr marL="0" indent="0">
              <a:buNone/>
            </a:pPr>
            <a:r>
              <a:rPr lang="en-US" dirty="0"/>
              <a:t>Session aims</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Go</a:t>
            </a:r>
            <a:r>
              <a:rPr lang="en-US" dirty="0">
                <a:solidFill>
                  <a:schemeClr val="dk1"/>
                </a:solidFill>
              </a:rPr>
              <a:t> through the session aims and learning questions you will explore.</a:t>
            </a:r>
            <a:r>
              <a:rPr lang="en-US" b="1" dirty="0">
                <a:solidFill>
                  <a:schemeClr val="dk1"/>
                </a:solidFill>
              </a:rPr>
              <a:t> </a:t>
            </a:r>
            <a:endParaRPr lang="en-GB" dirty="0">
              <a:solidFill>
                <a:srgbClr val="444444"/>
              </a:solidFill>
            </a:endParaRPr>
          </a:p>
          <a:p>
            <a:pPr marL="0" indent="0">
              <a:buNone/>
            </a:pPr>
            <a:endParaRPr lang="en-US" dirty="0">
              <a:solidFill>
                <a:srgbClr val="444444"/>
              </a:solidFill>
            </a:endParaRPr>
          </a:p>
          <a:p>
            <a:pPr marL="0" indent="0">
              <a:buNone/>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Why participate in democracy and civic life? </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171450" indent="-171450"/>
            <a:r>
              <a:rPr lang="en-GB" dirty="0"/>
              <a:t>Display the mind map showing reasons people participate in democracy and civic life.</a:t>
            </a:r>
            <a:endParaRPr lang="en-US" dirty="0">
              <a:solidFill>
                <a:srgbClr val="444444"/>
              </a:solidFill>
            </a:endParaRPr>
          </a:p>
          <a:p>
            <a:pPr marL="171450" indent="-171450"/>
            <a:r>
              <a:rPr lang="en-GB" b="1" dirty="0"/>
              <a:t>Discussion opportunity:</a:t>
            </a:r>
            <a:r>
              <a:rPr lang="en-GB" dirty="0"/>
              <a:t> Have students discuss other reasons for civic and democratic participation and ask for volunteers to share their ideas. </a:t>
            </a:r>
            <a:endParaRPr lang="en-US" dirty="0">
              <a:solidFill>
                <a:srgbClr val="444444"/>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a:t>
            </a:r>
            <a:endParaRPr lang="en-US" dirty="0">
              <a:solidFill>
                <a:srgbClr val="444444"/>
              </a:solidFill>
            </a:endParaRPr>
          </a:p>
          <a:p>
            <a:pPr marL="0" indent="0">
              <a:buNone/>
            </a:pPr>
            <a:r>
              <a:rPr lang="en-GB" dirty="0"/>
              <a:t>Civic and democratic participation</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 </a:t>
            </a:r>
            <a:endParaRPr lang="en-US" dirty="0">
              <a:solidFill>
                <a:srgbClr val="444444"/>
              </a:solidFill>
            </a:endParaRPr>
          </a:p>
          <a:p>
            <a:pPr marL="0" indent="0">
              <a:buNone/>
            </a:pPr>
            <a:r>
              <a:rPr lang="en-GB" dirty="0"/>
              <a:t>Explain the differences between democratic and civic participation using the table.</a:t>
            </a:r>
            <a:endParaRPr lang="en-US" dirty="0">
              <a:solidFill>
                <a:srgbClr val="444444"/>
              </a:solidFill>
            </a:endParaRPr>
          </a:p>
          <a:p>
            <a:pPr marL="0" indent="0">
              <a:buNone/>
            </a:pPr>
            <a:endParaRPr lang="en-GB" dirty="0">
              <a:solidFill>
                <a:srgbClr val="444444"/>
              </a:solidFill>
            </a:endParaRPr>
          </a:p>
          <a:p>
            <a:pPr marL="0" indent="0">
              <a:buNone/>
            </a:pPr>
            <a:endParaRPr lang="en-GB" b="1"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ee773b2950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g2ee773b2950_0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US" dirty="0">
              <a:solidFill>
                <a:srgbClr val="444444"/>
              </a:solidFill>
            </a:endParaRPr>
          </a:p>
          <a:p>
            <a:pPr>
              <a:buNone/>
            </a:pPr>
            <a:r>
              <a:rPr lang="en-GB" dirty="0"/>
              <a:t>Civic participation</a:t>
            </a:r>
            <a:endParaRPr lang="en-GB" dirty="0">
              <a:solidFill>
                <a:srgbClr val="444444"/>
              </a:solidFill>
            </a:endParaRPr>
          </a:p>
          <a:p>
            <a:pPr>
              <a:buNone/>
            </a:pPr>
            <a:endParaRPr lang="en-GB" dirty="0">
              <a:solidFill>
                <a:srgbClr val="444444"/>
              </a:solidFill>
            </a:endParaRPr>
          </a:p>
          <a:p>
            <a:pPr>
              <a:buNone/>
            </a:pPr>
            <a:r>
              <a:rPr lang="en-GB" b="1" dirty="0"/>
              <a:t>Speaker notes: </a:t>
            </a:r>
            <a:endParaRPr lang="en-GB" dirty="0">
              <a:solidFill>
                <a:srgbClr val="444444"/>
              </a:solidFill>
            </a:endParaRPr>
          </a:p>
          <a:p>
            <a:pPr marL="0" indent="0">
              <a:buNone/>
            </a:pPr>
            <a:r>
              <a:rPr lang="en-US" dirty="0"/>
              <a:t>Explain civic participation and how it empowers citizens. Points to note: </a:t>
            </a:r>
            <a:endParaRPr lang="en-US" dirty="0">
              <a:solidFill>
                <a:srgbClr val="444444"/>
              </a:solidFill>
            </a:endParaRPr>
          </a:p>
          <a:p>
            <a:pPr marL="171450" indent="-171450"/>
            <a:r>
              <a:rPr lang="en-US" dirty="0"/>
              <a:t>You don't have to wait until you're 18 to do these things. </a:t>
            </a:r>
            <a:endParaRPr lang="en-US" dirty="0">
              <a:solidFill>
                <a:srgbClr val="444444"/>
              </a:solidFill>
            </a:endParaRPr>
          </a:p>
          <a:p>
            <a:pPr marL="171450" indent="-171450"/>
            <a:r>
              <a:rPr lang="en-US" dirty="0"/>
              <a:t>British citizens or UK residents of any age can create petitions on gov.uk.</a:t>
            </a:r>
            <a:endParaRPr lang="en-US" dirty="0">
              <a:solidFill>
                <a:srgbClr val="444444"/>
              </a:solidFill>
            </a:endParaRPr>
          </a:p>
          <a:p>
            <a:pPr marL="171450" indent="-171450"/>
            <a:r>
              <a:rPr lang="en-US" dirty="0"/>
              <a:t>Community </a:t>
            </a:r>
            <a:r>
              <a:rPr lang="en-US" dirty="0" err="1"/>
              <a:t>organising</a:t>
            </a:r>
            <a:r>
              <a:rPr lang="en-US" dirty="0"/>
              <a:t> could include things like community clean-up days, fundraising for a local cause, donating for food banks, setting up an informal support group, or </a:t>
            </a:r>
            <a:r>
              <a:rPr lang="en-US" dirty="0" err="1"/>
              <a:t>organising</a:t>
            </a:r>
            <a:r>
              <a:rPr lang="en-US" dirty="0"/>
              <a:t> a clothes-swap event. </a:t>
            </a:r>
            <a:endParaRPr lang="en-US" dirty="0">
              <a:solidFill>
                <a:srgbClr val="444444"/>
              </a:solidFill>
            </a:endParaRPr>
          </a:p>
          <a:p>
            <a:pPr marL="171450" indent="-171450"/>
            <a:r>
              <a:rPr lang="en-US" dirty="0"/>
              <a:t>You could direct students to these sites for volunteering opportunities in London: </a:t>
            </a:r>
            <a:endParaRPr lang="en-US" dirty="0">
              <a:solidFill>
                <a:srgbClr val="444444"/>
              </a:solidFill>
            </a:endParaRPr>
          </a:p>
          <a:p>
            <a:pPr marL="1085850" lvl="1" indent="-171450"/>
            <a:r>
              <a:rPr lang="en-GB" dirty="0">
                <a:solidFill>
                  <a:srgbClr val="444444"/>
                </a:solidFill>
                <a:hlinkClick r:id="rId3"/>
              </a:rPr>
              <a:t>Simply Volunteer London | Discover Volunteering Opportunities Across The Borough/City</a:t>
            </a:r>
            <a:r>
              <a:rPr lang="en-GB" dirty="0"/>
              <a:t> </a:t>
            </a:r>
            <a:endParaRPr lang="en-US" dirty="0">
              <a:solidFill>
                <a:srgbClr val="444444"/>
              </a:solidFill>
            </a:endParaRPr>
          </a:p>
          <a:p>
            <a:pPr marL="1085850" lvl="1" indent="-171450"/>
            <a:r>
              <a:rPr lang="en-GB" dirty="0">
                <a:solidFill>
                  <a:srgbClr val="444444"/>
                </a:solidFill>
                <a:hlinkClick r:id="rId4"/>
              </a:rPr>
              <a:t>Flexible Volunteering Opportunities with Charities | GoVo</a:t>
            </a:r>
            <a:endParaRPr lang="en-US">
              <a:solidFill>
                <a:srgbClr val="444444"/>
              </a:solidFill>
            </a:endParaRPr>
          </a:p>
          <a:p>
            <a:pPr>
              <a:buNone/>
            </a:pPr>
            <a:endParaRPr lang="en-GB" b="1"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ee773b2950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g2ee773b2950_0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endParaRPr lang="en-US" dirty="0">
              <a:solidFill>
                <a:srgbClr val="444444"/>
              </a:solidFill>
            </a:endParaRPr>
          </a:p>
          <a:p>
            <a:pPr marL="0" indent="0">
              <a:buNone/>
            </a:pPr>
            <a:r>
              <a:rPr lang="en-US" dirty="0"/>
              <a:t>Democratic participation</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171450" indent="-171450"/>
            <a:r>
              <a:rPr lang="en-US" dirty="0"/>
              <a:t>Highlight examples of democratic participation and its importance. Please note that the activities featured in this are in the order that your students will be able to access them as they get older. </a:t>
            </a:r>
            <a:r>
              <a:rPr lang="en-US" b="1" dirty="0"/>
              <a:t>Discussion opportunity:</a:t>
            </a:r>
            <a:r>
              <a:rPr lang="en-US" dirty="0"/>
              <a:t> Ask students if they’ve done any of the things mentioned on these last two slides.</a:t>
            </a:r>
            <a:endParaRPr lang="en-US" dirty="0">
              <a:solidFill>
                <a:srgbClr val="444444"/>
              </a:solidFill>
            </a:endParaRPr>
          </a:p>
          <a:p>
            <a:pPr marL="0" indent="0">
              <a:buNone/>
            </a:pP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Representation of the People Bill</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r>
              <a:rPr lang="en-US" dirty="0"/>
              <a:t> </a:t>
            </a:r>
            <a:endParaRPr lang="en-US">
              <a:solidFill>
                <a:srgbClr val="444444"/>
              </a:solidFill>
            </a:endParaRPr>
          </a:p>
          <a:p>
            <a:pPr marL="171450" indent="-171450"/>
            <a:r>
              <a:rPr lang="en-US" dirty="0"/>
              <a:t>Show the milestones graphic and ask students to discuss which milestones, if any, they have already reached. </a:t>
            </a:r>
            <a:endParaRPr lang="en-US" dirty="0">
              <a:solidFill>
                <a:srgbClr val="444444"/>
              </a:solidFill>
            </a:endParaRPr>
          </a:p>
          <a:p>
            <a:pPr marL="171450" indent="-171450"/>
            <a:r>
              <a:rPr lang="en-US" dirty="0"/>
              <a:t>Explain the Representation of the People Bill and that, if it passes, it will allow young people to register to vote from 14 years old and vote from 16.</a:t>
            </a:r>
            <a:endParaRPr lang="en-US" dirty="0">
              <a:solidFill>
                <a:srgbClr val="444444"/>
              </a:solidFill>
            </a:endParaRPr>
          </a:p>
          <a:p>
            <a:pPr marL="171450" indent="-171450"/>
            <a:r>
              <a:rPr lang="en-US" dirty="0"/>
              <a:t>Further information on the Representation of the People Bill - </a:t>
            </a:r>
            <a:r>
              <a:rPr lang="en-US" dirty="0">
                <a:hlinkClick r:id="rId3"/>
              </a:rPr>
              <a:t>Representation of the People Bill - Parliamentary Bills - UK Parliament</a:t>
            </a:r>
            <a:endParaRPr lang="en-US" dirty="0"/>
          </a:p>
          <a:p>
            <a:pPr marL="0" indent="0">
              <a:buNone/>
            </a:pPr>
            <a:endParaRPr lang="en-US" b="1"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ee773b2950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2ee773b2950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Who can you vote for? </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171450" indent="-171450"/>
            <a:r>
              <a:rPr lang="en-US" dirty="0"/>
              <a:t>Present the three different structures that Londoners vote in. General elections take place at least every five years, while local elections, Mayor of London, and London Assembly elections take place at least every four years.</a:t>
            </a:r>
            <a:endParaRPr lang="en-US" dirty="0">
              <a:solidFill>
                <a:srgbClr val="444444"/>
              </a:solidFill>
            </a:endParaRPr>
          </a:p>
          <a:p>
            <a:pPr marL="171450" indent="-171450"/>
            <a:r>
              <a:rPr lang="en-US" dirty="0"/>
              <a:t>Discussion opportunity: Tell students that the last general election was 4th July 2024, the last local elections were on 7th May 2026 and the last Mayor of London and London Assembly elections were on 2nd May 2024. Discuss with students how old they will be when the next elections of each type come around. </a:t>
            </a:r>
            <a:endParaRPr lang="en-US" dirty="0">
              <a:solidFill>
                <a:srgbClr val="444444"/>
              </a:solidFill>
            </a:endParaRPr>
          </a:p>
          <a:p>
            <a:pPr marL="0" indent="0">
              <a:buNone/>
            </a:pPr>
            <a:endParaRPr lang="en-US" dirty="0">
              <a:solidFill>
                <a:srgbClr val="444444"/>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4" name="Google Shape;29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What is the GLA?</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who the GLA is and the two parts it is made up of. This is a good opportunity to explain the structure of GLA including the roles and responsibilities of the Mayor of London, as well as the London Assembly. GLA officers are impartial and deliver the </a:t>
            </a:r>
            <a:r>
              <a:rPr lang="en-US" dirty="0" err="1"/>
              <a:t>programmes</a:t>
            </a:r>
            <a:r>
              <a:rPr lang="en-US" dirty="0"/>
              <a:t> and projects decided by the Mayor of London and London Assembly.</a:t>
            </a:r>
            <a:endParaRPr lang="en-US" dirty="0">
              <a:solidFill>
                <a:srgbClr val="444444"/>
              </a:solidFill>
            </a:endParaRPr>
          </a:p>
          <a:p>
            <a:pPr marL="0" indent="0">
              <a:buNone/>
            </a:pPr>
            <a:endParaRPr lang="en-US" dirty="0">
              <a:solidFill>
                <a:srgbClr val="444444"/>
              </a:solidFill>
            </a:endParaRPr>
          </a:p>
          <a:p>
            <a:pPr marL="0" indent="0">
              <a:buNone/>
            </a:pPr>
            <a:endParaRPr lang="en-US" b="1"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2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2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2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electoralcommission.org.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png"/><Relationship Id="rId7"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jpg"/><Relationship Id="rId11" Type="http://schemas.openxmlformats.org/officeDocument/2006/relationships/hyperlink" Target="http://gov.uk/register-to-vote" TargetMode="External"/><Relationship Id="rId5" Type="http://schemas.openxmlformats.org/officeDocument/2006/relationships/image" Target="../media/image3.png"/><Relationship Id="rId10"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www.writetothem.com/"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petition.parliament.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www.gov.uk/register-to-vote"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2ee773b2950_0_0"/>
          <p:cNvSpPr txBox="1"/>
          <p:nvPr/>
        </p:nvSpPr>
        <p:spPr>
          <a:xfrm>
            <a:off x="481622" y="1050708"/>
            <a:ext cx="4322956" cy="1538853"/>
          </a:xfrm>
          <a:prstGeom prst="rect">
            <a:avLst/>
          </a:prstGeom>
          <a:noFill/>
          <a:ln>
            <a:noFill/>
          </a:ln>
        </p:spPr>
        <p:txBody>
          <a:bodyPr spcFirstLastPara="1" wrap="square" lIns="91425" tIns="91425" rIns="91425" bIns="91425" anchor="t" anchorCtr="0">
            <a:spAutoFit/>
          </a:bodyPr>
          <a:lstStyle/>
          <a:p>
            <a:pPr>
              <a:buSzPts val="3400"/>
            </a:pPr>
            <a:r>
              <a:rPr lang="en-GB" sz="4400" b="1" i="0" u="none" strike="noStrike" cap="none">
                <a:solidFill>
                  <a:schemeClr val="dk1"/>
                </a:solidFill>
                <a:latin typeface="Arial"/>
                <a:ea typeface="Arial"/>
                <a:cs typeface="Arial"/>
                <a:sym typeface="Arial"/>
              </a:rPr>
              <a:t>No Vote, </a:t>
            </a:r>
            <a:endParaRPr lang="en-US" sz="4400" b="1">
              <a:solidFill>
                <a:schemeClr val="dk1"/>
              </a:solidFill>
            </a:endParaRPr>
          </a:p>
          <a:p>
            <a:pPr marL="0" marR="0" lvl="0" indent="0" algn="l">
              <a:lnSpc>
                <a:spcPct val="100000"/>
              </a:lnSpc>
              <a:spcBef>
                <a:spcPts val="0"/>
              </a:spcBef>
              <a:spcAft>
                <a:spcPts val="0"/>
              </a:spcAft>
              <a:buSzPts val="3400"/>
              <a:buFont typeface="Arial"/>
              <a:buNone/>
            </a:pPr>
            <a:r>
              <a:rPr lang="en-GB" sz="4400" b="1" i="0" u="none" strike="noStrike" cap="none">
                <a:solidFill>
                  <a:schemeClr val="dk1"/>
                </a:solidFill>
                <a:latin typeface="Arial"/>
                <a:ea typeface="Arial"/>
                <a:cs typeface="Arial"/>
                <a:sym typeface="Arial"/>
              </a:rPr>
              <a:t>No Voice!</a:t>
            </a:r>
            <a:endParaRPr sz="4400" b="1" i="0" u="none" strike="noStrike" cap="none">
              <a:solidFill>
                <a:schemeClr val="dk1"/>
              </a:solidFill>
              <a:latin typeface="Arial"/>
              <a:ea typeface="Arial"/>
              <a:cs typeface="Arial"/>
            </a:endParaRPr>
          </a:p>
        </p:txBody>
      </p:sp>
      <p:pic>
        <p:nvPicPr>
          <p:cNvPr id="55" name="Google Shape;55;g2ee773b2950_0_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6" name="Google Shape;56;g2ee773b2950_0_0"/>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57" name="Google Shape;57;g2ee773b2950_0_0"/>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dirty="0">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58" name="Google Shape;58;g2ee773b2950_0_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9" name="Google Shape;59;g2ee773b2950_0_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60" name="Google Shape;60;g2ee773b2950_0_0"/>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61" name="Google Shape;61;g2ee773b2950_0_0"/>
          <p:cNvSpPr txBox="1"/>
          <p:nvPr/>
        </p:nvSpPr>
        <p:spPr>
          <a:xfrm>
            <a:off x="509500" y="2758974"/>
            <a:ext cx="4311594" cy="1194536"/>
          </a:xfrm>
          <a:prstGeom prst="rect">
            <a:avLst/>
          </a:prstGeom>
          <a:noFill/>
          <a:ln>
            <a:noFill/>
          </a:ln>
        </p:spPr>
        <p:txBody>
          <a:bodyPr spcFirstLastPara="1" wrap="square" lIns="91425" tIns="91425" rIns="91425" bIns="91425" anchor="t" anchorCtr="0">
            <a:noAutofit/>
          </a:bodyPr>
          <a:lstStyle/>
          <a:p>
            <a:pPr>
              <a:buSzPts val="1400"/>
            </a:pPr>
            <a:r>
              <a:rPr lang="en-GB" sz="2400" b="0" i="0" u="none" strike="noStrike" cap="none">
                <a:solidFill>
                  <a:schemeClr val="dk1"/>
                </a:solidFill>
                <a:latin typeface="Arial"/>
                <a:ea typeface="Arial"/>
                <a:cs typeface="Arial"/>
                <a:sym typeface="Arial"/>
              </a:rPr>
              <a:t>Democracy doesn’t end at the ballot box</a:t>
            </a:r>
            <a:r>
              <a:rPr lang="en-GB" sz="2400">
                <a:solidFill>
                  <a:schemeClr val="dk1"/>
                </a:solidFill>
              </a:rPr>
              <a:t> -</a:t>
            </a:r>
            <a:r>
              <a:rPr lang="en-GB" sz="2400" b="0" i="0" u="none" strike="noStrike" cap="none">
                <a:solidFill>
                  <a:schemeClr val="dk1"/>
                </a:solidFill>
                <a:latin typeface="Arial"/>
                <a:ea typeface="Arial"/>
                <a:cs typeface="Arial"/>
                <a:sym typeface="Arial"/>
              </a:rPr>
              <a:t> it starts there.  </a:t>
            </a:r>
            <a:endParaRPr sz="2400" b="0" i="0" u="none" strike="noStrike" cap="none">
              <a:solidFill>
                <a:schemeClr val="dk1"/>
              </a:solidFill>
              <a:latin typeface="Arial"/>
              <a:ea typeface="Arial"/>
              <a:cs typeface="Arial"/>
              <a:sym typeface="Arial"/>
            </a:endParaRPr>
          </a:p>
        </p:txBody>
      </p:sp>
      <p:pic>
        <p:nvPicPr>
          <p:cNvPr id="62" name="Google Shape;62;g2ee773b2950_0_0"/>
          <p:cNvPicPr preferRelativeResize="0"/>
          <p:nvPr/>
        </p:nvPicPr>
        <p:blipFill rotWithShape="1">
          <a:blip r:embed="rId6">
            <a:alphaModFix/>
          </a:blip>
          <a:srcRect b="17299"/>
          <a:stretch/>
        </p:blipFill>
        <p:spPr>
          <a:xfrm>
            <a:off x="5040925" y="1003650"/>
            <a:ext cx="4006074" cy="3312924"/>
          </a:xfrm>
          <a:prstGeom prst="rect">
            <a:avLst/>
          </a:prstGeom>
          <a:noFill/>
          <a:ln>
            <a:noFill/>
          </a:ln>
        </p:spPr>
      </p:pic>
    </p:spTree>
    <p:extLst>
      <p:ext uri="{BB962C8B-B14F-4D97-AF65-F5344CB8AC3E}">
        <p14:creationId xmlns:p14="http://schemas.microsoft.com/office/powerpoint/2010/main" val="1493510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
        <p:cNvGrpSpPr/>
        <p:nvPr/>
      </p:nvGrpSpPr>
      <p:grpSpPr>
        <a:xfrm>
          <a:off x="0" y="0"/>
          <a:ext cx="0" cy="0"/>
          <a:chOff x="0" y="0"/>
          <a:chExt cx="0" cy="0"/>
        </a:xfrm>
      </p:grpSpPr>
      <p:pic>
        <p:nvPicPr>
          <p:cNvPr id="311" name="Google Shape;311;g2ee773b2950_0_19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12" name="Google Shape;312;g2ee773b2950_0_19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13" name="Google Shape;313;g2ee773b2950_0_19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14" name="Google Shape;314;g2ee773b2950_0_19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15" name="Google Shape;315;g2ee773b2950_0_19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16" name="Google Shape;316;g2ee773b2950_0_196"/>
          <p:cNvSpPr/>
          <p:nvPr/>
        </p:nvSpPr>
        <p:spPr>
          <a:xfrm>
            <a:off x="429275" y="784200"/>
            <a:ext cx="8208900"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algn="ctr"/>
            <a:r>
              <a:rPr lang="en-GB" sz="1600" b="1">
                <a:solidFill>
                  <a:schemeClr val="lt1"/>
                </a:solidFill>
              </a:rPr>
              <a:t>Who are Members</a:t>
            </a:r>
            <a:r>
              <a:rPr lang="en-GB" sz="1600" b="1" i="0" u="none" strike="noStrike" cap="none">
                <a:solidFill>
                  <a:schemeClr val="lt1"/>
                </a:solidFill>
                <a:latin typeface="Arial"/>
                <a:ea typeface="Arial"/>
                <a:cs typeface="Arial"/>
                <a:sym typeface="Arial"/>
              </a:rPr>
              <a:t> of Parliament (</a:t>
            </a:r>
            <a:r>
              <a:rPr lang="en-GB" sz="1600" b="1">
                <a:solidFill>
                  <a:schemeClr val="lt1"/>
                </a:solidFill>
              </a:rPr>
              <a:t>MPs</a:t>
            </a:r>
            <a:r>
              <a:rPr lang="en-GB" sz="1600" b="1" i="0" u="none" strike="noStrike" cap="none">
                <a:solidFill>
                  <a:schemeClr val="lt1"/>
                </a:solidFill>
                <a:latin typeface="Arial"/>
                <a:ea typeface="Arial"/>
                <a:cs typeface="Arial"/>
                <a:sym typeface="Arial"/>
              </a:rPr>
              <a:t>) </a:t>
            </a:r>
            <a:r>
              <a:rPr lang="en-GB" sz="1600" b="1">
                <a:solidFill>
                  <a:schemeClr val="lt1"/>
                </a:solidFill>
              </a:rPr>
              <a:t>and local</a:t>
            </a:r>
            <a:r>
              <a:rPr lang="en-GB" sz="1600" b="1" i="0" u="none" strike="noStrike" cap="none">
                <a:solidFill>
                  <a:schemeClr val="lt1"/>
                </a:solidFill>
                <a:latin typeface="Arial"/>
                <a:ea typeface="Arial"/>
                <a:cs typeface="Arial"/>
                <a:sym typeface="Arial"/>
              </a:rPr>
              <a:t> </a:t>
            </a:r>
            <a:r>
              <a:rPr lang="en-GB" sz="1600" b="1">
                <a:solidFill>
                  <a:schemeClr val="lt1"/>
                </a:solidFill>
              </a:rPr>
              <a:t>councillors</a:t>
            </a:r>
            <a:r>
              <a:rPr lang="en-GB" sz="1600" b="1" i="0" u="none" strike="noStrike" cap="none">
                <a:solidFill>
                  <a:schemeClr val="lt1"/>
                </a:solidFill>
                <a:latin typeface="Arial"/>
                <a:ea typeface="Arial"/>
                <a:cs typeface="Arial"/>
                <a:sym typeface="Arial"/>
              </a:rPr>
              <a:t>?</a:t>
            </a:r>
            <a:endParaRPr lang="en-GB" sz="1600">
              <a:solidFill>
                <a:schemeClr val="lt1"/>
              </a:solidFill>
            </a:endParaRPr>
          </a:p>
        </p:txBody>
      </p:sp>
      <p:sp>
        <p:nvSpPr>
          <p:cNvPr id="317" name="Google Shape;317;g2ee773b2950_0_196"/>
          <p:cNvSpPr/>
          <p:nvPr/>
        </p:nvSpPr>
        <p:spPr>
          <a:xfrm>
            <a:off x="471030" y="1388870"/>
            <a:ext cx="2911994" cy="2785413"/>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Member of Parliament (MP)</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In a general election, you vote for the MP that you want to represent your constituency. </a:t>
            </a:r>
            <a:endParaRPr sz="1400" b="0" i="0" u="none" strike="noStrike" cap="none">
              <a:solidFill>
                <a:srgbClr val="000000"/>
              </a:solidFill>
              <a:latin typeface="Arial"/>
              <a:ea typeface="Arial"/>
              <a:cs typeface="Arial"/>
              <a:sym typeface="Arial"/>
            </a:endParaRPr>
          </a:p>
          <a:p>
            <a:pPr>
              <a:buSzPts val="1200"/>
            </a:pPr>
            <a:r>
              <a:rPr lang="en-GB" sz="1200" b="0" i="0" u="none" strike="noStrike" cap="none">
                <a:solidFill>
                  <a:srgbClr val="000000"/>
                </a:solidFill>
                <a:latin typeface="Arial"/>
                <a:ea typeface="Arial"/>
                <a:cs typeface="Arial"/>
                <a:sym typeface="Arial"/>
              </a:rPr>
              <a:t>They can influence the decision-making in Parliament on</a:t>
            </a:r>
            <a:r>
              <a:rPr lang="en-GB" sz="1200"/>
              <a:t> things like</a:t>
            </a:r>
            <a:r>
              <a:rPr lang="en-GB" sz="1200" b="0" i="0" u="none" strike="noStrike" cap="none">
                <a:solidFill>
                  <a:srgbClr val="000000"/>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The economy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Education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Healthcare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Housing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Environment</a:t>
            </a:r>
            <a:endParaRPr sz="12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dirty="0">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318" name="Google Shape;318;g2ee773b2950_0_196"/>
          <p:cNvPicPr preferRelativeResize="0"/>
          <p:nvPr/>
        </p:nvPicPr>
        <p:blipFill rotWithShape="1">
          <a:blip r:embed="rId6">
            <a:alphaModFix/>
          </a:blip>
          <a:srcRect l="38189" r="31276" b="23902"/>
          <a:stretch/>
        </p:blipFill>
        <p:spPr>
          <a:xfrm>
            <a:off x="3729850" y="1368925"/>
            <a:ext cx="1494900" cy="1132200"/>
          </a:xfrm>
          <a:prstGeom prst="roundRect">
            <a:avLst>
              <a:gd name="adj" fmla="val 16667"/>
            </a:avLst>
          </a:prstGeom>
          <a:noFill/>
          <a:ln w="19050" cap="flat" cmpd="sng">
            <a:solidFill>
              <a:srgbClr val="9A71B1"/>
            </a:solidFill>
            <a:prstDash val="solid"/>
            <a:round/>
            <a:headEnd type="none" w="sm" len="sm"/>
            <a:tailEnd type="none" w="sm" len="sm"/>
          </a:ln>
        </p:spPr>
      </p:pic>
      <p:sp>
        <p:nvSpPr>
          <p:cNvPr id="319" name="Google Shape;319;g2ee773b2950_0_196"/>
          <p:cNvSpPr/>
          <p:nvPr/>
        </p:nvSpPr>
        <p:spPr>
          <a:xfrm>
            <a:off x="5755570" y="1395683"/>
            <a:ext cx="2689500"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Councillor</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chemeClr val="dk1"/>
                </a:solidFill>
                <a:latin typeface="Arial"/>
                <a:ea typeface="Arial"/>
                <a:cs typeface="Arial"/>
                <a:sym typeface="Arial"/>
              </a:rPr>
              <a:t>Work in the borough council (the local authority), which oversees this and more: </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Council tax collections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Rubbish and recycling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Arts and leisure services </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Housing (borough) </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Environment (borough)</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Health and wellbeing </a:t>
            </a: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8B663B7E-63AE-93FE-55C9-C849874CD3C7}"/>
              </a:ext>
            </a:extLst>
          </p:cNvPr>
          <p:cNvPicPr>
            <a:picLocks noChangeAspect="1"/>
          </p:cNvPicPr>
          <p:nvPr/>
        </p:nvPicPr>
        <p:blipFill>
          <a:blip r:embed="rId7"/>
          <a:srcRect r="488" b="39679"/>
          <a:stretch>
            <a:fillRect/>
          </a:stretch>
        </p:blipFill>
        <p:spPr>
          <a:xfrm>
            <a:off x="3914736" y="2569546"/>
            <a:ext cx="1317517" cy="1700694"/>
          </a:xfrm>
          <a:prstGeom prst="rect">
            <a:avLst/>
          </a:prstGeom>
        </p:spPr>
      </p:pic>
    </p:spTree>
    <p:extLst>
      <p:ext uri="{BB962C8B-B14F-4D97-AF65-F5344CB8AC3E}">
        <p14:creationId xmlns:p14="http://schemas.microsoft.com/office/powerpoint/2010/main" val="1677633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g2ee773b2950_0_10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63" name="Google Shape;163;g2ee773b2950_0_10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4" name="Google Shape;164;g2ee773b2950_0_10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65" name="Google Shape;165;g2ee773b2950_0_10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66" name="Google Shape;166;g2ee773b2950_0_106"/>
          <p:cNvSpPr/>
          <p:nvPr/>
        </p:nvSpPr>
        <p:spPr>
          <a:xfrm>
            <a:off x="479898" y="547610"/>
            <a:ext cx="8208900" cy="4311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Which </a:t>
            </a:r>
            <a:r>
              <a:rPr lang="en-GB" sz="2000" b="1" i="0" u="sng" strike="noStrike" cap="none">
                <a:solidFill>
                  <a:schemeClr val="lt1"/>
                </a:solidFill>
                <a:latin typeface="Arial"/>
                <a:ea typeface="Arial"/>
                <a:cs typeface="Arial"/>
                <a:sym typeface="Arial"/>
              </a:rPr>
              <a:t>London residents</a:t>
            </a:r>
            <a:r>
              <a:rPr lang="en-GB" sz="2000" b="0" i="0" u="none" strike="noStrike" cap="none">
                <a:solidFill>
                  <a:schemeClr val="lt1"/>
                </a:solidFill>
                <a:latin typeface="Arial"/>
                <a:ea typeface="Arial"/>
                <a:cs typeface="Arial"/>
                <a:sym typeface="Arial"/>
              </a:rPr>
              <a:t> are eligible to vote in these elections?</a:t>
            </a:r>
            <a:endParaRPr sz="1400" b="0" i="0" u="none" strike="noStrike" cap="none">
              <a:solidFill>
                <a:schemeClr val="lt1"/>
              </a:solidFill>
              <a:latin typeface="Montserrat"/>
              <a:ea typeface="Montserrat"/>
              <a:cs typeface="Montserrat"/>
              <a:sym typeface="Montserrat"/>
            </a:endParaRPr>
          </a:p>
        </p:txBody>
      </p:sp>
      <p:graphicFrame>
        <p:nvGraphicFramePr>
          <p:cNvPr id="167" name="Google Shape;167;g2ee773b2950_0_106"/>
          <p:cNvGraphicFramePr/>
          <p:nvPr/>
        </p:nvGraphicFramePr>
        <p:xfrm>
          <a:off x="501604" y="1048435"/>
          <a:ext cx="8142458" cy="2900895"/>
        </p:xfrm>
        <a:graphic>
          <a:graphicData uri="http://schemas.openxmlformats.org/drawingml/2006/table">
            <a:tbl>
              <a:tblPr>
                <a:noFill/>
              </a:tblPr>
              <a:tblGrid>
                <a:gridCol w="3594908">
                  <a:extLst>
                    <a:ext uri="{9D8B030D-6E8A-4147-A177-3AD203B41FA5}">
                      <a16:colId xmlns:a16="http://schemas.microsoft.com/office/drawing/2014/main" val="20000"/>
                    </a:ext>
                  </a:extLst>
                </a:gridCol>
                <a:gridCol w="1839911">
                  <a:extLst>
                    <a:ext uri="{9D8B030D-6E8A-4147-A177-3AD203B41FA5}">
                      <a16:colId xmlns:a16="http://schemas.microsoft.com/office/drawing/2014/main" val="20001"/>
                    </a:ext>
                  </a:extLst>
                </a:gridCol>
                <a:gridCol w="1515974">
                  <a:extLst>
                    <a:ext uri="{9D8B030D-6E8A-4147-A177-3AD203B41FA5}">
                      <a16:colId xmlns:a16="http://schemas.microsoft.com/office/drawing/2014/main" val="20002"/>
                    </a:ext>
                  </a:extLst>
                </a:gridCol>
                <a:gridCol w="1191665">
                  <a:extLst>
                    <a:ext uri="{9D8B030D-6E8A-4147-A177-3AD203B41FA5}">
                      <a16:colId xmlns:a16="http://schemas.microsoft.com/office/drawing/2014/main" val="20003"/>
                    </a:ext>
                  </a:extLst>
                </a:gridCol>
              </a:tblGrid>
              <a:tr h="8179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Mayor of London and London Assembly</a:t>
                      </a:r>
                      <a:endParaRPr sz="1400" b="1"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Local/borough </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General</a:t>
                      </a:r>
                      <a:endParaRPr sz="1400" b="1"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05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dirty="0"/>
                        <a:t>Must be at least </a:t>
                      </a:r>
                      <a:r>
                        <a:rPr lang="en-GB" sz="1400" b="1" u="none" strike="noStrike" cap="none" dirty="0"/>
                        <a:t>18 years</a:t>
                      </a:r>
                      <a:r>
                        <a:rPr lang="en-GB" sz="1400" u="none" strike="noStrike" cap="none"/>
                        <a:t> of age to vote (you can register from 16 years of age)</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226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British</a:t>
                      </a:r>
                      <a:r>
                        <a:rPr lang="en-GB" sz="1400" u="none" strike="noStrike" cap="none"/>
                        <a:t> or </a:t>
                      </a:r>
                      <a:r>
                        <a:rPr lang="en-GB" sz="1400" b="1" u="none" strike="noStrike" cap="none"/>
                        <a:t>Irish</a:t>
                      </a:r>
                      <a:r>
                        <a:rPr lang="en-GB" sz="1400" u="none" strike="noStrike" cap="none" dirty="0"/>
                        <a:t> </a:t>
                      </a:r>
                      <a:r>
                        <a:rPr lang="en-GB" sz="1400" b="1" u="none" strike="noStrike" cap="none"/>
                        <a:t>citizens</a:t>
                      </a:r>
                      <a:r>
                        <a:rPr lang="en-GB" sz="1400" u="none" strike="noStrike" cap="none" dirty="0"/>
                        <a:t> </a:t>
                      </a:r>
                      <a:endParaRPr sz="1400" u="none" strike="noStrike" cap="none" dirty="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36175">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a:t>
                      </a:r>
                      <a:r>
                        <a:rPr lang="en-GB" sz="1400" b="1" u="none" strike="noStrike" cap="none"/>
                        <a:t>Commonwealth</a:t>
                      </a:r>
                      <a:r>
                        <a:rPr lang="en-GB" sz="1400" u="none" strike="noStrike" cap="none"/>
                        <a:t> citizens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38100">
                <a:tc>
                  <a:txBody>
                    <a:bodyPr/>
                    <a:lstStyle/>
                    <a:p>
                      <a:pPr marL="0" marR="0" lvl="0" indent="0" algn="l" rtl="0">
                        <a:lnSpc>
                          <a:spcPct val="100000"/>
                        </a:lnSpc>
                        <a:spcBef>
                          <a:spcPts val="0"/>
                        </a:spcBef>
                        <a:spcAft>
                          <a:spcPts val="0"/>
                        </a:spcAft>
                        <a:buClr>
                          <a:schemeClr val="dk1"/>
                        </a:buClr>
                        <a:buSzPts val="1100"/>
                        <a:buFont typeface="Arial"/>
                        <a:buNone/>
                      </a:pPr>
                      <a:r>
                        <a:rPr lang="en-GB" sz="1400" u="none" strike="noStrike" cap="none">
                          <a:solidFill>
                            <a:schemeClr val="dk1"/>
                          </a:solidFill>
                        </a:rPr>
                        <a:t>Qualifying </a:t>
                      </a:r>
                      <a:r>
                        <a:rPr lang="en-GB" sz="1400" b="1" u="none" strike="noStrike" cap="none">
                          <a:solidFill>
                            <a:schemeClr val="dk1"/>
                          </a:solidFill>
                        </a:rPr>
                        <a:t>EU</a:t>
                      </a:r>
                      <a:r>
                        <a:rPr lang="en-GB" sz="1400" u="none" strike="noStrike" cap="none" dirty="0">
                          <a:solidFill>
                            <a:schemeClr val="dk1"/>
                          </a:solidFill>
                        </a:rPr>
                        <a:t> </a:t>
                      </a:r>
                      <a:r>
                        <a:rPr lang="en-GB" sz="1400" b="1" u="none" strike="noStrike" cap="none">
                          <a:solidFill>
                            <a:schemeClr val="dk1"/>
                          </a:solidFill>
                        </a:rPr>
                        <a:t>citizens</a:t>
                      </a:r>
                      <a:r>
                        <a:rPr lang="en-GB" sz="1400" u="none" strike="noStrike" cap="none">
                          <a:solidFill>
                            <a:schemeClr val="dk1"/>
                          </a:solidFill>
                        </a:rPr>
                        <a:t> or EU citizens with retained rights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68" name="Google Shape;168;g2ee773b2950_0_106"/>
          <p:cNvSpPr/>
          <p:nvPr/>
        </p:nvSpPr>
        <p:spPr>
          <a:xfrm>
            <a:off x="476861" y="4002978"/>
            <a:ext cx="8208900" cy="2802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500" b="1" i="0" u="none" strike="noStrike" cap="none">
                <a:solidFill>
                  <a:schemeClr val="lt1"/>
                </a:solidFill>
                <a:latin typeface="Arial"/>
                <a:ea typeface="Arial"/>
                <a:cs typeface="Arial"/>
                <a:sym typeface="Arial"/>
              </a:rPr>
              <a:t>For further information on eligibility, head to </a:t>
            </a:r>
            <a:r>
              <a:rPr lang="en-GB" sz="15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electoralcommission.org.uk</a:t>
            </a:r>
            <a:endParaRPr sz="900" b="1"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5" name="Google Shape;175;p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6" name="Google Shape;176;p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7" name="Google Shape;177;p7"/>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8" name="Google Shape;178;p7"/>
          <p:cNvPicPr preferRelativeResize="0"/>
          <p:nvPr/>
        </p:nvPicPr>
        <p:blipFill rotWithShape="1">
          <a:blip r:embed="rId6">
            <a:alphaModFix/>
          </a:blip>
          <a:srcRect l="31369" t="15553" r="33395" b="19642"/>
          <a:stretch/>
        </p:blipFill>
        <p:spPr>
          <a:xfrm>
            <a:off x="5491310" y="2474743"/>
            <a:ext cx="331794" cy="572475"/>
          </a:xfrm>
          <a:prstGeom prst="rect">
            <a:avLst/>
          </a:prstGeom>
          <a:noFill/>
          <a:ln>
            <a:noFill/>
          </a:ln>
        </p:spPr>
      </p:pic>
      <p:pic>
        <p:nvPicPr>
          <p:cNvPr id="179" name="Google Shape;179;p7"/>
          <p:cNvPicPr preferRelativeResize="0"/>
          <p:nvPr/>
        </p:nvPicPr>
        <p:blipFill rotWithShape="1">
          <a:blip r:embed="rId7">
            <a:alphaModFix/>
          </a:blip>
          <a:srcRect/>
          <a:stretch/>
        </p:blipFill>
        <p:spPr>
          <a:xfrm>
            <a:off x="5823104" y="2468872"/>
            <a:ext cx="512398" cy="580357"/>
          </a:xfrm>
          <a:prstGeom prst="rect">
            <a:avLst/>
          </a:prstGeom>
          <a:noFill/>
          <a:ln>
            <a:noFill/>
          </a:ln>
        </p:spPr>
      </p:pic>
      <p:pic>
        <p:nvPicPr>
          <p:cNvPr id="180" name="Google Shape;180;p7"/>
          <p:cNvPicPr preferRelativeResize="0"/>
          <p:nvPr/>
        </p:nvPicPr>
        <p:blipFill rotWithShape="1">
          <a:blip r:embed="rId8">
            <a:alphaModFix/>
          </a:blip>
          <a:srcRect/>
          <a:stretch/>
        </p:blipFill>
        <p:spPr>
          <a:xfrm>
            <a:off x="6310563" y="2466861"/>
            <a:ext cx="512398" cy="580357"/>
          </a:xfrm>
          <a:prstGeom prst="rect">
            <a:avLst/>
          </a:prstGeom>
          <a:noFill/>
          <a:ln>
            <a:noFill/>
          </a:ln>
        </p:spPr>
      </p:pic>
      <p:pic>
        <p:nvPicPr>
          <p:cNvPr id="181" name="Google Shape;181;p7"/>
          <p:cNvPicPr preferRelativeResize="0"/>
          <p:nvPr/>
        </p:nvPicPr>
        <p:blipFill rotWithShape="1">
          <a:blip r:embed="rId9">
            <a:alphaModFix/>
          </a:blip>
          <a:srcRect r="72562" b="67262"/>
          <a:stretch/>
        </p:blipFill>
        <p:spPr>
          <a:xfrm>
            <a:off x="7405472" y="3144875"/>
            <a:ext cx="882348" cy="580350"/>
          </a:xfrm>
          <a:prstGeom prst="rect">
            <a:avLst/>
          </a:prstGeom>
          <a:noFill/>
          <a:ln>
            <a:noFill/>
          </a:ln>
        </p:spPr>
      </p:pic>
      <p:pic>
        <p:nvPicPr>
          <p:cNvPr id="182" name="Google Shape;182;p7"/>
          <p:cNvPicPr preferRelativeResize="0"/>
          <p:nvPr/>
        </p:nvPicPr>
        <p:blipFill rotWithShape="1">
          <a:blip r:embed="rId9">
            <a:alphaModFix/>
          </a:blip>
          <a:srcRect l="28240" t="46566" r="45727" b="24222"/>
          <a:stretch/>
        </p:blipFill>
        <p:spPr>
          <a:xfrm>
            <a:off x="7451690" y="3631919"/>
            <a:ext cx="836130" cy="519299"/>
          </a:xfrm>
          <a:prstGeom prst="rect">
            <a:avLst/>
          </a:prstGeom>
          <a:noFill/>
          <a:ln>
            <a:noFill/>
          </a:ln>
        </p:spPr>
      </p:pic>
      <p:pic>
        <p:nvPicPr>
          <p:cNvPr id="183" name="Google Shape;183;p7"/>
          <p:cNvPicPr preferRelativeResize="0"/>
          <p:nvPr/>
        </p:nvPicPr>
        <p:blipFill rotWithShape="1">
          <a:blip r:embed="rId9">
            <a:alphaModFix/>
          </a:blip>
          <a:srcRect l="79925" t="25620" b="28668"/>
          <a:stretch/>
        </p:blipFill>
        <p:spPr>
          <a:xfrm>
            <a:off x="6810424" y="3182957"/>
            <a:ext cx="680548" cy="849299"/>
          </a:xfrm>
          <a:prstGeom prst="rect">
            <a:avLst/>
          </a:prstGeom>
          <a:noFill/>
          <a:ln>
            <a:noFill/>
          </a:ln>
        </p:spPr>
      </p:pic>
      <p:pic>
        <p:nvPicPr>
          <p:cNvPr id="184" name="Google Shape;184;p7"/>
          <p:cNvPicPr preferRelativeResize="0"/>
          <p:nvPr/>
        </p:nvPicPr>
        <p:blipFill rotWithShape="1">
          <a:blip r:embed="rId10">
            <a:alphaModFix/>
          </a:blip>
          <a:srcRect/>
          <a:stretch/>
        </p:blipFill>
        <p:spPr>
          <a:xfrm>
            <a:off x="6242180" y="1597191"/>
            <a:ext cx="1832955" cy="650400"/>
          </a:xfrm>
          <a:prstGeom prst="rect">
            <a:avLst/>
          </a:prstGeom>
          <a:noFill/>
          <a:ln>
            <a:noFill/>
          </a:ln>
        </p:spPr>
      </p:pic>
      <p:sp>
        <p:nvSpPr>
          <p:cNvPr id="185" name="Google Shape;185;p7"/>
          <p:cNvSpPr txBox="1"/>
          <p:nvPr/>
        </p:nvSpPr>
        <p:spPr>
          <a:xfrm>
            <a:off x="1394350" y="1694263"/>
            <a:ext cx="484783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To register to vote, head to </a:t>
            </a:r>
            <a:r>
              <a:rPr lang="en-GB" sz="1600" b="0" i="0" u="sng" strike="noStrike" cap="none">
                <a:solidFill>
                  <a:schemeClr val="accent5"/>
                </a:solidFill>
                <a:latin typeface="Arial"/>
                <a:ea typeface="Arial"/>
                <a:cs typeface="Arial"/>
                <a:sym typeface="Arial"/>
                <a:hlinkClick r:id="rId11">
                  <a:extLst>
                    <a:ext uri="{A12FA001-AC4F-418D-AE19-62706E023703}">
                      <ahyp:hlinkClr xmlns:ahyp="http://schemas.microsoft.com/office/drawing/2018/hyperlinkcolor" val="tx"/>
                    </a:ext>
                  </a:extLst>
                </a:hlinkClick>
              </a:rPr>
              <a:t>gov.uk/register-to-vote</a:t>
            </a:r>
            <a:endParaRPr sz="1600" b="0" i="0" u="none" strike="noStrike" cap="none">
              <a:solidFill>
                <a:schemeClr val="dk1"/>
              </a:solidFill>
              <a:latin typeface="Arial"/>
              <a:ea typeface="Arial"/>
              <a:cs typeface="Arial"/>
              <a:sym typeface="Arial"/>
            </a:endParaRPr>
          </a:p>
        </p:txBody>
      </p:sp>
      <p:sp>
        <p:nvSpPr>
          <p:cNvPr id="186" name="Google Shape;186;p7"/>
          <p:cNvSpPr txBox="1"/>
          <p:nvPr/>
        </p:nvSpPr>
        <p:spPr>
          <a:xfrm>
            <a:off x="1394350" y="2537063"/>
            <a:ext cx="4591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vote in person, by post, or by proxy </a:t>
            </a:r>
            <a:endParaRPr sz="1600" b="0" i="0" u="none" strike="noStrike" cap="none">
              <a:solidFill>
                <a:schemeClr val="lt1"/>
              </a:solidFill>
              <a:latin typeface="Arial"/>
              <a:ea typeface="Arial"/>
              <a:cs typeface="Arial"/>
              <a:sym typeface="Arial"/>
            </a:endParaRPr>
          </a:p>
        </p:txBody>
      </p:sp>
      <p:sp>
        <p:nvSpPr>
          <p:cNvPr id="187" name="Google Shape;187;p7"/>
          <p:cNvSpPr txBox="1"/>
          <p:nvPr/>
        </p:nvSpPr>
        <p:spPr>
          <a:xfrm>
            <a:off x="1394350" y="3379875"/>
            <a:ext cx="5421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need an accepted form of photo ID to vote in person </a:t>
            </a:r>
            <a:endParaRPr sz="1600" b="0" i="0" u="none" strike="noStrike" cap="none">
              <a:solidFill>
                <a:schemeClr val="lt1"/>
              </a:solidFill>
              <a:latin typeface="Arial"/>
              <a:ea typeface="Arial"/>
              <a:cs typeface="Arial"/>
              <a:sym typeface="Arial"/>
            </a:endParaRPr>
          </a:p>
        </p:txBody>
      </p:sp>
      <p:grpSp>
        <p:nvGrpSpPr>
          <p:cNvPr id="188" name="Google Shape;188;p7"/>
          <p:cNvGrpSpPr/>
          <p:nvPr/>
        </p:nvGrpSpPr>
        <p:grpSpPr>
          <a:xfrm>
            <a:off x="509488" y="1517263"/>
            <a:ext cx="648600" cy="785100"/>
            <a:chOff x="509488" y="1477238"/>
            <a:chExt cx="648600" cy="785100"/>
          </a:xfrm>
        </p:grpSpPr>
        <p:sp>
          <p:nvSpPr>
            <p:cNvPr id="189" name="Google Shape;189;p7"/>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0" name="Google Shape;190;p7"/>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 name="Google Shape;191;p7"/>
          <p:cNvGrpSpPr/>
          <p:nvPr/>
        </p:nvGrpSpPr>
        <p:grpSpPr>
          <a:xfrm>
            <a:off x="522650" y="2327057"/>
            <a:ext cx="726984" cy="785100"/>
            <a:chOff x="1314588" y="2283982"/>
            <a:chExt cx="726984" cy="785100"/>
          </a:xfrm>
        </p:grpSpPr>
        <p:sp>
          <p:nvSpPr>
            <p:cNvPr id="192" name="Google Shape;192;p7"/>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93" name="Google Shape;193;p7"/>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7"/>
          <p:cNvGrpSpPr/>
          <p:nvPr/>
        </p:nvGrpSpPr>
        <p:grpSpPr>
          <a:xfrm>
            <a:off x="509488" y="3187400"/>
            <a:ext cx="710862" cy="785100"/>
            <a:chOff x="1751888" y="2430400"/>
            <a:chExt cx="710862" cy="785100"/>
          </a:xfrm>
        </p:grpSpPr>
        <p:sp>
          <p:nvSpPr>
            <p:cNvPr id="195" name="Google Shape;195;p7"/>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196" name="Google Shape;196;p7"/>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7" name="Google Shape;197;p7"/>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have your voice heard in the voting system?</a:t>
            </a:r>
            <a:endParaRPr sz="1400" b="1" i="0" u="none" strike="noStrike" cap="none">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88644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2"/>
          <p:cNvSpPr/>
          <p:nvPr/>
        </p:nvSpPr>
        <p:spPr>
          <a:xfrm>
            <a:off x="509500" y="849450"/>
            <a:ext cx="8157000" cy="7188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c</a:t>
            </a:r>
            <a:r>
              <a:rPr lang="en-GB" sz="2000" b="1">
                <a:solidFill>
                  <a:schemeClr val="lt1"/>
                </a:solidFill>
              </a:rPr>
              <a:t>onnect with your </a:t>
            </a:r>
            <a:r>
              <a:rPr lang="en-GB" sz="2000" b="1" i="0" u="none" strike="noStrike" cap="none">
                <a:solidFill>
                  <a:schemeClr val="lt1"/>
                </a:solidFill>
                <a:latin typeface="Arial"/>
                <a:ea typeface="Arial"/>
                <a:cs typeface="Arial"/>
                <a:sym typeface="Arial"/>
              </a:rPr>
              <a:t>representatives </a:t>
            </a:r>
            <a:r>
              <a:rPr lang="en-GB" sz="2000" b="1">
                <a:solidFill>
                  <a:schemeClr val="lt1"/>
                </a:solidFill>
              </a:rPr>
              <a:t>outside</a:t>
            </a:r>
            <a:r>
              <a:rPr lang="en-GB" sz="2000" b="1" i="0" u="none" strike="noStrike" cap="none">
                <a:solidFill>
                  <a:schemeClr val="lt1"/>
                </a:solidFill>
                <a:latin typeface="Arial"/>
                <a:ea typeface="Arial"/>
                <a:cs typeface="Arial"/>
                <a:sym typeface="Arial"/>
              </a:rPr>
              <a:t> election times?</a:t>
            </a:r>
            <a:endParaRPr sz="1400" b="1" i="0" u="none" strike="noStrike" cap="none">
              <a:solidFill>
                <a:schemeClr val="lt1"/>
              </a:solidFill>
              <a:latin typeface="Montserrat"/>
              <a:ea typeface="Montserrat"/>
              <a:cs typeface="Montserrat"/>
              <a:sym typeface="Montserrat"/>
            </a:endParaRPr>
          </a:p>
        </p:txBody>
      </p:sp>
      <p:pic>
        <p:nvPicPr>
          <p:cNvPr id="309" name="Google Shape;309;p2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10" name="Google Shape;310;p2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11" name="Google Shape;311;p2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12" name="Google Shape;312;p2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13" name="Google Shape;313;p2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14" name="Google Shape;314;p22"/>
          <p:cNvSpPr/>
          <p:nvPr/>
        </p:nvSpPr>
        <p:spPr>
          <a:xfrm>
            <a:off x="497853" y="1587400"/>
            <a:ext cx="3716810" cy="2675269"/>
          </a:xfrm>
          <a:prstGeom prst="roundRect">
            <a:avLst>
              <a:gd name="adj" fmla="val 9649"/>
            </a:avLst>
          </a:prstGeom>
          <a:solidFill>
            <a:srgbClr val="219EBC"/>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lt1"/>
                </a:solidFill>
                <a:latin typeface="Arial"/>
                <a:ea typeface="Arial"/>
                <a:cs typeface="Arial"/>
                <a:sym typeface="Arial"/>
              </a:rPr>
              <a:t>Engage with them by: </a:t>
            </a:r>
            <a:endParaRPr sz="16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a:p>
            <a:pPr marL="431800" marR="0" lvl="0" indent="-285750" algn="l" rtl="0">
              <a:lnSpc>
                <a:spcPct val="100000"/>
              </a:lnSpc>
              <a:spcBef>
                <a:spcPts val="0"/>
              </a:spcBef>
              <a:spcAft>
                <a:spcPts val="0"/>
              </a:spcAft>
              <a:buClr>
                <a:schemeClr val="lt1"/>
              </a:buClr>
              <a:buSzPts val="1300"/>
              <a:buChar char="•"/>
            </a:pPr>
            <a:r>
              <a:rPr lang="en-GB" sz="1300" b="1" i="0" u="none" strike="noStrike" cap="none">
                <a:solidFill>
                  <a:schemeClr val="lt1"/>
                </a:solidFill>
                <a:latin typeface="Arial"/>
                <a:ea typeface="Arial"/>
                <a:cs typeface="Arial"/>
                <a:sym typeface="Arial"/>
              </a:rPr>
              <a:t>Writing to them </a:t>
            </a:r>
            <a:r>
              <a:rPr lang="en-GB" sz="1300" b="0" i="0" u="none" strike="noStrike" cap="none">
                <a:solidFill>
                  <a:schemeClr val="lt1"/>
                </a:solidFill>
                <a:latin typeface="Arial"/>
                <a:ea typeface="Arial"/>
                <a:cs typeface="Arial"/>
                <a:sym typeface="Arial"/>
              </a:rPr>
              <a:t>– the emails and addresses are publicly available </a:t>
            </a:r>
            <a:endParaRPr sz="1300" b="0" i="0" u="none" strike="noStrike" cap="none">
              <a:solidFill>
                <a:schemeClr val="lt1"/>
              </a:solidFill>
              <a:latin typeface="Arial"/>
              <a:ea typeface="Arial"/>
              <a:cs typeface="Arial"/>
            </a:endParaRPr>
          </a:p>
          <a:p>
            <a:pPr marL="431800" marR="0" lvl="0" indent="-285750" algn="l" rtl="0">
              <a:lnSpc>
                <a:spcPct val="100000"/>
              </a:lnSpc>
              <a:spcBef>
                <a:spcPts val="0"/>
              </a:spcBef>
              <a:spcAft>
                <a:spcPts val="0"/>
              </a:spcAft>
              <a:buClr>
                <a:schemeClr val="lt1"/>
              </a:buClr>
              <a:buSzPts val="1300"/>
              <a:buChar char="•"/>
            </a:pPr>
            <a:r>
              <a:rPr lang="en-GB" sz="1300" b="1" i="0" u="none" strike="noStrike" cap="none">
                <a:solidFill>
                  <a:schemeClr val="lt1"/>
                </a:solidFill>
                <a:latin typeface="Arial"/>
                <a:ea typeface="Arial"/>
                <a:cs typeface="Arial"/>
                <a:sym typeface="Arial"/>
              </a:rPr>
              <a:t>Talking to them – </a:t>
            </a:r>
            <a:r>
              <a:rPr lang="en-GB" sz="1300" b="0" i="0" u="none" strike="noStrike" cap="none">
                <a:solidFill>
                  <a:schemeClr val="lt1"/>
                </a:solidFill>
                <a:latin typeface="Arial"/>
                <a:ea typeface="Arial"/>
                <a:cs typeface="Arial"/>
                <a:sym typeface="Arial"/>
              </a:rPr>
              <a:t>MPs and councillors often have surgery hours where you can meet them face-to-face and discuss issues that matter to you </a:t>
            </a:r>
            <a:endParaRPr sz="1300" b="0" i="0" u="none" strike="noStrike" cap="none">
              <a:solidFill>
                <a:schemeClr val="lt1"/>
              </a:solidFill>
              <a:latin typeface="Arial"/>
              <a:ea typeface="Arial"/>
              <a:cs typeface="Arial"/>
            </a:endParaRPr>
          </a:p>
          <a:p>
            <a:pPr marL="431800" marR="0" lvl="0" indent="-285750" algn="l" rtl="0">
              <a:lnSpc>
                <a:spcPct val="100000"/>
              </a:lnSpc>
              <a:spcBef>
                <a:spcPts val="0"/>
              </a:spcBef>
              <a:spcAft>
                <a:spcPts val="0"/>
              </a:spcAft>
              <a:buClr>
                <a:schemeClr val="lt1"/>
              </a:buClr>
              <a:buSzPts val="1300"/>
              <a:buChar char="•"/>
            </a:pPr>
            <a:r>
              <a:rPr lang="en-GB" sz="1300" b="1" i="0" u="none" strike="noStrike" cap="none">
                <a:solidFill>
                  <a:schemeClr val="lt1"/>
                </a:solidFill>
                <a:latin typeface="Arial"/>
                <a:ea typeface="Arial"/>
                <a:cs typeface="Arial"/>
                <a:sym typeface="Arial"/>
              </a:rPr>
              <a:t>Following their record</a:t>
            </a:r>
            <a:r>
              <a:rPr lang="en-GB" sz="1300" b="0" i="0" u="none" strike="noStrike" cap="none">
                <a:solidFill>
                  <a:schemeClr val="lt1"/>
                </a:solidFill>
                <a:latin typeface="Arial"/>
                <a:ea typeface="Arial"/>
                <a:cs typeface="Arial"/>
                <a:sym typeface="Arial"/>
              </a:rPr>
              <a:t> – the voting records of your representatives are publicly available </a:t>
            </a:r>
            <a:endParaRPr sz="1300" b="0" i="0" u="none" strike="noStrike" cap="none">
              <a:solidFill>
                <a:schemeClr val="lt1"/>
              </a:solidFill>
              <a:latin typeface="Arial"/>
              <a:ea typeface="Arial"/>
              <a:cs typeface="Arial"/>
            </a:endParaRPr>
          </a:p>
        </p:txBody>
      </p:sp>
      <p:sp>
        <p:nvSpPr>
          <p:cNvPr id="315" name="Google Shape;315;p22"/>
          <p:cNvSpPr/>
          <p:nvPr/>
        </p:nvSpPr>
        <p:spPr>
          <a:xfrm>
            <a:off x="4442938" y="1614875"/>
            <a:ext cx="4194600" cy="11937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Find out who represents you and how to contact them (Local councillor, MP, London Assembly):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GB" sz="1400" b="0" i="0" u="sng" strike="noStrike" cap="none">
                <a:solidFill>
                  <a:schemeClr val="hlink"/>
                </a:solidFill>
                <a:latin typeface="Arial"/>
                <a:ea typeface="Arial"/>
                <a:cs typeface="Arial"/>
                <a:sym typeface="Arial"/>
                <a:hlinkClick r:id="rId6"/>
              </a:rPr>
              <a:t>www.writetothem.com</a:t>
            </a:r>
            <a:endParaRPr sz="1400" b="0" i="0" u="none" strike="noStrike" cap="none">
              <a:solidFill>
                <a:schemeClr val="hlink"/>
              </a:solidFill>
              <a:latin typeface="Arial"/>
              <a:ea typeface="Arial"/>
              <a:cs typeface="Arial"/>
              <a:sym typeface="Arial"/>
            </a:endParaRPr>
          </a:p>
        </p:txBody>
      </p:sp>
      <p:sp>
        <p:nvSpPr>
          <p:cNvPr id="316" name="Google Shape;316;p22"/>
          <p:cNvSpPr/>
          <p:nvPr/>
        </p:nvSpPr>
        <p:spPr>
          <a:xfrm>
            <a:off x="4442938" y="3005053"/>
            <a:ext cx="4194600" cy="10503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Follow what is being said &amp; voted for in parliament: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sng" strike="noStrike" cap="none">
                <a:solidFill>
                  <a:schemeClr val="hlink"/>
                </a:solidFill>
                <a:latin typeface="Arial"/>
                <a:ea typeface="Arial"/>
                <a:cs typeface="Arial"/>
                <a:sym typeface="Arial"/>
              </a:rPr>
              <a:t>hansard.parliament.uk</a:t>
            </a:r>
            <a:r>
              <a:rPr lang="en-GB" sz="1400" b="0" i="0" u="none" strike="noStrike" cap="none">
                <a:solidFill>
                  <a:schemeClr val="hlink"/>
                </a:solidFill>
                <a:latin typeface="Arial"/>
                <a:ea typeface="Arial"/>
                <a:cs typeface="Arial"/>
                <a:sym typeface="Arial"/>
              </a:rPr>
              <a:t>  </a:t>
            </a:r>
            <a:endParaRPr sz="1400" b="0" i="0" u="none" strike="noStrike" cap="none">
              <a:solidFill>
                <a:schemeClr val="hlink"/>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pic>
        <p:nvPicPr>
          <p:cNvPr id="445" name="Google Shape;445;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46" name="Google Shape;446;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47" name="Google Shape;447;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48" name="Google Shape;448;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49" name="Google Shape;449;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 name="TextBox 1">
            <a:extLst>
              <a:ext uri="{FF2B5EF4-FFF2-40B4-BE49-F238E27FC236}">
                <a16:creationId xmlns:a16="http://schemas.microsoft.com/office/drawing/2014/main" id="{68AA299D-CA77-86B1-1D0E-161F67AFCBBF}"/>
              </a:ext>
            </a:extLst>
          </p:cNvPr>
          <p:cNvSpPr txBox="1"/>
          <p:nvPr/>
        </p:nvSpPr>
        <p:spPr>
          <a:xfrm>
            <a:off x="1155559" y="1606202"/>
            <a:ext cx="4718121"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endParaRPr lang="en-US" sz="1800" dirty="0"/>
          </a:p>
          <a:p>
            <a:pPr marL="120650"/>
            <a:r>
              <a:rPr lang="en-GB" sz="2000"/>
              <a:t>Register to vote!</a:t>
            </a:r>
            <a:r>
              <a:rPr lang="en-US" sz="2000"/>
              <a:t>​</a:t>
            </a:r>
            <a:endParaRPr lang="en-US" sz="2000" dirty="0"/>
          </a:p>
          <a:p>
            <a:pPr marL="120650"/>
            <a:endParaRPr lang="en-US" sz="2000" dirty="0"/>
          </a:p>
          <a:p>
            <a:pPr marL="120650"/>
            <a:endParaRPr lang="en-US" sz="2000" dirty="0"/>
          </a:p>
          <a:p>
            <a:pPr marL="120650"/>
            <a:r>
              <a:rPr lang="en-GB" sz="2000"/>
              <a:t>Talk to 3 other people about registering to vote and how they can have their say in London's democracy. ​</a:t>
            </a:r>
          </a:p>
        </p:txBody>
      </p:sp>
      <p:sp>
        <p:nvSpPr>
          <p:cNvPr id="5" name="Google Shape;197;p7">
            <a:extLst>
              <a:ext uri="{FF2B5EF4-FFF2-40B4-BE49-F238E27FC236}">
                <a16:creationId xmlns:a16="http://schemas.microsoft.com/office/drawing/2014/main" id="{A14AF8E6-5C2F-F112-761A-71180A3DB89B}"/>
              </a:ext>
            </a:extLst>
          </p:cNvPr>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dirty="0">
                <a:solidFill>
                  <a:schemeClr val="lt1"/>
                </a:solidFill>
              </a:rPr>
              <a:t>Can you </a:t>
            </a:r>
            <a:r>
              <a:rPr lang="en-GB" sz="2000" b="1">
                <a:solidFill>
                  <a:schemeClr val="lt1"/>
                </a:solidFill>
              </a:rPr>
              <a:t>pledge to do two things following this session?</a:t>
            </a:r>
            <a:endParaRPr lang="en-US">
              <a:solidFill>
                <a:schemeClr val="lt1"/>
              </a:solidFill>
            </a:endParaRPr>
          </a:p>
        </p:txBody>
      </p:sp>
      <p:grpSp>
        <p:nvGrpSpPr>
          <p:cNvPr id="10" name="Google Shape;188;p7">
            <a:extLst>
              <a:ext uri="{FF2B5EF4-FFF2-40B4-BE49-F238E27FC236}">
                <a16:creationId xmlns:a16="http://schemas.microsoft.com/office/drawing/2014/main" id="{654AD237-3D49-3DD8-6561-78D3C55E611C}"/>
              </a:ext>
            </a:extLst>
          </p:cNvPr>
          <p:cNvGrpSpPr/>
          <p:nvPr/>
        </p:nvGrpSpPr>
        <p:grpSpPr>
          <a:xfrm>
            <a:off x="509488" y="1693109"/>
            <a:ext cx="648600" cy="785100"/>
            <a:chOff x="509488" y="1477238"/>
            <a:chExt cx="648600" cy="785100"/>
          </a:xfrm>
        </p:grpSpPr>
        <p:sp>
          <p:nvSpPr>
            <p:cNvPr id="8" name="Google Shape;189;p7">
              <a:extLst>
                <a:ext uri="{FF2B5EF4-FFF2-40B4-BE49-F238E27FC236}">
                  <a16:creationId xmlns:a16="http://schemas.microsoft.com/office/drawing/2014/main" id="{78E77433-83F2-17BA-16DB-305432FC22F8}"/>
                </a:ext>
              </a:extLst>
            </p:cNvPr>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9" name="Google Shape;190;p7">
              <a:extLst>
                <a:ext uri="{FF2B5EF4-FFF2-40B4-BE49-F238E27FC236}">
                  <a16:creationId xmlns:a16="http://schemas.microsoft.com/office/drawing/2014/main" id="{F8CF0179-ADE7-81AA-A9E7-621B8D7F5392}"/>
                </a:ext>
              </a:extLst>
            </p:cNvPr>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 name="Google Shape;191;p7">
            <a:extLst>
              <a:ext uri="{FF2B5EF4-FFF2-40B4-BE49-F238E27FC236}">
                <a16:creationId xmlns:a16="http://schemas.microsoft.com/office/drawing/2014/main" id="{E594BAD0-9AF5-8F3F-5A66-99FB7CD7EE25}"/>
              </a:ext>
            </a:extLst>
          </p:cNvPr>
          <p:cNvGrpSpPr/>
          <p:nvPr/>
        </p:nvGrpSpPr>
        <p:grpSpPr>
          <a:xfrm>
            <a:off x="522650" y="2935976"/>
            <a:ext cx="726984" cy="785100"/>
            <a:chOff x="1314588" y="2283982"/>
            <a:chExt cx="726984" cy="785100"/>
          </a:xfrm>
        </p:grpSpPr>
        <p:sp>
          <p:nvSpPr>
            <p:cNvPr id="12" name="Google Shape;192;p7">
              <a:extLst>
                <a:ext uri="{FF2B5EF4-FFF2-40B4-BE49-F238E27FC236}">
                  <a16:creationId xmlns:a16="http://schemas.microsoft.com/office/drawing/2014/main" id="{2C89E08C-9B5A-E947-B9C0-E80F42FFF489}"/>
                </a:ext>
              </a:extLst>
            </p:cNvPr>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3" name="Google Shape;193;p7">
              <a:extLst>
                <a:ext uri="{FF2B5EF4-FFF2-40B4-BE49-F238E27FC236}">
                  <a16:creationId xmlns:a16="http://schemas.microsoft.com/office/drawing/2014/main" id="{595E3EF9-4846-D380-30C7-B45489F6201B}"/>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4" name="Picture 3" descr="adobe-express-qr-code.png">
            <a:extLst>
              <a:ext uri="{FF2B5EF4-FFF2-40B4-BE49-F238E27FC236}">
                <a16:creationId xmlns:a16="http://schemas.microsoft.com/office/drawing/2014/main" id="{A83ED93C-80EA-C5EC-20A8-68324A154F0A}"/>
              </a:ext>
            </a:extLst>
          </p:cNvPr>
          <p:cNvPicPr>
            <a:picLocks noChangeAspect="1"/>
          </p:cNvPicPr>
          <p:nvPr/>
        </p:nvPicPr>
        <p:blipFill>
          <a:blip r:embed="rId6"/>
          <a:srcRect r="411" b="203"/>
          <a:stretch>
            <a:fillRect/>
          </a:stretch>
        </p:blipFill>
        <p:spPr>
          <a:xfrm>
            <a:off x="5850182" y="1450731"/>
            <a:ext cx="2675019" cy="2709119"/>
          </a:xfrm>
          <a:prstGeom prst="rect">
            <a:avLst/>
          </a:prstGeom>
        </p:spPr>
      </p:pic>
    </p:spTree>
    <p:extLst>
      <p:ext uri="{BB962C8B-B14F-4D97-AF65-F5344CB8AC3E}">
        <p14:creationId xmlns:p14="http://schemas.microsoft.com/office/powerpoint/2010/main" val="288590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9"/>
        <p:cNvGrpSpPr/>
        <p:nvPr/>
      </p:nvGrpSpPr>
      <p:grpSpPr>
        <a:xfrm>
          <a:off x="0" y="0"/>
          <a:ext cx="0" cy="0"/>
          <a:chOff x="0" y="0"/>
          <a:chExt cx="0" cy="0"/>
        </a:xfrm>
      </p:grpSpPr>
      <p:pic>
        <p:nvPicPr>
          <p:cNvPr id="540" name="Google Shape;540;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41" name="Google Shape;541;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542" name="Google Shape;542;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43" name="Google Shape;543;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544" name="Google Shape;544;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47" name="Google Shape;547;p33"/>
          <p:cNvSpPr/>
          <p:nvPr/>
        </p:nvSpPr>
        <p:spPr>
          <a:xfrm>
            <a:off x="482025" y="928125"/>
            <a:ext cx="7956475" cy="391301"/>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Your voice matters, make sure it gets heard! </a:t>
            </a:r>
            <a:endParaRPr sz="1400" b="1" i="0" u="none" strike="noStrike" cap="none">
              <a:solidFill>
                <a:schemeClr val="dk1"/>
              </a:solidFill>
              <a:latin typeface="Montserrat"/>
              <a:ea typeface="Montserrat"/>
              <a:cs typeface="Montserrat"/>
              <a:sym typeface="Montserrat"/>
            </a:endParaRPr>
          </a:p>
        </p:txBody>
      </p:sp>
      <p:sp>
        <p:nvSpPr>
          <p:cNvPr id="2" name="Google Shape;545;p33">
            <a:extLst>
              <a:ext uri="{FF2B5EF4-FFF2-40B4-BE49-F238E27FC236}">
                <a16:creationId xmlns:a16="http://schemas.microsoft.com/office/drawing/2014/main" id="{380834AD-3B40-895F-7473-98B8CB5F95FB}"/>
              </a:ext>
            </a:extLst>
          </p:cNvPr>
          <p:cNvSpPr/>
          <p:nvPr/>
        </p:nvSpPr>
        <p:spPr>
          <a:xfrm>
            <a:off x="2449864" y="1443041"/>
            <a:ext cx="4164525" cy="2702503"/>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500"/>
              <a:buFont typeface="Arial"/>
              <a:buNone/>
            </a:pPr>
            <a:r>
              <a:rPr lang="en-GB" sz="1500" b="1" i="0" u="none" strike="noStrike" cap="none">
                <a:solidFill>
                  <a:schemeClr val="dk1"/>
                </a:solidFill>
                <a:latin typeface="Arial"/>
                <a:ea typeface="Arial"/>
                <a:cs typeface="Arial"/>
                <a:sym typeface="Arial"/>
              </a:rPr>
              <a:t>Check out the GLA Democracy Hub </a:t>
            </a:r>
            <a:r>
              <a:rPr lang="en-GB" sz="1500" b="1" i="0" u="sng" strike="noStrike" cap="none">
                <a:solidFill>
                  <a:schemeClr val="hlink"/>
                </a:solidFill>
                <a:latin typeface="Arial"/>
                <a:ea typeface="Arial"/>
                <a:cs typeface="Arial"/>
                <a:sym typeface="Arial"/>
                <a:hlinkClick r:id="rId6"/>
              </a:rPr>
              <a:t>registertovote.london</a:t>
            </a:r>
            <a:r>
              <a:rPr lang="en-GB" sz="1500" b="1" i="0" u="none" strike="noStrike" cap="none">
                <a:solidFill>
                  <a:schemeClr val="dk1"/>
                </a:solidFill>
                <a:latin typeface="Arial"/>
                <a:ea typeface="Arial"/>
                <a:cs typeface="Arial"/>
                <a:sym typeface="Arial"/>
              </a:rPr>
              <a:t> to: </a:t>
            </a:r>
            <a:endParaRPr sz="1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more information on your civic and democratic rights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comprehensive answers to FAQs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Check the Democracy WhatsApp chatbot (+44 7908820136) and #NoVoteNoVoice WhatsApp channel</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accessible resources, including in different languages</a:t>
            </a:r>
            <a:endParaRPr sz="1400" b="0" i="0" u="none" strike="noStrike" cap="none">
              <a:solidFill>
                <a:schemeClr val="dk1"/>
              </a:solidFill>
              <a:latin typeface="Arial"/>
              <a:ea typeface="Arial"/>
              <a:cs typeface="Arial"/>
              <a:sym typeface="Arial"/>
            </a:endParaRPr>
          </a:p>
        </p:txBody>
      </p:sp>
      <p:pic>
        <p:nvPicPr>
          <p:cNvPr id="3" name="Google Shape;546;p33">
            <a:extLst>
              <a:ext uri="{FF2B5EF4-FFF2-40B4-BE49-F238E27FC236}">
                <a16:creationId xmlns:a16="http://schemas.microsoft.com/office/drawing/2014/main" id="{C725B46E-0C1F-022C-DE7E-693D448AB6C8}"/>
              </a:ext>
            </a:extLst>
          </p:cNvPr>
          <p:cNvPicPr preferRelativeResize="0"/>
          <p:nvPr/>
        </p:nvPicPr>
        <p:blipFill rotWithShape="1">
          <a:blip r:embed="rId7">
            <a:alphaModFix/>
          </a:blip>
          <a:srcRect/>
          <a:stretch/>
        </p:blipFill>
        <p:spPr>
          <a:xfrm>
            <a:off x="314437" y="1774188"/>
            <a:ext cx="2111188" cy="2082613"/>
          </a:xfrm>
          <a:prstGeom prst="rect">
            <a:avLst/>
          </a:prstGeom>
          <a:noFill/>
          <a:ln>
            <a:noFill/>
          </a:ln>
        </p:spPr>
      </p:pic>
      <p:pic>
        <p:nvPicPr>
          <p:cNvPr id="4" name="Picture 3">
            <a:extLst>
              <a:ext uri="{FF2B5EF4-FFF2-40B4-BE49-F238E27FC236}">
                <a16:creationId xmlns:a16="http://schemas.microsoft.com/office/drawing/2014/main" id="{58D99561-00B3-A141-6B11-DB2F522D1A37}"/>
              </a:ext>
            </a:extLst>
          </p:cNvPr>
          <p:cNvPicPr>
            <a:picLocks noChangeAspect="1"/>
          </p:cNvPicPr>
          <p:nvPr/>
        </p:nvPicPr>
        <p:blipFill>
          <a:blip r:embed="rId8"/>
          <a:stretch>
            <a:fillRect/>
          </a:stretch>
        </p:blipFill>
        <p:spPr>
          <a:xfrm>
            <a:off x="6724650" y="1774214"/>
            <a:ext cx="1942001" cy="197863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5"/>
        <p:cNvGrpSpPr/>
        <p:nvPr/>
      </p:nvGrpSpPr>
      <p:grpSpPr>
        <a:xfrm>
          <a:off x="0" y="0"/>
          <a:ext cx="0" cy="0"/>
          <a:chOff x="0" y="0"/>
          <a:chExt cx="0" cy="0"/>
        </a:xfrm>
      </p:grpSpPr>
      <p:sp>
        <p:nvSpPr>
          <p:cNvPr id="237" name="Google Shape;237;p15"/>
          <p:cNvSpPr txBox="1"/>
          <p:nvPr/>
        </p:nvSpPr>
        <p:spPr>
          <a:xfrm>
            <a:off x="509500" y="1092525"/>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Thank You!</a:t>
            </a:r>
            <a:endParaRPr sz="3400" b="1" i="0" u="none" strike="noStrike" cap="none">
              <a:solidFill>
                <a:schemeClr val="dk1"/>
              </a:solidFill>
              <a:latin typeface="Arial"/>
              <a:ea typeface="Arial"/>
              <a:cs typeface="Arial"/>
              <a:sym typeface="Arial"/>
            </a:endParaRPr>
          </a:p>
        </p:txBody>
      </p:sp>
      <p:pic>
        <p:nvPicPr>
          <p:cNvPr id="238" name="Google Shape;238;p1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39" name="Google Shape;239;p15"/>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240" name="Google Shape;240;p15"/>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dirty="0">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241" name="Google Shape;241;p1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42" name="Google Shape;242;p1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43" name="Google Shape;243;p1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44" name="Google Shape;244;p15"/>
          <p:cNvSpPr txBox="1"/>
          <p:nvPr/>
        </p:nvSpPr>
        <p:spPr>
          <a:xfrm>
            <a:off x="582750" y="1800525"/>
            <a:ext cx="6764400" cy="78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For more information, contact the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GLA Democratic Participation Team at: </a:t>
            </a:r>
            <a:r>
              <a:rPr lang="en-GB" sz="1400" b="1" i="0" u="none" strike="noStrike" cap="none">
                <a:solidFill>
                  <a:schemeClr val="dk1"/>
                </a:solidFill>
                <a:latin typeface="Arial"/>
                <a:ea typeface="Arial"/>
                <a:cs typeface="Arial"/>
                <a:sym typeface="Arial"/>
              </a:rPr>
              <a:t>democracy@london.gov.uk</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2" name="Picture 1" descr="change the colour of this image so it is varying transparencies of the collour hex code aa9cf6">
            <a:extLst>
              <a:ext uri="{FF2B5EF4-FFF2-40B4-BE49-F238E27FC236}">
                <a16:creationId xmlns:a16="http://schemas.microsoft.com/office/drawing/2014/main" id="{CFD8B750-EAA3-CAE2-C5F0-3A37B3691092}"/>
              </a:ext>
            </a:extLst>
          </p:cNvPr>
          <p:cNvPicPr>
            <a:picLocks noChangeAspect="1"/>
          </p:cNvPicPr>
          <p:nvPr/>
        </p:nvPicPr>
        <p:blipFill>
          <a:blip r:embed="rId6"/>
          <a:srcRect l="974" t="29650" b="43377"/>
          <a:stretch>
            <a:fillRect/>
          </a:stretch>
        </p:blipFill>
        <p:spPr>
          <a:xfrm>
            <a:off x="111132" y="2536755"/>
            <a:ext cx="8764905" cy="175807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2"/>
          <p:cNvSpPr/>
          <p:nvPr/>
        </p:nvSpPr>
        <p:spPr>
          <a:xfrm>
            <a:off x="412750" y="1020850"/>
            <a:ext cx="8005500" cy="3120900"/>
          </a:xfrm>
          <a:prstGeom prst="roundRect">
            <a:avLst>
              <a:gd name="adj" fmla="val 4078"/>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68" name="Google Shape;68;p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69" name="Google Shape;69;p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70" name="Google Shape;70;p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71" name="Google Shape;71;p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72" name="Google Shape;72;p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73" name="Google Shape;73;p2"/>
          <p:cNvSpPr txBox="1"/>
          <p:nvPr/>
        </p:nvSpPr>
        <p:spPr>
          <a:xfrm>
            <a:off x="541044" y="1169266"/>
            <a:ext cx="7736168" cy="2822271"/>
          </a:xfrm>
          <a:prstGeom prst="rect">
            <a:avLst/>
          </a:prstGeom>
          <a:noFill/>
          <a:ln>
            <a:noFill/>
          </a:ln>
        </p:spPr>
        <p:txBody>
          <a:bodyPr spcFirstLastPara="1" wrap="square" lIns="91425" tIns="91425" rIns="91425" bIns="91425" anchor="t" anchorCtr="0">
            <a:noAutofit/>
          </a:bodyPr>
          <a:lstStyle/>
          <a:p>
            <a:pPr lvl="0" algn="l">
              <a:lnSpc>
                <a:spcPct val="100000"/>
              </a:lnSpc>
              <a:spcBef>
                <a:spcPts val="0"/>
              </a:spcBef>
              <a:spcAft>
                <a:spcPts val="0"/>
              </a:spcAft>
              <a:buNone/>
            </a:pPr>
            <a:r>
              <a:rPr lang="en-GB" sz="1800" b="1" i="0" u="none" strike="noStrike" cap="none">
                <a:solidFill>
                  <a:schemeClr val="dk1"/>
                </a:solidFill>
                <a:latin typeface="Arial"/>
                <a:ea typeface="Arial"/>
                <a:cs typeface="Arial"/>
                <a:sym typeface="Arial"/>
              </a:rPr>
              <a:t>By the end of this session, you’ll be able to answer these questions:</a:t>
            </a:r>
            <a:endParaRPr lang="en-US">
              <a:solidFill>
                <a:schemeClr val="dk1"/>
              </a:solidFill>
            </a:endParaRPr>
          </a:p>
          <a:p>
            <a:endParaRPr lang="en-GB" sz="1800" b="1" dirty="0">
              <a:solidFill>
                <a:schemeClr val="dk1"/>
              </a:solidFill>
            </a:endParaRPr>
          </a:p>
          <a:p>
            <a:pPr marL="285750" indent="-285750">
              <a:buFont typeface="Arial"/>
              <a:buChar char="•"/>
            </a:pPr>
            <a:r>
              <a:rPr lang="en-GB" sz="1800" b="0" i="0" u="none" strike="noStrike" cap="none">
                <a:solidFill>
                  <a:schemeClr val="dk1"/>
                </a:solidFill>
                <a:latin typeface="Arial"/>
                <a:ea typeface="Arial"/>
                <a:cs typeface="Arial"/>
                <a:sym typeface="Arial"/>
              </a:rPr>
              <a:t>What is the </a:t>
            </a:r>
            <a:r>
              <a:rPr lang="en-GB" sz="1800" i="0" u="none" strike="noStrike" cap="none">
                <a:solidFill>
                  <a:schemeClr val="dk1"/>
                </a:solidFill>
                <a:latin typeface="Arial"/>
                <a:ea typeface="Arial"/>
                <a:cs typeface="Arial"/>
                <a:sym typeface="Arial"/>
              </a:rPr>
              <a:t>difference</a:t>
            </a:r>
            <a:r>
              <a:rPr lang="en-GB" sz="1800" b="0" i="0" u="none" strike="noStrike" cap="none">
                <a:solidFill>
                  <a:schemeClr val="dk1"/>
                </a:solidFill>
                <a:latin typeface="Arial"/>
                <a:ea typeface="Arial"/>
                <a:cs typeface="Arial"/>
                <a:sym typeface="Arial"/>
              </a:rPr>
              <a:t> between </a:t>
            </a:r>
            <a:r>
              <a:rPr lang="en-GB" sz="1800" i="0" u="none" strike="noStrike" cap="none">
                <a:solidFill>
                  <a:schemeClr val="dk1"/>
                </a:solidFill>
                <a:latin typeface="Arial"/>
                <a:ea typeface="Arial"/>
                <a:cs typeface="Arial"/>
                <a:sym typeface="Arial"/>
              </a:rPr>
              <a:t>civic </a:t>
            </a:r>
            <a:r>
              <a:rPr lang="en-GB" sz="1800" b="0" i="0" u="none" strike="noStrike" cap="none">
                <a:solidFill>
                  <a:schemeClr val="dk1"/>
                </a:solidFill>
                <a:latin typeface="Arial"/>
                <a:ea typeface="Arial"/>
                <a:cs typeface="Arial"/>
                <a:sym typeface="Arial"/>
              </a:rPr>
              <a:t>and </a:t>
            </a:r>
            <a:r>
              <a:rPr lang="en-GB" sz="1800" i="0" u="none" strike="noStrike" cap="none">
                <a:solidFill>
                  <a:schemeClr val="dk1"/>
                </a:solidFill>
                <a:latin typeface="Arial"/>
                <a:ea typeface="Arial"/>
                <a:cs typeface="Arial"/>
                <a:sym typeface="Arial"/>
              </a:rPr>
              <a:t>democratic </a:t>
            </a:r>
            <a:r>
              <a:rPr lang="en-GB" sz="1800">
                <a:solidFill>
                  <a:schemeClr val="dk1"/>
                </a:solidFill>
              </a:rPr>
              <a:t>participation, </a:t>
            </a:r>
            <a:r>
              <a:rPr lang="en-GB" sz="1800" b="0" i="0" u="none" strike="noStrike" cap="none">
                <a:solidFill>
                  <a:schemeClr val="dk1"/>
                </a:solidFill>
                <a:latin typeface="Arial"/>
                <a:ea typeface="Arial"/>
                <a:cs typeface="Arial"/>
                <a:sym typeface="Arial"/>
              </a:rPr>
              <a:t>and</a:t>
            </a:r>
            <a:r>
              <a:rPr lang="en-GB" sz="1800">
                <a:solidFill>
                  <a:schemeClr val="dk1"/>
                </a:solidFill>
              </a:rPr>
              <a:t> </a:t>
            </a:r>
            <a:r>
              <a:rPr lang="en-GB" sz="1800" b="0" i="0" u="none" strike="noStrike" cap="none">
                <a:solidFill>
                  <a:schemeClr val="dk1"/>
                </a:solidFill>
                <a:latin typeface="Arial"/>
                <a:ea typeface="Arial"/>
                <a:cs typeface="Arial"/>
                <a:sym typeface="Arial"/>
              </a:rPr>
              <a:t>how can</a:t>
            </a:r>
            <a:r>
              <a:rPr lang="en-GB" sz="1800">
                <a:solidFill>
                  <a:schemeClr val="dk1"/>
                </a:solidFill>
              </a:rPr>
              <a:t> </a:t>
            </a:r>
            <a:r>
              <a:rPr lang="en-GB" sz="1800" b="0" i="0" u="none" strike="noStrike" cap="none">
                <a:solidFill>
                  <a:schemeClr val="dk1"/>
                </a:solidFill>
                <a:latin typeface="Arial"/>
                <a:ea typeface="Arial"/>
                <a:cs typeface="Arial"/>
                <a:sym typeface="Arial"/>
              </a:rPr>
              <a:t>you </a:t>
            </a:r>
            <a:r>
              <a:rPr lang="en-GB" sz="1800">
                <a:solidFill>
                  <a:schemeClr val="dk1"/>
                </a:solidFill>
              </a:rPr>
              <a:t>take part</a:t>
            </a:r>
            <a:r>
              <a:rPr lang="en-GB" sz="1800" b="0" i="0" u="none" strike="noStrike" cap="none">
                <a:solidFill>
                  <a:schemeClr val="dk1"/>
                </a:solidFill>
                <a:latin typeface="Arial"/>
                <a:ea typeface="Arial"/>
                <a:cs typeface="Arial"/>
                <a:sym typeface="Arial"/>
              </a:rPr>
              <a:t>?</a:t>
            </a:r>
            <a:r>
              <a:rPr lang="en-GB" sz="1800">
                <a:solidFill>
                  <a:schemeClr val="dk1"/>
                </a:solidFill>
              </a:rPr>
              <a:t> </a:t>
            </a:r>
            <a:endParaRPr>
              <a:solidFill>
                <a:schemeClr val="dk1"/>
              </a:solidFill>
            </a:endParaRPr>
          </a:p>
          <a:p>
            <a:pPr marL="285750" indent="-285750">
              <a:buChar char="•"/>
            </a:pPr>
            <a:endParaRPr lang="en-GB" sz="1800" dirty="0">
              <a:solidFill>
                <a:schemeClr val="dk1"/>
              </a:solidFill>
            </a:endParaRPr>
          </a:p>
          <a:p>
            <a:pPr marL="285750" indent="-285750">
              <a:buChar char="•"/>
            </a:pPr>
            <a:r>
              <a:rPr lang="en-GB" sz="1800">
                <a:solidFill>
                  <a:schemeClr val="dk1"/>
                </a:solidFill>
              </a:rPr>
              <a:t>Who is eligible to vote, who </a:t>
            </a:r>
            <a:r>
              <a:rPr lang="en-GB" sz="1800" b="0" i="0" u="none" strike="noStrike" cap="none">
                <a:solidFill>
                  <a:schemeClr val="dk1"/>
                </a:solidFill>
                <a:latin typeface="Arial"/>
                <a:ea typeface="Arial"/>
                <a:cs typeface="Arial"/>
                <a:sym typeface="Arial"/>
              </a:rPr>
              <a:t>can </a:t>
            </a:r>
            <a:r>
              <a:rPr lang="en-GB" sz="1800">
                <a:solidFill>
                  <a:schemeClr val="dk1"/>
                </a:solidFill>
              </a:rPr>
              <a:t>Londoners vote for, and how does </a:t>
            </a:r>
            <a:r>
              <a:rPr lang="en-GB" sz="1800" b="0" i="0" u="none" strike="noStrike" cap="none">
                <a:solidFill>
                  <a:schemeClr val="dk1"/>
                </a:solidFill>
                <a:latin typeface="Arial"/>
                <a:ea typeface="Arial"/>
                <a:cs typeface="Arial"/>
                <a:sym typeface="Arial"/>
              </a:rPr>
              <a:t>the</a:t>
            </a:r>
            <a:r>
              <a:rPr lang="en-GB" sz="1800">
                <a:solidFill>
                  <a:schemeClr val="dk1"/>
                </a:solidFill>
              </a:rPr>
              <a:t> </a:t>
            </a:r>
            <a:r>
              <a:rPr lang="en-GB" sz="1800" i="0" u="none" strike="noStrike" cap="none">
                <a:solidFill>
                  <a:schemeClr val="dk1"/>
                </a:solidFill>
                <a:latin typeface="Arial"/>
                <a:ea typeface="Arial"/>
                <a:cs typeface="Arial"/>
                <a:sym typeface="Arial"/>
              </a:rPr>
              <a:t>voting </a:t>
            </a:r>
            <a:r>
              <a:rPr lang="en-GB" sz="1800">
                <a:solidFill>
                  <a:schemeClr val="dk1"/>
                </a:solidFill>
              </a:rPr>
              <a:t>process work? </a:t>
            </a:r>
            <a:endParaRPr>
              <a:solidFill>
                <a:schemeClr val="dk1"/>
              </a:solidFill>
            </a:endParaRPr>
          </a:p>
          <a:p>
            <a:pPr marL="285750" indent="-285750">
              <a:buFont typeface="Arial"/>
              <a:buChar char="•"/>
            </a:pPr>
            <a:endParaRPr lang="en-GB" sz="1800" dirty="0">
              <a:solidFill>
                <a:schemeClr val="dk1"/>
              </a:solidFill>
            </a:endParaRPr>
          </a:p>
          <a:p>
            <a:pPr marL="285750" indent="-285750">
              <a:buFont typeface="Arial"/>
              <a:buChar char="•"/>
            </a:pPr>
            <a:r>
              <a:rPr lang="en-GB" sz="1800" b="0" i="0" u="none" strike="noStrike" cap="none">
                <a:solidFill>
                  <a:schemeClr val="dk1"/>
                </a:solidFill>
                <a:latin typeface="Arial"/>
                <a:ea typeface="Arial"/>
                <a:cs typeface="Arial"/>
                <a:sym typeface="Arial"/>
              </a:rPr>
              <a:t>How can you </a:t>
            </a:r>
            <a:r>
              <a:rPr lang="en-GB" sz="1800">
                <a:solidFill>
                  <a:schemeClr val="dk1"/>
                </a:solidFill>
              </a:rPr>
              <a:t>make </a:t>
            </a:r>
            <a:r>
              <a:rPr lang="en-GB" sz="1800" b="0" i="0" u="none" strike="noStrike" cap="none">
                <a:solidFill>
                  <a:schemeClr val="dk1"/>
                </a:solidFill>
                <a:latin typeface="Arial"/>
                <a:ea typeface="Arial"/>
                <a:cs typeface="Arial"/>
                <a:sym typeface="Arial"/>
              </a:rPr>
              <a:t>your voice heard </a:t>
            </a:r>
            <a:r>
              <a:rPr lang="en-GB" sz="1800">
                <a:solidFill>
                  <a:schemeClr val="dk1"/>
                </a:solidFill>
              </a:rPr>
              <a:t>outside election times</a:t>
            </a:r>
            <a:r>
              <a:rPr lang="en-GB" sz="1800" b="0" i="0" u="none" strike="noStrike" cap="none">
                <a:solidFill>
                  <a:schemeClr val="dk1"/>
                </a:solidFill>
                <a:latin typeface="Arial"/>
                <a:ea typeface="Arial"/>
                <a:cs typeface="Arial"/>
                <a:sym typeface="Arial"/>
              </a:rPr>
              <a:t>?</a:t>
            </a:r>
            <a:endParaRPr lang="en-GB" sz="18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4"/>
          <p:cNvSpPr/>
          <p:nvPr/>
        </p:nvSpPr>
        <p:spPr>
          <a:xfrm>
            <a:off x="2383850" y="2029525"/>
            <a:ext cx="4149000" cy="8259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Why participate in democracy and civic life?</a:t>
            </a:r>
            <a:endParaRPr sz="1400" b="1" i="0" u="none" strike="noStrike" cap="none">
              <a:solidFill>
                <a:schemeClr val="lt1"/>
              </a:solidFill>
              <a:latin typeface="Montserrat"/>
              <a:ea typeface="Montserrat"/>
              <a:cs typeface="Montserrat"/>
              <a:sym typeface="Montserrat"/>
            </a:endParaRPr>
          </a:p>
        </p:txBody>
      </p:sp>
      <p:pic>
        <p:nvPicPr>
          <p:cNvPr id="79" name="Google Shape;79;p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80" name="Google Shape;80;p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81" name="Google Shape;81;p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82" name="Google Shape;82;p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83" name="Google Shape;83;p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84" name="Google Shape;84;p4"/>
          <p:cNvSpPr txBox="1"/>
          <p:nvPr/>
        </p:nvSpPr>
        <p:spPr>
          <a:xfrm>
            <a:off x="6823900" y="779950"/>
            <a:ext cx="19881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build stronger communities </a:t>
            </a:r>
            <a:endParaRPr sz="1800" b="0" i="0" u="none" strike="noStrike" cap="none">
              <a:solidFill>
                <a:schemeClr val="dk1"/>
              </a:solidFill>
              <a:latin typeface="Arial"/>
              <a:ea typeface="Arial"/>
              <a:cs typeface="Arial"/>
              <a:sym typeface="Arial"/>
            </a:endParaRPr>
          </a:p>
        </p:txBody>
      </p:sp>
      <p:sp>
        <p:nvSpPr>
          <p:cNvPr id="85" name="Google Shape;85;p4"/>
          <p:cNvSpPr txBox="1"/>
          <p:nvPr/>
        </p:nvSpPr>
        <p:spPr>
          <a:xfrm>
            <a:off x="3616900" y="1008550"/>
            <a:ext cx="3592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engage with your representatives </a:t>
            </a:r>
            <a:endParaRPr sz="1800" b="0" i="0" u="none" strike="noStrike" cap="none">
              <a:solidFill>
                <a:schemeClr val="dk1"/>
              </a:solidFill>
              <a:latin typeface="Arial"/>
              <a:ea typeface="Arial"/>
              <a:cs typeface="Arial"/>
              <a:sym typeface="Arial"/>
            </a:endParaRPr>
          </a:p>
        </p:txBody>
      </p:sp>
      <p:sp>
        <p:nvSpPr>
          <p:cNvPr id="86" name="Google Shape;86;p4"/>
          <p:cNvSpPr txBox="1"/>
          <p:nvPr/>
        </p:nvSpPr>
        <p:spPr>
          <a:xfrm>
            <a:off x="198250" y="786450"/>
            <a:ext cx="1988100" cy="5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have a voice </a:t>
            </a:r>
            <a:endParaRPr sz="1800" b="0" i="0" u="none" strike="noStrike" cap="none">
              <a:solidFill>
                <a:schemeClr val="dk1"/>
              </a:solidFill>
              <a:latin typeface="Arial"/>
              <a:ea typeface="Arial"/>
              <a:cs typeface="Arial"/>
              <a:sym typeface="Arial"/>
            </a:endParaRPr>
          </a:p>
        </p:txBody>
      </p:sp>
      <p:sp>
        <p:nvSpPr>
          <p:cNvPr id="87" name="Google Shape;87;p4"/>
          <p:cNvSpPr txBox="1"/>
          <p:nvPr/>
        </p:nvSpPr>
        <p:spPr>
          <a:xfrm>
            <a:off x="117277" y="2489850"/>
            <a:ext cx="22647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gain knowledge and skills</a:t>
            </a:r>
            <a:endParaRPr sz="1800" b="0" i="0" u="none" strike="noStrike" cap="none">
              <a:solidFill>
                <a:schemeClr val="dk1"/>
              </a:solidFill>
              <a:latin typeface="Arial"/>
              <a:ea typeface="Arial"/>
              <a:cs typeface="Arial"/>
              <a:sym typeface="Arial"/>
            </a:endParaRPr>
          </a:p>
        </p:txBody>
      </p:sp>
      <p:sp>
        <p:nvSpPr>
          <p:cNvPr id="88" name="Google Shape;88;p4"/>
          <p:cNvSpPr txBox="1"/>
          <p:nvPr/>
        </p:nvSpPr>
        <p:spPr>
          <a:xfrm>
            <a:off x="3174463" y="3084250"/>
            <a:ext cx="3055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make a difference on issues you care about </a:t>
            </a:r>
            <a:endParaRPr sz="1800" b="0" i="0" u="none" strike="noStrike" cap="none">
              <a:solidFill>
                <a:schemeClr val="dk1"/>
              </a:solidFill>
              <a:latin typeface="Arial"/>
              <a:ea typeface="Arial"/>
              <a:cs typeface="Arial"/>
              <a:sym typeface="Arial"/>
            </a:endParaRPr>
          </a:p>
        </p:txBody>
      </p:sp>
      <p:sp>
        <p:nvSpPr>
          <p:cNvPr id="89" name="Google Shape;89;p4"/>
          <p:cNvSpPr txBox="1"/>
          <p:nvPr/>
        </p:nvSpPr>
        <p:spPr>
          <a:xfrm>
            <a:off x="6534725" y="2412713"/>
            <a:ext cx="2696700" cy="60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support equality and justice </a:t>
            </a:r>
            <a:endParaRPr sz="1800" b="0" i="0" u="none" strike="noStrike" cap="none">
              <a:solidFill>
                <a:schemeClr val="dk1"/>
              </a:solidFill>
              <a:latin typeface="Arial"/>
              <a:ea typeface="Arial"/>
              <a:cs typeface="Arial"/>
              <a:sym typeface="Arial"/>
            </a:endParaRPr>
          </a:p>
        </p:txBody>
      </p:sp>
      <p:pic>
        <p:nvPicPr>
          <p:cNvPr id="90" name="Google Shape;90;p4"/>
          <p:cNvPicPr preferRelativeResize="0"/>
          <p:nvPr/>
        </p:nvPicPr>
        <p:blipFill rotWithShape="1">
          <a:blip r:embed="rId6">
            <a:alphaModFix/>
          </a:blip>
          <a:srcRect/>
          <a:stretch/>
        </p:blipFill>
        <p:spPr>
          <a:xfrm>
            <a:off x="386912" y="850788"/>
            <a:ext cx="1725450" cy="1725450"/>
          </a:xfrm>
          <a:prstGeom prst="rect">
            <a:avLst/>
          </a:prstGeom>
          <a:noFill/>
          <a:ln>
            <a:noFill/>
          </a:ln>
        </p:spPr>
      </p:pic>
      <p:pic>
        <p:nvPicPr>
          <p:cNvPr id="91" name="Google Shape;91;p4"/>
          <p:cNvPicPr preferRelativeResize="0"/>
          <p:nvPr/>
        </p:nvPicPr>
        <p:blipFill rotWithShape="1">
          <a:blip r:embed="rId7">
            <a:alphaModFix/>
          </a:blip>
          <a:srcRect/>
          <a:stretch/>
        </p:blipFill>
        <p:spPr>
          <a:xfrm>
            <a:off x="2520150" y="877163"/>
            <a:ext cx="1725450" cy="1725450"/>
          </a:xfrm>
          <a:prstGeom prst="rect">
            <a:avLst/>
          </a:prstGeom>
          <a:noFill/>
          <a:ln>
            <a:noFill/>
          </a:ln>
        </p:spPr>
      </p:pic>
      <p:pic>
        <p:nvPicPr>
          <p:cNvPr id="92" name="Google Shape;92;p4"/>
          <p:cNvPicPr preferRelativeResize="0"/>
          <p:nvPr/>
        </p:nvPicPr>
        <p:blipFill rotWithShape="1">
          <a:blip r:embed="rId8">
            <a:alphaModFix/>
          </a:blip>
          <a:srcRect/>
          <a:stretch/>
        </p:blipFill>
        <p:spPr>
          <a:xfrm>
            <a:off x="7274325" y="2979474"/>
            <a:ext cx="1217475" cy="1217475"/>
          </a:xfrm>
          <a:prstGeom prst="rect">
            <a:avLst/>
          </a:prstGeom>
          <a:noFill/>
          <a:ln>
            <a:noFill/>
          </a:ln>
        </p:spPr>
      </p:pic>
      <p:pic>
        <p:nvPicPr>
          <p:cNvPr id="93" name="Google Shape;93;p4"/>
          <p:cNvPicPr preferRelativeResize="0"/>
          <p:nvPr/>
        </p:nvPicPr>
        <p:blipFill rotWithShape="1">
          <a:blip r:embed="rId9">
            <a:alphaModFix/>
          </a:blip>
          <a:srcRect/>
          <a:stretch/>
        </p:blipFill>
        <p:spPr>
          <a:xfrm>
            <a:off x="2661950" y="2985498"/>
            <a:ext cx="1217475" cy="1217475"/>
          </a:xfrm>
          <a:prstGeom prst="rect">
            <a:avLst/>
          </a:prstGeom>
          <a:noFill/>
          <a:ln>
            <a:noFill/>
          </a:ln>
        </p:spPr>
      </p:pic>
      <p:pic>
        <p:nvPicPr>
          <p:cNvPr id="94" name="Google Shape;94;p4"/>
          <p:cNvPicPr preferRelativeResize="0"/>
          <p:nvPr/>
        </p:nvPicPr>
        <p:blipFill rotWithShape="1">
          <a:blip r:embed="rId10">
            <a:alphaModFix/>
          </a:blip>
          <a:srcRect/>
          <a:stretch/>
        </p:blipFill>
        <p:spPr>
          <a:xfrm>
            <a:off x="0" y="2029525"/>
            <a:ext cx="1988100" cy="1988100"/>
          </a:xfrm>
          <a:prstGeom prst="rect">
            <a:avLst/>
          </a:prstGeom>
          <a:noFill/>
          <a:ln>
            <a:noFill/>
          </a:ln>
        </p:spPr>
      </p:pic>
      <p:pic>
        <p:nvPicPr>
          <p:cNvPr id="95" name="Google Shape;95;p4"/>
          <p:cNvPicPr preferRelativeResize="0"/>
          <p:nvPr/>
        </p:nvPicPr>
        <p:blipFill rotWithShape="1">
          <a:blip r:embed="rId11">
            <a:alphaModFix/>
          </a:blip>
          <a:srcRect/>
          <a:stretch/>
        </p:blipFill>
        <p:spPr>
          <a:xfrm>
            <a:off x="7100600" y="1286638"/>
            <a:ext cx="1434700" cy="1434700"/>
          </a:xfrm>
          <a:prstGeom prst="rect">
            <a:avLst/>
          </a:prstGeom>
          <a:noFill/>
          <a:ln>
            <a:noFill/>
          </a:ln>
        </p:spPr>
      </p:pic>
    </p:spTree>
    <p:extLst>
      <p:ext uri="{BB962C8B-B14F-4D97-AF65-F5344CB8AC3E}">
        <p14:creationId xmlns:p14="http://schemas.microsoft.com/office/powerpoint/2010/main" val="159225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6"/>
                                        </p:tgtEl>
                                        <p:attrNameLst>
                                          <p:attrName>style.visibility</p:attrName>
                                        </p:attrNameLst>
                                      </p:cBhvr>
                                      <p:to>
                                        <p:strVal val="visible"/>
                                      </p:to>
                                    </p:set>
                                    <p:animEffect transition="in" filter="fade">
                                      <p:cBhvr>
                                        <p:cTn id="9" dur="1000"/>
                                        <p:tgtEl>
                                          <p:spTgt spid="8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1"/>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85"/>
                                        </p:tgtEl>
                                        <p:attrNameLst>
                                          <p:attrName>style.visibility</p:attrName>
                                        </p:attrNameLst>
                                      </p:cBhvr>
                                      <p:to>
                                        <p:strVal val="visible"/>
                                      </p:to>
                                    </p:set>
                                    <p:animEffect transition="in" filter="fade">
                                      <p:cBhvr>
                                        <p:cTn id="16" dur="1000"/>
                                        <p:tgtEl>
                                          <p:spTgt spid="8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4"/>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95"/>
                                        </p:tgtEl>
                                        <p:attrNameLst>
                                          <p:attrName>style.visibility</p:attrName>
                                        </p:attrNameLst>
                                      </p:cBhvr>
                                      <p:to>
                                        <p:strVal val="visible"/>
                                      </p:to>
                                    </p:set>
                                    <p:animEffect transition="in" filter="fade">
                                      <p:cBhvr>
                                        <p:cTn id="23" dur="1000"/>
                                        <p:tgtEl>
                                          <p:spTgt spid="9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9"/>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92"/>
                                        </p:tgtEl>
                                        <p:attrNameLst>
                                          <p:attrName>style.visibility</p:attrName>
                                        </p:attrNameLst>
                                      </p:cBhvr>
                                      <p:to>
                                        <p:strVal val="visible"/>
                                      </p:to>
                                    </p:set>
                                    <p:animEffect transition="in" filter="fade">
                                      <p:cBhvr>
                                        <p:cTn id="30" dur="1000"/>
                                        <p:tgtEl>
                                          <p:spTgt spid="9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8"/>
                                        </p:tgtEl>
                                        <p:attrNameLst>
                                          <p:attrName>style.visibility</p:attrName>
                                        </p:attrNameLst>
                                      </p:cBhvr>
                                      <p:to>
                                        <p:strVal val="visible"/>
                                      </p:to>
                                    </p:set>
                                  </p:childTnLst>
                                </p:cTn>
                              </p:par>
                              <p:par>
                                <p:cTn id="35" presetID="10" presetClass="entr" presetSubtype="0" fill="hold"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fade">
                                      <p:cBhvr>
                                        <p:cTn id="37" dur="1000"/>
                                        <p:tgtEl>
                                          <p:spTgt spid="9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7"/>
                                        </p:tgtEl>
                                        <p:attrNameLst>
                                          <p:attrName>style.visibility</p:attrName>
                                        </p:attrNameLst>
                                      </p:cBhvr>
                                      <p:to>
                                        <p:strVal val="visible"/>
                                      </p:to>
                                    </p:set>
                                  </p:childTnLst>
                                </p:cTn>
                              </p:par>
                              <p:par>
                                <p:cTn id="42" presetID="10" presetClass="entr" presetSubtype="0" fill="hold" nodeType="withEffect">
                                  <p:stCondLst>
                                    <p:cond delay="0"/>
                                  </p:stCondLst>
                                  <p:childTnLst>
                                    <p:set>
                                      <p:cBhvr>
                                        <p:cTn id="43" dur="1" fill="hold">
                                          <p:stCondLst>
                                            <p:cond delay="0"/>
                                          </p:stCondLst>
                                        </p:cTn>
                                        <p:tgtEl>
                                          <p:spTgt spid="94"/>
                                        </p:tgtEl>
                                        <p:attrNameLst>
                                          <p:attrName>style.visibility</p:attrName>
                                        </p:attrNameLst>
                                      </p:cBhvr>
                                      <p:to>
                                        <p:strVal val="visible"/>
                                      </p:to>
                                    </p:set>
                                    <p:animEffect transition="in" filter="fade">
                                      <p:cBhvr>
                                        <p:cTn id="44" dur="10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5"/>
          <p:cNvSpPr/>
          <p:nvPr/>
        </p:nvSpPr>
        <p:spPr>
          <a:xfrm>
            <a:off x="580350" y="840100"/>
            <a:ext cx="7993200" cy="6768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900" b="0" i="0" u="none" strike="noStrike" cap="none">
                <a:solidFill>
                  <a:srgbClr val="F2F0EF"/>
                </a:solidFill>
                <a:latin typeface="Arial"/>
                <a:ea typeface="Arial"/>
                <a:cs typeface="Arial"/>
                <a:sym typeface="Arial"/>
              </a:rPr>
              <a:t>What is the difference between </a:t>
            </a:r>
            <a:r>
              <a:rPr lang="en-GB" sz="1900" b="1" i="0" u="none" strike="noStrike" cap="none">
                <a:solidFill>
                  <a:srgbClr val="F2F0EF"/>
                </a:solidFill>
                <a:latin typeface="Arial"/>
                <a:ea typeface="Arial"/>
                <a:cs typeface="Arial"/>
                <a:sym typeface="Arial"/>
              </a:rPr>
              <a:t>civic </a:t>
            </a:r>
            <a:r>
              <a:rPr lang="en-GB" sz="1900" b="0" i="0" u="none" strike="noStrike" cap="none">
                <a:solidFill>
                  <a:srgbClr val="F2F0EF"/>
                </a:solidFill>
                <a:latin typeface="Arial"/>
                <a:ea typeface="Arial"/>
                <a:cs typeface="Arial"/>
                <a:sym typeface="Arial"/>
              </a:rPr>
              <a:t>and </a:t>
            </a:r>
            <a:r>
              <a:rPr lang="en-GB" sz="1900" b="1" i="0" u="none" strike="noStrike" cap="none">
                <a:solidFill>
                  <a:srgbClr val="F2F0EF"/>
                </a:solidFill>
                <a:latin typeface="Arial"/>
                <a:ea typeface="Arial"/>
                <a:cs typeface="Arial"/>
                <a:sym typeface="Arial"/>
              </a:rPr>
              <a:t>democratic </a:t>
            </a:r>
            <a:r>
              <a:rPr lang="en-GB" sz="1900" b="0" i="0" u="none" strike="noStrike" cap="none">
                <a:solidFill>
                  <a:srgbClr val="F2F0EF"/>
                </a:solidFill>
                <a:latin typeface="Arial"/>
                <a:ea typeface="Arial"/>
                <a:cs typeface="Arial"/>
                <a:sym typeface="Arial"/>
              </a:rPr>
              <a:t>participation?</a:t>
            </a:r>
            <a:endParaRPr sz="1300" b="0" i="0" u="none" strike="noStrike" cap="none">
              <a:solidFill>
                <a:srgbClr val="F2F0EF"/>
              </a:solidFill>
              <a:latin typeface="Montserrat"/>
              <a:ea typeface="Montserrat"/>
              <a:cs typeface="Montserrat"/>
              <a:sym typeface="Montserrat"/>
            </a:endParaRPr>
          </a:p>
        </p:txBody>
      </p:sp>
      <p:pic>
        <p:nvPicPr>
          <p:cNvPr id="101" name="Google Shape;101;p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02" name="Google Shape;102;p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03" name="Google Shape;103;p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04" name="Google Shape;104;p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05" name="Google Shape;105;p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06" name="Google Shape;106;p5"/>
          <p:cNvSpPr/>
          <p:nvPr/>
        </p:nvSpPr>
        <p:spPr>
          <a:xfrm>
            <a:off x="4415840" y="1587953"/>
            <a:ext cx="4160074" cy="2601600"/>
          </a:xfrm>
          <a:prstGeom prst="roundRect">
            <a:avLst>
              <a:gd name="adj" fmla="val 9161"/>
            </a:avLst>
          </a:prstGeom>
          <a:solidFill>
            <a:srgbClr val="FFB703"/>
          </a:solidFill>
          <a:ln w="19050" cap="flat" cmpd="sng">
            <a:solidFill>
              <a:srgbClr val="FFB703"/>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dk1"/>
                </a:solidFill>
                <a:latin typeface="Arial"/>
                <a:ea typeface="Arial"/>
                <a:cs typeface="Arial"/>
                <a:sym typeface="Arial"/>
              </a:rPr>
              <a:t>Democratic participation </a:t>
            </a:r>
            <a:r>
              <a:rPr lang="en-GB" sz="1600" b="0" i="0" u="none" strike="noStrike" cap="none">
                <a:solidFill>
                  <a:schemeClr val="dk1"/>
                </a:solidFill>
                <a:latin typeface="Arial"/>
                <a:ea typeface="Arial"/>
                <a:cs typeface="Arial"/>
                <a:sym typeface="Arial"/>
              </a:rPr>
              <a:t>includes: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000" b="0" i="0" u="none" strike="noStrike" cap="none">
              <a:solidFill>
                <a:schemeClr val="dk1"/>
              </a:solidFill>
              <a:latin typeface="Arial"/>
              <a:ea typeface="Arial"/>
              <a:cs typeface="Arial"/>
              <a:sym typeface="Arial"/>
            </a:endParaRPr>
          </a:p>
          <a:p>
            <a:pPr marL="457200" indent="-317500">
              <a:buClr>
                <a:schemeClr val="dk1"/>
              </a:buClr>
              <a:buSzPts val="1400"/>
              <a:buFont typeface="Arial,Sans-Serif"/>
              <a:buChar char="●"/>
            </a:pPr>
            <a:r>
              <a:rPr lang="en-GB" sz="1300">
                <a:solidFill>
                  <a:schemeClr val="dk1"/>
                </a:solidFill>
              </a:rPr>
              <a:t>Contacting your elected representatives </a:t>
            </a:r>
            <a:endParaRPr lang="en-US" sz="1300">
              <a:solidFill>
                <a:schemeClr val="dk1"/>
              </a:solidFill>
            </a:endParaRPr>
          </a:p>
          <a:p>
            <a:pPr marL="457200" indent="-317500">
              <a:buClr>
                <a:schemeClr val="dk1"/>
              </a:buClr>
              <a:buSzPts val="1400"/>
              <a:buFont typeface="Arial"/>
              <a:buChar char="●"/>
            </a:pPr>
            <a:endParaRPr lang="en-GB" sz="1300" dirty="0">
              <a:solidFill>
                <a:schemeClr val="dk1"/>
              </a:solidFill>
            </a:endParaRPr>
          </a:p>
          <a:p>
            <a:pPr marL="457200" marR="0" lvl="0" indent="-317500" algn="l">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Registering to vote, if eligible</a:t>
            </a:r>
            <a:endParaRPr sz="1300" b="0" i="0" u="none" strike="noStrike" cap="none">
              <a:solidFill>
                <a:schemeClr val="dk1"/>
              </a:solidFill>
              <a:latin typeface="Arial"/>
              <a:ea typeface="Arial"/>
              <a:cs typeface="Arial"/>
            </a:endParaRPr>
          </a:p>
          <a:p>
            <a:pPr marL="457200" marR="0" lvl="0" indent="0" algn="l"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Voting in elections (local/borough council, Mayor of London, London Assembly, general elections)</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Standing for elected office (e.g. as an MP or local councillor)</a:t>
            </a:r>
            <a:endParaRPr sz="1300" b="0" i="0" u="none" strike="noStrike" cap="none">
              <a:solidFill>
                <a:schemeClr val="dk1"/>
              </a:solidFill>
              <a:latin typeface="Arial"/>
              <a:ea typeface="Arial"/>
              <a:cs typeface="Arial"/>
              <a:sym typeface="Arial"/>
            </a:endParaRPr>
          </a:p>
        </p:txBody>
      </p:sp>
      <p:sp>
        <p:nvSpPr>
          <p:cNvPr id="107" name="Google Shape;107;p5"/>
          <p:cNvSpPr/>
          <p:nvPr/>
        </p:nvSpPr>
        <p:spPr>
          <a:xfrm>
            <a:off x="578532" y="1591977"/>
            <a:ext cx="3656574" cy="26016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GB" sz="1600" b="1" i="0" u="none" strike="noStrike" cap="none" dirty="0">
                <a:solidFill>
                  <a:schemeClr val="dk1"/>
                </a:solidFill>
                <a:latin typeface="Arial"/>
                <a:ea typeface="Arial"/>
                <a:cs typeface="Arial"/>
                <a:sym typeface="Arial"/>
              </a:rPr>
              <a:t>Civic participation </a:t>
            </a:r>
            <a:r>
              <a:rPr lang="en-GB" sz="1600" b="0" i="0" u="none" strike="noStrike" cap="none">
                <a:solidFill>
                  <a:schemeClr val="dk1"/>
                </a:solidFill>
                <a:latin typeface="Arial"/>
                <a:ea typeface="Arial"/>
                <a:cs typeface="Arial"/>
                <a:sym typeface="Arial"/>
              </a:rPr>
              <a:t>includes: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Starting or signing petitions</a:t>
            </a:r>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Taking part in peaceful, legal protest </a:t>
            </a:r>
            <a:endParaRPr sz="13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Being involved in community organising </a:t>
            </a:r>
            <a:endParaRPr sz="1300" b="0" i="0" u="none" strike="noStrike" cap="none">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chemeClr val="dk1"/>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Volunteering </a:t>
            </a:r>
            <a:endParaRPr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3265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6">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6">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ee773b2950_0_68"/>
          <p:cNvSpPr/>
          <p:nvPr/>
        </p:nvSpPr>
        <p:spPr>
          <a:xfrm>
            <a:off x="457750" y="968800"/>
            <a:ext cx="8208900" cy="3258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Civic participation</a:t>
            </a:r>
            <a:endParaRPr sz="1400" b="1" i="0" u="none" strike="noStrike" cap="none">
              <a:solidFill>
                <a:srgbClr val="FFFFFF"/>
              </a:solidFill>
              <a:latin typeface="Montserrat"/>
              <a:ea typeface="Montserrat"/>
              <a:cs typeface="Montserrat"/>
              <a:sym typeface="Montserrat"/>
            </a:endParaRPr>
          </a:p>
        </p:txBody>
      </p:sp>
      <p:pic>
        <p:nvPicPr>
          <p:cNvPr id="113" name="Google Shape;113;g2ee773b2950_0_6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14" name="Google Shape;114;g2ee773b2950_0_6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15" name="Google Shape;115;g2ee773b2950_0_6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16" name="Google Shape;116;g2ee773b2950_0_6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17" name="Google Shape;117;g2ee773b2950_0_6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18" name="Google Shape;118;g2ee773b2950_0_68"/>
          <p:cNvSpPr/>
          <p:nvPr/>
        </p:nvSpPr>
        <p:spPr>
          <a:xfrm>
            <a:off x="400805" y="1540349"/>
            <a:ext cx="2643142" cy="26360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Starting or signing petitions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Official petitions appear on </a:t>
            </a:r>
            <a:r>
              <a:rPr lang="en-GB" sz="1400" b="1" i="0" u="sng" strike="noStrike" cap="none" dirty="0">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petition.parliament.uk</a:t>
            </a:r>
            <a:r>
              <a:rPr lang="en-GB" sz="1400" b="0" i="0" u="none" strike="noStrike" cap="none">
                <a:solidFill>
                  <a:schemeClr val="dk1"/>
                </a:solidFill>
                <a:latin typeface="Arial"/>
                <a:ea typeface="Arial"/>
                <a:cs typeface="Arial"/>
                <a:sym typeface="Arial"/>
              </a:rPr>
              <a:t>. If a petition reaches 10,000 signatures, the government will respond. If it reaches 100,000 signatures, it </a:t>
            </a:r>
            <a:r>
              <a:rPr lang="en-GB">
                <a:solidFill>
                  <a:schemeClr val="dk1"/>
                </a:solidFill>
              </a:rPr>
              <a:t>may</a:t>
            </a:r>
            <a:r>
              <a:rPr lang="en-GB" sz="1400" b="0" i="0" u="none" strike="noStrike" cap="none">
                <a:solidFill>
                  <a:schemeClr val="dk1"/>
                </a:solidFill>
                <a:latin typeface="Arial"/>
                <a:ea typeface="Arial"/>
                <a:cs typeface="Arial"/>
                <a:sym typeface="Arial"/>
              </a:rPr>
              <a:t> be debated in Parliament.</a:t>
            </a:r>
            <a:endParaRPr sz="1400" b="0" i="0" u="none" strike="noStrike" cap="none">
              <a:solidFill>
                <a:schemeClr val="dk1"/>
              </a:solidFill>
              <a:latin typeface="Arial"/>
              <a:ea typeface="Arial"/>
              <a:cs typeface="Arial"/>
              <a:sym typeface="Arial"/>
            </a:endParaRPr>
          </a:p>
        </p:txBody>
      </p:sp>
      <p:sp>
        <p:nvSpPr>
          <p:cNvPr id="119" name="Google Shape;119;g2ee773b2950_0_68"/>
          <p:cNvSpPr/>
          <p:nvPr/>
        </p:nvSpPr>
        <p:spPr>
          <a:xfrm>
            <a:off x="3223875" y="1541998"/>
            <a:ext cx="2650200" cy="2601425"/>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Taking part in peaceful, legal protest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a:buSzPts val="1400"/>
            </a:pPr>
            <a:r>
              <a:rPr lang="en-GB" sz="1400" b="0" i="0" u="none" strike="noStrike" cap="none" dirty="0">
                <a:solidFill>
                  <a:schemeClr val="dk1"/>
                </a:solidFill>
                <a:latin typeface="Arial"/>
                <a:ea typeface="Arial"/>
                <a:cs typeface="Arial"/>
                <a:sym typeface="Arial"/>
              </a:rPr>
              <a:t>Everyone has the right to protest in a peaceful and </a:t>
            </a:r>
            <a:r>
              <a:rPr lang="en-GB" sz="1400" b="0" i="0" u="none" strike="noStrike" cap="none">
                <a:solidFill>
                  <a:schemeClr val="dk1"/>
                </a:solidFill>
                <a:latin typeface="Arial"/>
                <a:ea typeface="Arial"/>
                <a:cs typeface="Arial"/>
                <a:sym typeface="Arial"/>
              </a:rPr>
              <a:t>legal way. If you’re </a:t>
            </a:r>
            <a:r>
              <a:rPr lang="en-GB">
                <a:solidFill>
                  <a:schemeClr val="dk1"/>
                </a:solidFill>
              </a:rPr>
              <a:t>organising </a:t>
            </a:r>
            <a:r>
              <a:rPr lang="en-GB" sz="1400" b="0" i="0" u="none" strike="noStrike" cap="none">
                <a:solidFill>
                  <a:schemeClr val="dk1"/>
                </a:solidFill>
                <a:latin typeface="Arial"/>
                <a:ea typeface="Arial"/>
                <a:cs typeface="Arial"/>
                <a:sym typeface="Arial"/>
              </a:rPr>
              <a:t>a protest, you may need to </a:t>
            </a:r>
            <a:r>
              <a:rPr lang="en-GB" sz="1400" b="0" i="0" u="none" strike="noStrike" cap="none" dirty="0">
                <a:solidFill>
                  <a:schemeClr val="dk1"/>
                </a:solidFill>
                <a:latin typeface="Arial"/>
                <a:ea typeface="Arial"/>
                <a:cs typeface="Arial"/>
                <a:sym typeface="Arial"/>
              </a:rPr>
              <a:t>notify the police in advance. </a:t>
            </a:r>
            <a:endParaRPr sz="14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20" name="Google Shape;120;g2ee773b2950_0_68"/>
          <p:cNvSpPr/>
          <p:nvPr/>
        </p:nvSpPr>
        <p:spPr>
          <a:xfrm>
            <a:off x="6078275" y="1540349"/>
            <a:ext cx="2650200" cy="26360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Community organising and volunteering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Community organising brings local people together to create the change they want to see. Volunteering helps you gain skills, meet new people, and make a difference.</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20670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0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9"/>
                                        </p:tgtEl>
                                        <p:attrNameLst>
                                          <p:attrName>style.visibility</p:attrName>
                                        </p:attrNameLst>
                                      </p:cBhvr>
                                      <p:to>
                                        <p:strVal val="visible"/>
                                      </p:to>
                                    </p:set>
                                    <p:animEffect transition="in" filter="fade">
                                      <p:cBhvr>
                                        <p:cTn id="12" dur="1000"/>
                                        <p:tgtEl>
                                          <p:spTgt spid="1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0"/>
                                        </p:tgtEl>
                                        <p:attrNameLst>
                                          <p:attrName>style.visibility</p:attrName>
                                        </p:attrNameLst>
                                      </p:cBhvr>
                                      <p:to>
                                        <p:strVal val="visible"/>
                                      </p:to>
                                    </p:set>
                                    <p:animEffect transition="in" filter="fade">
                                      <p:cBhvr>
                                        <p:cTn id="17" dur="10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2ee773b2950_0_81"/>
          <p:cNvSpPr/>
          <p:nvPr/>
        </p:nvSpPr>
        <p:spPr>
          <a:xfrm>
            <a:off x="457750" y="968800"/>
            <a:ext cx="8208900" cy="325800"/>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Democratic participation</a:t>
            </a:r>
            <a:endParaRPr sz="1400" b="1" i="0" u="none" strike="noStrike" cap="none">
              <a:solidFill>
                <a:srgbClr val="FFFFFF"/>
              </a:solidFill>
              <a:latin typeface="Montserrat"/>
              <a:ea typeface="Montserrat"/>
              <a:cs typeface="Montserrat"/>
              <a:sym typeface="Montserrat"/>
            </a:endParaRPr>
          </a:p>
        </p:txBody>
      </p:sp>
      <p:pic>
        <p:nvPicPr>
          <p:cNvPr id="126" name="Google Shape;126;g2ee773b2950_0_8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27" name="Google Shape;127;g2ee773b2950_0_8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28" name="Google Shape;128;g2ee773b2950_0_8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29" name="Google Shape;129;g2ee773b2950_0_8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30" name="Google Shape;130;g2ee773b2950_0_8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31" name="Google Shape;131;g2ee773b2950_0_81"/>
          <p:cNvSpPr/>
          <p:nvPr/>
        </p:nvSpPr>
        <p:spPr>
          <a:xfrm>
            <a:off x="3378288" y="1413160"/>
            <a:ext cx="2570700" cy="28116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Registering to vote and voting, if eligible</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If you are eligible to vote, you can currently </a:t>
            </a:r>
            <a:r>
              <a:rPr lang="en-GB" sz="1400" b="1" i="0" u="none" strike="noStrike" cap="none">
                <a:solidFill>
                  <a:schemeClr val="dk1"/>
                </a:solidFill>
                <a:latin typeface="Arial"/>
                <a:ea typeface="Arial"/>
                <a:cs typeface="Arial"/>
                <a:sym typeface="Arial"/>
              </a:rPr>
              <a:t>register at 16</a:t>
            </a:r>
            <a:r>
              <a:rPr lang="en-GB" sz="1400" b="0" i="0" u="none" strike="noStrike" cap="none">
                <a:solidFill>
                  <a:schemeClr val="dk1"/>
                </a:solidFill>
                <a:latin typeface="Arial"/>
                <a:ea typeface="Arial"/>
                <a:cs typeface="Arial"/>
                <a:sym typeface="Arial"/>
              </a:rPr>
              <a:t>, and </a:t>
            </a:r>
            <a:r>
              <a:rPr lang="en-GB" sz="1400" b="1" i="0" u="none" strike="noStrike" cap="none">
                <a:solidFill>
                  <a:schemeClr val="dk1"/>
                </a:solidFill>
                <a:latin typeface="Arial"/>
                <a:ea typeface="Arial"/>
                <a:cs typeface="Arial"/>
                <a:sym typeface="Arial"/>
              </a:rPr>
              <a:t>vote at</a:t>
            </a:r>
            <a:r>
              <a:rPr lang="en-GB" sz="1400" b="0" i="0" u="none" strike="noStrike" cap="none">
                <a:solidFill>
                  <a:schemeClr val="dk1"/>
                </a:solidFill>
                <a:latin typeface="Arial"/>
                <a:ea typeface="Arial"/>
                <a:cs typeface="Arial"/>
                <a:sym typeface="Arial"/>
              </a:rPr>
              <a:t> </a:t>
            </a:r>
            <a:r>
              <a:rPr lang="en-GB" sz="1400" b="1" i="0" u="none" strike="noStrike" cap="none">
                <a:solidFill>
                  <a:schemeClr val="dk1"/>
                </a:solidFill>
                <a:latin typeface="Arial"/>
                <a:ea typeface="Arial"/>
                <a:cs typeface="Arial"/>
                <a:sym typeface="Arial"/>
              </a:rPr>
              <a:t>18</a:t>
            </a:r>
            <a:r>
              <a:rPr lang="en-GB" sz="1400" b="0" i="0" u="none" strike="noStrike" cap="none">
                <a:solidFill>
                  <a:schemeClr val="dk1"/>
                </a:solidFill>
                <a:latin typeface="Arial"/>
                <a:ea typeface="Arial"/>
                <a:cs typeface="Arial"/>
                <a:sym typeface="Arial"/>
              </a:rPr>
              <a:t>. Your vote will help choose the candidate(s) that will represent you. </a:t>
            </a:r>
            <a:endParaRPr sz="1400" b="0" i="0" u="none" strike="noStrike" cap="none">
              <a:solidFill>
                <a:schemeClr val="dk1"/>
              </a:solidFill>
              <a:latin typeface="Arial"/>
              <a:ea typeface="Arial"/>
              <a:cs typeface="Arial"/>
              <a:sym typeface="Arial"/>
            </a:endParaRPr>
          </a:p>
        </p:txBody>
      </p:sp>
      <p:sp>
        <p:nvSpPr>
          <p:cNvPr id="132" name="Google Shape;132;g2ee773b2950_0_81"/>
          <p:cNvSpPr/>
          <p:nvPr/>
        </p:nvSpPr>
        <p:spPr>
          <a:xfrm>
            <a:off x="464054" y="1413160"/>
            <a:ext cx="2719706" cy="2842491"/>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r>
              <a:rPr lang="en-GB" b="1">
                <a:solidFill>
                  <a:schemeClr val="dk1"/>
                </a:solidFill>
              </a:rPr>
              <a:t>Contacting</a:t>
            </a:r>
            <a:r>
              <a:rPr lang="en-GB" b="1" dirty="0">
                <a:solidFill>
                  <a:schemeClr val="dk1"/>
                </a:solidFill>
              </a:rPr>
              <a:t> your elected </a:t>
            </a:r>
            <a:r>
              <a:rPr lang="en-GB" b="1">
                <a:solidFill>
                  <a:schemeClr val="dk1"/>
                </a:solidFill>
              </a:rPr>
              <a:t>representatives</a:t>
            </a:r>
            <a:endParaRPr lang="en-US" dirty="0">
              <a:solidFill>
                <a:schemeClr val="dk1"/>
              </a:solidFill>
            </a:endParaRPr>
          </a:p>
          <a:p>
            <a:endParaRPr lang="en-GB" b="1" dirty="0">
              <a:solidFill>
                <a:schemeClr val="dk1"/>
              </a:solidFill>
            </a:endParaRPr>
          </a:p>
          <a:p>
            <a:r>
              <a:rPr lang="en-US" dirty="0">
                <a:solidFill>
                  <a:schemeClr val="dk1"/>
                </a:solidFill>
              </a:rPr>
              <a:t>At any age, you can contact your MP, London Assembly member or local </a:t>
            </a:r>
            <a:r>
              <a:rPr lang="en-US" dirty="0" err="1">
                <a:solidFill>
                  <a:schemeClr val="dk1"/>
                </a:solidFill>
              </a:rPr>
              <a:t>councillors</a:t>
            </a:r>
            <a:r>
              <a:rPr lang="en-US" dirty="0">
                <a:solidFill>
                  <a:schemeClr val="dk1"/>
                </a:solidFill>
              </a:rPr>
              <a:t> </a:t>
            </a:r>
            <a:r>
              <a:rPr lang="en-US" dirty="0" err="1">
                <a:solidFill>
                  <a:schemeClr val="dk1"/>
                </a:solidFill>
              </a:rPr>
              <a:t>t</a:t>
            </a:r>
            <a:r>
              <a:rPr lang="en-US" dirty="0">
                <a:solidFill>
                  <a:schemeClr val="dk1"/>
                </a:solidFill>
              </a:rPr>
              <a:t>o share your views, raise concerns or ask for help. You can write to them, email them or attend one of their local meetings or surgeries. </a:t>
            </a:r>
            <a:endParaRPr lang="en-US" b="0" i="0" u="none" strike="noStrike" cap="none" dirty="0">
              <a:solidFill>
                <a:schemeClr val="dk1"/>
              </a:solidFill>
              <a:latin typeface="Arial"/>
              <a:ea typeface="Arial"/>
              <a:cs typeface="Arial"/>
            </a:endParaRPr>
          </a:p>
        </p:txBody>
      </p:sp>
      <p:sp>
        <p:nvSpPr>
          <p:cNvPr id="133" name="Google Shape;133;g2ee773b2950_0_81"/>
          <p:cNvSpPr/>
          <p:nvPr/>
        </p:nvSpPr>
        <p:spPr>
          <a:xfrm>
            <a:off x="6171537" y="1413160"/>
            <a:ext cx="2527800" cy="28116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Standing for elected office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If eligible, at 18, you can also become a candidate for Mayor of London, London Assembly member, Member of Parliament (MP), local councillor.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4968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1000"/>
                                        <p:tgtEl>
                                          <p:spTgt spid="1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1000"/>
                                        <p:tgtEl>
                                          <p:spTgt spid="1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
                                        </p:tgtEl>
                                        <p:attrNameLst>
                                          <p:attrName>style.visibility</p:attrName>
                                        </p:attrNameLst>
                                      </p:cBhvr>
                                      <p:to>
                                        <p:strVal val="visible"/>
                                      </p:to>
                                    </p:set>
                                    <p:animEffect transition="in" filter="fade">
                                      <p:cBhvr>
                                        <p:cTn id="17" dur="10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p:nvPr/>
        </p:nvSpPr>
        <p:spPr>
          <a:xfrm>
            <a:off x="908249" y="760781"/>
            <a:ext cx="7289034" cy="377363"/>
          </a:xfrm>
          <a:prstGeom prst="roundRect">
            <a:avLst>
              <a:gd name="adj" fmla="val 16667"/>
            </a:avLst>
          </a:prstGeom>
          <a:solidFill>
            <a:srgbClr val="FC85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What key milestones do you have on the horizon?</a:t>
            </a:r>
            <a:endParaRPr sz="1400" b="1" i="0" u="none" strike="noStrike" cap="none">
              <a:solidFill>
                <a:schemeClr val="dk1"/>
              </a:solidFill>
              <a:latin typeface="Montserrat"/>
              <a:ea typeface="Montserrat"/>
              <a:cs typeface="Montserrat"/>
              <a:sym typeface="Montserrat"/>
            </a:endParaRPr>
          </a:p>
        </p:txBody>
      </p:sp>
      <p:cxnSp>
        <p:nvCxnSpPr>
          <p:cNvPr id="139" name="Google Shape;139;p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0" name="Google Shape;140;p6"/>
          <p:cNvPicPr preferRelativeResize="0"/>
          <p:nvPr/>
        </p:nvPicPr>
        <p:blipFill rotWithShape="1">
          <a:blip r:embed="rId3">
            <a:alphaModFix/>
          </a:blip>
          <a:srcRect/>
          <a:stretch/>
        </p:blipFill>
        <p:spPr>
          <a:xfrm>
            <a:off x="2661938" y="214125"/>
            <a:ext cx="3820125" cy="280150"/>
          </a:xfrm>
          <a:prstGeom prst="rect">
            <a:avLst/>
          </a:prstGeom>
          <a:noFill/>
          <a:ln>
            <a:noFill/>
          </a:ln>
        </p:spPr>
      </p:pic>
      <p:pic>
        <p:nvPicPr>
          <p:cNvPr id="141" name="Google Shape;141;p6"/>
          <p:cNvPicPr preferRelativeResize="0"/>
          <p:nvPr/>
        </p:nvPicPr>
        <p:blipFill rotWithShape="1">
          <a:blip r:embed="rId4">
            <a:alphaModFix/>
          </a:blip>
          <a:srcRect/>
          <a:stretch/>
        </p:blipFill>
        <p:spPr>
          <a:xfrm>
            <a:off x="1570191" y="1305513"/>
            <a:ext cx="2770775" cy="2937100"/>
          </a:xfrm>
          <a:prstGeom prst="rect">
            <a:avLst/>
          </a:prstGeom>
          <a:noFill/>
          <a:ln>
            <a:noFill/>
          </a:ln>
        </p:spPr>
      </p:pic>
      <p:sp>
        <p:nvSpPr>
          <p:cNvPr id="142" name="Google Shape;142;p6"/>
          <p:cNvSpPr/>
          <p:nvPr/>
        </p:nvSpPr>
        <p:spPr>
          <a:xfrm>
            <a:off x="4571999" y="1310713"/>
            <a:ext cx="3591697" cy="2937100"/>
          </a:xfrm>
          <a:prstGeom prst="roundRect">
            <a:avLst>
              <a:gd name="adj" fmla="val 16667"/>
            </a:avLst>
          </a:prstGeom>
          <a:solidFill>
            <a:srgbClr val="FFB705"/>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400" b="1" i="0" u="none" strike="noStrike" cap="none">
                <a:solidFill>
                  <a:schemeClr val="dk1"/>
                </a:solidFill>
                <a:latin typeface="Arial"/>
                <a:ea typeface="Arial"/>
                <a:cs typeface="Arial"/>
                <a:sym typeface="Arial"/>
              </a:rPr>
              <a:t>Do you know how these milestones might change in the future?</a:t>
            </a:r>
            <a:endParaRPr/>
          </a:p>
          <a:p>
            <a:pPr marL="0" marR="0" lvl="0" indent="0" algn="ctr" rtl="0">
              <a:lnSpc>
                <a:spcPct val="100000"/>
              </a:lnSpc>
              <a:spcBef>
                <a:spcPts val="0"/>
              </a:spcBef>
              <a:spcAft>
                <a:spcPts val="0"/>
              </a:spcAft>
              <a:buClr>
                <a:srgbClr val="000000"/>
              </a:buClr>
              <a:buSzPts val="1900"/>
              <a:buFont typeface="Arial"/>
              <a:buNone/>
            </a:pPr>
            <a:endParaRPr sz="1200" b="1" i="0" u="none" strike="noStrike" cap="none">
              <a:solidFill>
                <a:schemeClr val="dk1"/>
              </a:solidFill>
              <a:latin typeface="Arial"/>
              <a:ea typeface="Arial"/>
              <a:cs typeface="Arial"/>
              <a:sym typeface="Arial"/>
            </a:endParaRPr>
          </a:p>
          <a:p>
            <a:pPr marL="0" lvl="0" indent="0" algn="l" rtl="0">
              <a:spcBef>
                <a:spcPts val="0"/>
              </a:spcBef>
              <a:spcAft>
                <a:spcPts val="0"/>
              </a:spcAft>
              <a:buClr>
                <a:schemeClr val="dk1"/>
              </a:buClr>
              <a:buSzPts val="1900"/>
              <a:buFont typeface="Arial"/>
              <a:buNone/>
            </a:pPr>
            <a:r>
              <a:rPr lang="en-GB" sz="1100">
                <a:solidFill>
                  <a:schemeClr val="dk1"/>
                </a:solidFill>
              </a:rPr>
              <a:t>There’s a bill currently going through Parliament called the </a:t>
            </a:r>
            <a:r>
              <a:rPr lang="en-GB" sz="1100" b="1">
                <a:solidFill>
                  <a:schemeClr val="dk1"/>
                </a:solidFill>
              </a:rPr>
              <a:t>Representation of the People Bill</a:t>
            </a:r>
            <a:r>
              <a:rPr lang="en-GB" sz="1100">
                <a:solidFill>
                  <a:schemeClr val="dk1"/>
                </a:solidFill>
              </a:rPr>
              <a:t>. A </a:t>
            </a:r>
            <a:r>
              <a:rPr lang="en-GB" sz="1100" b="1">
                <a:solidFill>
                  <a:schemeClr val="dk1"/>
                </a:solidFill>
              </a:rPr>
              <a:t>bill</a:t>
            </a:r>
            <a:r>
              <a:rPr lang="en-GB" sz="1100">
                <a:solidFill>
                  <a:schemeClr val="dk1"/>
                </a:solidFill>
              </a:rPr>
              <a:t> is a proposed new law or a change to an existing law that is debated in Parliament.</a:t>
            </a:r>
            <a:endParaRPr sz="1100">
              <a:solidFill>
                <a:schemeClr val="dk1"/>
              </a:solidFill>
            </a:endParaRPr>
          </a:p>
          <a:p>
            <a:pPr marL="0" lvl="0" indent="0" algn="l" rtl="0">
              <a:spcBef>
                <a:spcPts val="0"/>
              </a:spcBef>
              <a:spcAft>
                <a:spcPts val="0"/>
              </a:spcAft>
              <a:buClr>
                <a:schemeClr val="dk1"/>
              </a:buClr>
              <a:buSzPts val="1900"/>
              <a:buFont typeface="Arial"/>
              <a:buNone/>
            </a:pPr>
            <a:endParaRPr sz="1100">
              <a:solidFill>
                <a:schemeClr val="dk1"/>
              </a:solidFill>
            </a:endParaRPr>
          </a:p>
          <a:p>
            <a:pPr marL="0" lvl="0" indent="0" algn="l" rtl="0">
              <a:spcBef>
                <a:spcPts val="0"/>
              </a:spcBef>
              <a:spcAft>
                <a:spcPts val="0"/>
              </a:spcAft>
              <a:buClr>
                <a:schemeClr val="dk1"/>
              </a:buClr>
              <a:buSzPts val="1900"/>
              <a:buFont typeface="Arial"/>
              <a:buNone/>
            </a:pPr>
            <a:r>
              <a:rPr lang="en-GB" sz="1100">
                <a:solidFill>
                  <a:schemeClr val="dk1"/>
                </a:solidFill>
              </a:rPr>
              <a:t>If this bill passes and becomes law, young people will be able to </a:t>
            </a:r>
            <a:r>
              <a:rPr lang="en-GB" sz="1100" b="1">
                <a:solidFill>
                  <a:schemeClr val="dk1"/>
                </a:solidFill>
              </a:rPr>
              <a:t>register to vote from 14 </a:t>
            </a:r>
            <a:r>
              <a:rPr lang="en-GB" sz="1100">
                <a:solidFill>
                  <a:schemeClr val="dk1"/>
                </a:solidFill>
              </a:rPr>
              <a:t>years old, and </a:t>
            </a:r>
            <a:r>
              <a:rPr lang="en-GB" sz="1100" b="1">
                <a:solidFill>
                  <a:schemeClr val="dk1"/>
                </a:solidFill>
              </a:rPr>
              <a:t>vote in all elections from age 16</a:t>
            </a:r>
            <a:r>
              <a:rPr lang="en-GB" sz="1100">
                <a:solidFill>
                  <a:schemeClr val="dk1"/>
                </a:solidFill>
              </a:rPr>
              <a:t>. </a:t>
            </a:r>
            <a:endParaRPr sz="1100">
              <a:solidFill>
                <a:schemeClr val="dk1"/>
              </a:solidFill>
            </a:endParaRPr>
          </a:p>
          <a:p>
            <a:pPr marL="0" lvl="0" indent="0" algn="l" rtl="0">
              <a:spcBef>
                <a:spcPts val="0"/>
              </a:spcBef>
              <a:spcAft>
                <a:spcPts val="0"/>
              </a:spcAft>
              <a:buClr>
                <a:schemeClr val="dk1"/>
              </a:buClr>
              <a:buSzPts val="1900"/>
              <a:buFont typeface="Arial"/>
              <a:buNone/>
            </a:pPr>
            <a:endParaRPr sz="1100">
              <a:solidFill>
                <a:schemeClr val="dk1"/>
              </a:solidFill>
            </a:endParaRPr>
          </a:p>
          <a:p>
            <a:pPr marL="0" lvl="0" indent="0" algn="l" rtl="0">
              <a:spcBef>
                <a:spcPts val="0"/>
              </a:spcBef>
              <a:spcAft>
                <a:spcPts val="0"/>
              </a:spcAft>
              <a:buClr>
                <a:schemeClr val="dk1"/>
              </a:buClr>
              <a:buFont typeface="Arial"/>
              <a:buNone/>
            </a:pPr>
            <a:r>
              <a:rPr lang="en-GB" sz="1100">
                <a:solidFill>
                  <a:schemeClr val="dk1"/>
                </a:solidFill>
              </a:rPr>
              <a:t>Check </a:t>
            </a:r>
            <a:r>
              <a:rPr lang="en-GB" sz="1100" u="sng">
                <a:solidFill>
                  <a:srgbClr val="00717D"/>
                </a:solidFill>
                <a:hlinkClick r:id="rId5">
                  <a:extLst>
                    <a:ext uri="{A12FA001-AC4F-418D-AE19-62706E023703}">
                      <ahyp:hlinkClr xmlns:ahyp="http://schemas.microsoft.com/office/drawing/2018/hyperlinkcolor" val="tx"/>
                    </a:ext>
                  </a:extLst>
                </a:hlinkClick>
              </a:rPr>
              <a:t>www.gov.uk/register-to-vote</a:t>
            </a:r>
            <a:r>
              <a:rPr lang="en-GB" sz="1100">
                <a:solidFill>
                  <a:srgbClr val="00717D"/>
                </a:solidFill>
              </a:rPr>
              <a:t> </a:t>
            </a:r>
            <a:r>
              <a:rPr lang="en-GB" sz="1100">
                <a:solidFill>
                  <a:schemeClr val="dk1"/>
                </a:solidFill>
              </a:rPr>
              <a:t>for the latest news and updates on voting rules.</a:t>
            </a:r>
            <a:r>
              <a:rPr lang="en-GB">
                <a:solidFill>
                  <a:schemeClr val="dk1"/>
                </a:solidFill>
              </a:rPr>
              <a:t> </a:t>
            </a:r>
            <a:endParaRPr sz="1200">
              <a:solidFill>
                <a:schemeClr val="dk1"/>
              </a:solidFill>
            </a:endParaRPr>
          </a:p>
        </p:txBody>
      </p:sp>
      <p:pic>
        <p:nvPicPr>
          <p:cNvPr id="143" name="Google Shape;143;p6"/>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144" name="Google Shape;144;p6"/>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145" name="Google Shape;145;p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Tree>
    <p:extLst>
      <p:ext uri="{BB962C8B-B14F-4D97-AF65-F5344CB8AC3E}">
        <p14:creationId xmlns:p14="http://schemas.microsoft.com/office/powerpoint/2010/main" val="142674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1000"/>
                                        <p:tgtEl>
                                          <p:spTgt spid="14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42">
                                            <p:txEl>
                                              <p:pRg st="0" end="0"/>
                                            </p:txEl>
                                          </p:spTgt>
                                        </p:tgtEl>
                                        <p:attrNameLst>
                                          <p:attrName>style.visibility</p:attrName>
                                        </p:attrNameLst>
                                      </p:cBhvr>
                                      <p:to>
                                        <p:strVal val="visible"/>
                                      </p:to>
                                    </p:set>
                                    <p:anim calcmode="lin" valueType="num">
                                      <p:cBhvr additive="base">
                                        <p:cTn id="10" dur="1000"/>
                                        <p:tgtEl>
                                          <p:spTgt spid="142">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42">
                                            <p:txEl>
                                              <p:pRg st="1" end="1"/>
                                            </p:txEl>
                                          </p:spTgt>
                                        </p:tgtEl>
                                        <p:attrNameLst>
                                          <p:attrName>style.visibility</p:attrName>
                                        </p:attrNameLst>
                                      </p:cBhvr>
                                      <p:to>
                                        <p:strVal val="visible"/>
                                      </p:to>
                                    </p:set>
                                    <p:anim calcmode="lin" valueType="num">
                                      <p:cBhvr additive="base">
                                        <p:cTn id="15" dur="1000"/>
                                        <p:tgtEl>
                                          <p:spTgt spid="142">
                                            <p:txEl>
                                              <p:pRg st="1" end="1"/>
                                            </p:txEl>
                                          </p:spTgt>
                                        </p:tgtEl>
                                        <p:attrNameLst>
                                          <p:attrName>ppt_x</p:attrName>
                                        </p:attrNameLst>
                                      </p:cBhvr>
                                      <p:tavLst>
                                        <p:tav tm="0">
                                          <p:val>
                                            <p:strVal val="#ppt_x+1"/>
                                          </p:val>
                                        </p:tav>
                                        <p:tav tm="100000">
                                          <p:val>
                                            <p:strVal val="#ppt_x"/>
                                          </p:val>
                                        </p:tav>
                                      </p:tavLst>
                                    </p:anim>
                                  </p:childTnLst>
                                </p:cTn>
                              </p:par>
                              <p:par>
                                <p:cTn id="16" presetID="2" presetClass="entr" presetSubtype="2" fill="hold" nodeType="withEffect">
                                  <p:stCondLst>
                                    <p:cond delay="0"/>
                                  </p:stCondLst>
                                  <p:childTnLst>
                                    <p:set>
                                      <p:cBhvr>
                                        <p:cTn id="17" dur="1" fill="hold">
                                          <p:stCondLst>
                                            <p:cond delay="0"/>
                                          </p:stCondLst>
                                        </p:cTn>
                                        <p:tgtEl>
                                          <p:spTgt spid="142">
                                            <p:txEl>
                                              <p:pRg st="2" end="2"/>
                                            </p:txEl>
                                          </p:spTgt>
                                        </p:tgtEl>
                                        <p:attrNameLst>
                                          <p:attrName>style.visibility</p:attrName>
                                        </p:attrNameLst>
                                      </p:cBhvr>
                                      <p:to>
                                        <p:strVal val="visible"/>
                                      </p:to>
                                    </p:set>
                                    <p:anim calcmode="lin" valueType="num">
                                      <p:cBhvr additive="base">
                                        <p:cTn id="18" dur="1000"/>
                                        <p:tgtEl>
                                          <p:spTgt spid="142">
                                            <p:txEl>
                                              <p:pRg st="2" end="2"/>
                                            </p:txEl>
                                          </p:spTgt>
                                        </p:tgtEl>
                                        <p:attrNameLst>
                                          <p:attrName>ppt_x</p:attrName>
                                        </p:attrNameLst>
                                      </p:cBhvr>
                                      <p:tavLst>
                                        <p:tav tm="0">
                                          <p:val>
                                            <p:strVal val="#ppt_x+1"/>
                                          </p:val>
                                        </p:tav>
                                        <p:tav tm="100000">
                                          <p:val>
                                            <p:strVal val="#ppt_x"/>
                                          </p:val>
                                        </p:tav>
                                      </p:tavLst>
                                    </p:anim>
                                  </p:childTnLst>
                                </p:cTn>
                              </p:par>
                              <p:par>
                                <p:cTn id="19" presetID="2" presetClass="entr" presetSubtype="2" fill="hold" nodeType="withEffect">
                                  <p:stCondLst>
                                    <p:cond delay="0"/>
                                  </p:stCondLst>
                                  <p:childTnLst>
                                    <p:set>
                                      <p:cBhvr>
                                        <p:cTn id="20" dur="1" fill="hold">
                                          <p:stCondLst>
                                            <p:cond delay="0"/>
                                          </p:stCondLst>
                                        </p:cTn>
                                        <p:tgtEl>
                                          <p:spTgt spid="142">
                                            <p:txEl>
                                              <p:pRg st="3" end="3"/>
                                            </p:txEl>
                                          </p:spTgt>
                                        </p:tgtEl>
                                        <p:attrNameLst>
                                          <p:attrName>style.visibility</p:attrName>
                                        </p:attrNameLst>
                                      </p:cBhvr>
                                      <p:to>
                                        <p:strVal val="visible"/>
                                      </p:to>
                                    </p:set>
                                    <p:anim calcmode="lin" valueType="num">
                                      <p:cBhvr additive="base">
                                        <p:cTn id="21" dur="1000"/>
                                        <p:tgtEl>
                                          <p:spTgt spid="142">
                                            <p:txEl>
                                              <p:pRg st="3" end="3"/>
                                            </p:txEl>
                                          </p:spTgt>
                                        </p:tgtEl>
                                        <p:attrNameLst>
                                          <p:attrName>ppt_x</p:attrName>
                                        </p:attrNameLst>
                                      </p:cBhvr>
                                      <p:tavLst>
                                        <p:tav tm="0">
                                          <p:val>
                                            <p:strVal val="#ppt_x+1"/>
                                          </p:val>
                                        </p:tav>
                                        <p:tav tm="100000">
                                          <p:val>
                                            <p:strVal val="#ppt_x"/>
                                          </p:val>
                                        </p:tav>
                                      </p:tavLst>
                                    </p:anim>
                                  </p:childTnLst>
                                </p:cTn>
                              </p:par>
                              <p:par>
                                <p:cTn id="22" presetID="2" presetClass="entr" presetSubtype="2" fill="hold" nodeType="withEffect">
                                  <p:stCondLst>
                                    <p:cond delay="0"/>
                                  </p:stCondLst>
                                  <p:childTnLst>
                                    <p:set>
                                      <p:cBhvr>
                                        <p:cTn id="23" dur="1" fill="hold">
                                          <p:stCondLst>
                                            <p:cond delay="0"/>
                                          </p:stCondLst>
                                        </p:cTn>
                                        <p:tgtEl>
                                          <p:spTgt spid="142">
                                            <p:txEl>
                                              <p:pRg st="4" end="4"/>
                                            </p:txEl>
                                          </p:spTgt>
                                        </p:tgtEl>
                                        <p:attrNameLst>
                                          <p:attrName>style.visibility</p:attrName>
                                        </p:attrNameLst>
                                      </p:cBhvr>
                                      <p:to>
                                        <p:strVal val="visible"/>
                                      </p:to>
                                    </p:set>
                                    <p:anim calcmode="lin" valueType="num">
                                      <p:cBhvr additive="base">
                                        <p:cTn id="24" dur="1000"/>
                                        <p:tgtEl>
                                          <p:spTgt spid="142">
                                            <p:txEl>
                                              <p:pRg st="4" end="4"/>
                                            </p:txEl>
                                          </p:spTgt>
                                        </p:tgtEl>
                                        <p:attrNameLst>
                                          <p:attrName>ppt_x</p:attrName>
                                        </p:attrNameLst>
                                      </p:cBhvr>
                                      <p:tavLst>
                                        <p:tav tm="0">
                                          <p:val>
                                            <p:strVal val="#ppt_x+1"/>
                                          </p:val>
                                        </p:tav>
                                        <p:tav tm="100000">
                                          <p:val>
                                            <p:strVal val="#ppt_x"/>
                                          </p:val>
                                        </p:tav>
                                      </p:tavLst>
                                    </p:anim>
                                  </p:childTnLst>
                                </p:cTn>
                              </p:par>
                              <p:par>
                                <p:cTn id="25" presetID="2" presetClass="entr" presetSubtype="2" fill="hold" nodeType="withEffect">
                                  <p:stCondLst>
                                    <p:cond delay="0"/>
                                  </p:stCondLst>
                                  <p:childTnLst>
                                    <p:set>
                                      <p:cBhvr>
                                        <p:cTn id="26" dur="1" fill="hold">
                                          <p:stCondLst>
                                            <p:cond delay="0"/>
                                          </p:stCondLst>
                                        </p:cTn>
                                        <p:tgtEl>
                                          <p:spTgt spid="142">
                                            <p:txEl>
                                              <p:pRg st="5" end="5"/>
                                            </p:txEl>
                                          </p:spTgt>
                                        </p:tgtEl>
                                        <p:attrNameLst>
                                          <p:attrName>style.visibility</p:attrName>
                                        </p:attrNameLst>
                                      </p:cBhvr>
                                      <p:to>
                                        <p:strVal val="visible"/>
                                      </p:to>
                                    </p:set>
                                    <p:anim calcmode="lin" valueType="num">
                                      <p:cBhvr additive="base">
                                        <p:cTn id="27" dur="1000"/>
                                        <p:tgtEl>
                                          <p:spTgt spid="142">
                                            <p:txEl>
                                              <p:pRg st="5" end="5"/>
                                            </p:txEl>
                                          </p:spTgt>
                                        </p:tgtEl>
                                        <p:attrNameLst>
                                          <p:attrName>ppt_x</p:attrName>
                                        </p:attrNameLst>
                                      </p:cBhvr>
                                      <p:tavLst>
                                        <p:tav tm="0">
                                          <p:val>
                                            <p:strVal val="#ppt_x+1"/>
                                          </p:val>
                                        </p:tav>
                                        <p:tav tm="100000">
                                          <p:val>
                                            <p:strVal val="#ppt_x"/>
                                          </p:val>
                                        </p:tav>
                                      </p:tavLst>
                                    </p:anim>
                                  </p:childTnLst>
                                </p:cTn>
                              </p:par>
                              <p:par>
                                <p:cTn id="28" presetID="2" presetClass="entr" presetSubtype="2" fill="hold" nodeType="withEffect">
                                  <p:stCondLst>
                                    <p:cond delay="0"/>
                                  </p:stCondLst>
                                  <p:childTnLst>
                                    <p:set>
                                      <p:cBhvr>
                                        <p:cTn id="29" dur="1" fill="hold">
                                          <p:stCondLst>
                                            <p:cond delay="0"/>
                                          </p:stCondLst>
                                        </p:cTn>
                                        <p:tgtEl>
                                          <p:spTgt spid="142">
                                            <p:txEl>
                                              <p:pRg st="6" end="6"/>
                                            </p:txEl>
                                          </p:spTgt>
                                        </p:tgtEl>
                                        <p:attrNameLst>
                                          <p:attrName>style.visibility</p:attrName>
                                        </p:attrNameLst>
                                      </p:cBhvr>
                                      <p:to>
                                        <p:strVal val="visible"/>
                                      </p:to>
                                    </p:set>
                                    <p:anim calcmode="lin" valueType="num">
                                      <p:cBhvr additive="base">
                                        <p:cTn id="30" dur="1000"/>
                                        <p:tgtEl>
                                          <p:spTgt spid="142">
                                            <p:txEl>
                                              <p:pRg st="6" end="6"/>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2ee773b2950_0_94"/>
          <p:cNvSpPr/>
          <p:nvPr/>
        </p:nvSpPr>
        <p:spPr>
          <a:xfrm>
            <a:off x="2661943" y="801400"/>
            <a:ext cx="3486600" cy="6768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Who can you vote for?</a:t>
            </a:r>
            <a:endParaRPr sz="1400" b="1" i="0" u="none" strike="noStrike" cap="none">
              <a:solidFill>
                <a:schemeClr val="lt1"/>
              </a:solidFill>
              <a:latin typeface="Montserrat"/>
              <a:ea typeface="Montserrat"/>
              <a:cs typeface="Montserrat"/>
              <a:sym typeface="Montserrat"/>
            </a:endParaRPr>
          </a:p>
        </p:txBody>
      </p:sp>
      <p:pic>
        <p:nvPicPr>
          <p:cNvPr id="151" name="Google Shape;151;g2ee773b2950_0_9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52" name="Google Shape;152;g2ee773b2950_0_9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53" name="Google Shape;153;g2ee773b2950_0_9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54" name="Google Shape;154;g2ee773b2950_0_94"/>
          <p:cNvCxnSpPr/>
          <p:nvPr/>
        </p:nvCxnSpPr>
        <p:spPr>
          <a:xfrm rot="10800000" flipH="1">
            <a:off x="300800" y="4118075"/>
            <a:ext cx="8208900" cy="23700"/>
          </a:xfrm>
          <a:prstGeom prst="straightConnector1">
            <a:avLst/>
          </a:prstGeom>
          <a:noFill/>
          <a:ln w="9525" cap="flat" cmpd="sng">
            <a:solidFill>
              <a:schemeClr val="dk2"/>
            </a:solidFill>
            <a:prstDash val="solid"/>
            <a:round/>
            <a:headEnd type="none" w="sm" len="sm"/>
            <a:tailEnd type="none" w="sm" len="sm"/>
          </a:ln>
        </p:spPr>
      </p:cxnSp>
      <p:pic>
        <p:nvPicPr>
          <p:cNvPr id="155" name="Google Shape;155;g2ee773b2950_0_9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56" name="Google Shape;156;g2ee773b2950_0_94"/>
          <p:cNvSpPr txBox="1"/>
          <p:nvPr/>
        </p:nvSpPr>
        <p:spPr>
          <a:xfrm>
            <a:off x="685114" y="1624250"/>
            <a:ext cx="42615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GB" sz="1500" b="1" i="0" u="none" strike="noStrike" cap="none">
                <a:latin typeface="Arial"/>
                <a:ea typeface="Arial"/>
                <a:cs typeface="Arial"/>
                <a:sym typeface="Arial"/>
              </a:rPr>
              <a:t>There are three types of election in London: </a:t>
            </a:r>
            <a:endParaRPr sz="900" b="1" i="0" u="none" strike="noStrike" cap="none">
              <a:latin typeface="Arial"/>
              <a:ea typeface="Arial"/>
              <a:cs typeface="Arial"/>
              <a:sym typeface="Arial"/>
            </a:endParaRPr>
          </a:p>
        </p:txBody>
      </p:sp>
      <p:pic>
        <p:nvPicPr>
          <p:cNvPr id="157" name="Google Shape;157;g2ee773b2950_0_94"/>
          <p:cNvPicPr preferRelativeResize="0"/>
          <p:nvPr/>
        </p:nvPicPr>
        <p:blipFill rotWithShape="1">
          <a:blip r:embed="rId6">
            <a:alphaModFix/>
          </a:blip>
          <a:srcRect/>
          <a:stretch/>
        </p:blipFill>
        <p:spPr>
          <a:xfrm>
            <a:off x="521828" y="2043914"/>
            <a:ext cx="7772400" cy="1896123"/>
          </a:xfrm>
          <a:prstGeom prst="roundRect">
            <a:avLst>
              <a:gd name="adj" fmla="val 16667"/>
            </a:avLst>
          </a:prstGeom>
          <a:noFill/>
          <a:ln>
            <a:noFill/>
          </a:ln>
        </p:spPr>
      </p:pic>
    </p:spTree>
    <p:extLst>
      <p:ext uri="{BB962C8B-B14F-4D97-AF65-F5344CB8AC3E}">
        <p14:creationId xmlns:p14="http://schemas.microsoft.com/office/powerpoint/2010/main" val="231935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pic>
        <p:nvPicPr>
          <p:cNvPr id="296" name="Google Shape;296;p1"/>
          <p:cNvPicPr preferRelativeResize="0"/>
          <p:nvPr/>
        </p:nvPicPr>
        <p:blipFill rotWithShape="1">
          <a:blip r:embed="rId5">
            <a:alphaModFix/>
          </a:blip>
          <a:srcRect/>
          <a:stretch/>
        </p:blipFill>
        <p:spPr>
          <a:xfrm>
            <a:off x="7511000" y="4141775"/>
            <a:ext cx="1217475" cy="1217475"/>
          </a:xfrm>
          <a:prstGeom prst="rect">
            <a:avLst/>
          </a:prstGeom>
          <a:noFill/>
          <a:ln>
            <a:noFill/>
          </a:ln>
        </p:spPr>
      </p:pic>
      <p:pic>
        <p:nvPicPr>
          <p:cNvPr id="297" name="Google Shape;297;p1"/>
          <p:cNvPicPr preferRelativeResize="0"/>
          <p:nvPr/>
        </p:nvPicPr>
        <p:blipFill rotWithShape="1">
          <a:blip r:embed="rId6">
            <a:alphaModFix/>
          </a:blip>
          <a:srcRect/>
          <a:stretch/>
        </p:blipFill>
        <p:spPr>
          <a:xfrm>
            <a:off x="509500" y="4441988"/>
            <a:ext cx="1480269" cy="506676"/>
          </a:xfrm>
          <a:prstGeom prst="rect">
            <a:avLst/>
          </a:prstGeom>
          <a:noFill/>
          <a:ln>
            <a:noFill/>
          </a:ln>
        </p:spPr>
      </p:pic>
      <p:cxnSp>
        <p:nvCxnSpPr>
          <p:cNvPr id="298" name="Google Shape;298;p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99" name="Google Shape;299;p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00" name="Google Shape;300;p1"/>
          <p:cNvPicPr preferRelativeResize="0"/>
          <p:nvPr/>
        </p:nvPicPr>
        <p:blipFill rotWithShape="1">
          <a:blip r:embed="rId7">
            <a:alphaModFix/>
          </a:blip>
          <a:srcRect/>
          <a:stretch/>
        </p:blipFill>
        <p:spPr>
          <a:xfrm>
            <a:off x="2661938" y="214125"/>
            <a:ext cx="3820125" cy="280150"/>
          </a:xfrm>
          <a:prstGeom prst="rect">
            <a:avLst/>
          </a:prstGeom>
          <a:noFill/>
          <a:ln>
            <a:noFill/>
          </a:ln>
        </p:spPr>
      </p:pic>
      <p:sp>
        <p:nvSpPr>
          <p:cNvPr id="301" name="Google Shape;301;p1"/>
          <p:cNvSpPr/>
          <p:nvPr/>
        </p:nvSpPr>
        <p:spPr>
          <a:xfrm>
            <a:off x="429275" y="784200"/>
            <a:ext cx="8208900"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algn="ctr">
              <a:buSzPts val="2000"/>
            </a:pPr>
            <a:r>
              <a:rPr lang="en-GB" sz="2000" b="1">
                <a:solidFill>
                  <a:schemeClr val="lt1"/>
                </a:solidFill>
              </a:rPr>
              <a:t>What is the</a:t>
            </a:r>
            <a:r>
              <a:rPr lang="en-GB" sz="2000" b="1" i="0" u="none" strike="noStrike" cap="none">
                <a:solidFill>
                  <a:schemeClr val="lt1"/>
                </a:solidFill>
                <a:latin typeface="Arial"/>
                <a:ea typeface="Arial"/>
                <a:cs typeface="Arial"/>
                <a:sym typeface="Arial"/>
              </a:rPr>
              <a:t> Greater London Authority?</a:t>
            </a:r>
            <a:endParaRPr sz="2000" b="1" i="0" u="none" strike="noStrike" cap="none">
              <a:solidFill>
                <a:schemeClr val="lt1"/>
              </a:solidFill>
              <a:latin typeface="Arial"/>
              <a:ea typeface="Arial"/>
              <a:cs typeface="Arial"/>
              <a:sym typeface="Arial"/>
            </a:endParaRPr>
          </a:p>
        </p:txBody>
      </p:sp>
      <p:sp>
        <p:nvSpPr>
          <p:cNvPr id="302" name="Google Shape;302;p1"/>
          <p:cNvSpPr/>
          <p:nvPr/>
        </p:nvSpPr>
        <p:spPr>
          <a:xfrm>
            <a:off x="499725" y="1395670"/>
            <a:ext cx="2767655"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Mayor of London</a:t>
            </a:r>
            <a:endParaRPr lang="en-US" sz="12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100"/>
              <a:buFont typeface="Arial"/>
              <a:buNone/>
            </a:pPr>
            <a:r>
              <a:rPr lang="en-GB" sz="1200" b="0" i="0" u="none" strike="noStrike" cap="none">
                <a:solidFill>
                  <a:schemeClr val="dk1"/>
                </a:solidFill>
                <a:latin typeface="Arial"/>
                <a:ea typeface="Arial"/>
                <a:cs typeface="Arial"/>
                <a:sym typeface="Arial"/>
              </a:rPr>
              <a:t>The Mayor of London is elected to set city-wide/ regional priorities:</a:t>
            </a:r>
            <a:endParaRPr sz="1200" b="0" i="0" u="none" strike="noStrike" cap="none" dirty="0">
              <a:solidFill>
                <a:schemeClr val="dk1"/>
              </a:solidFill>
              <a:latin typeface="Arial"/>
              <a:ea typeface="Arial"/>
              <a:cs typeface="Arial"/>
            </a:endParaRPr>
          </a:p>
          <a:p>
            <a:pPr>
              <a:buSzPts val="1100"/>
            </a:pPr>
            <a:endParaRPr lang="en-GB" sz="1200" dirty="0">
              <a:solidFill>
                <a:schemeClr val="dk1"/>
              </a:solidFill>
            </a:endParaRPr>
          </a:p>
          <a:p>
            <a:pPr marL="171450" indent="-171450">
              <a:buSzPts val="1100"/>
              <a:buFont typeface="Arial"/>
              <a:buChar char="•"/>
            </a:pPr>
            <a:r>
              <a:rPr lang="en-GB" sz="1200" b="0" i="0" u="none" strike="noStrike" cap="none">
                <a:solidFill>
                  <a:schemeClr val="dk1"/>
                </a:solidFill>
                <a:latin typeface="Arial"/>
                <a:ea typeface="Arial"/>
                <a:cs typeface="Arial"/>
                <a:sym typeface="Arial"/>
              </a:rPr>
              <a:t>Transport for </a:t>
            </a:r>
            <a:r>
              <a:rPr lang="en-GB" sz="1200">
                <a:solidFill>
                  <a:schemeClr val="dk1"/>
                </a:solidFill>
              </a:rPr>
              <a:t>London</a:t>
            </a:r>
          </a:p>
          <a:p>
            <a:pPr marL="171450" indent="-171450">
              <a:buSzPts val="1100"/>
              <a:buFont typeface="Arial"/>
              <a:buChar char="•"/>
            </a:pPr>
            <a:r>
              <a:rPr lang="en-GB" sz="1200">
                <a:solidFill>
                  <a:schemeClr val="dk1"/>
                </a:solidFill>
              </a:rPr>
              <a:t>Mayor’s</a:t>
            </a:r>
            <a:r>
              <a:rPr lang="en-GB" sz="1200" b="0" i="0" u="none" strike="noStrike" cap="none">
                <a:solidFill>
                  <a:schemeClr val="dk1"/>
                </a:solidFill>
                <a:latin typeface="Arial"/>
                <a:ea typeface="Arial"/>
                <a:cs typeface="Arial"/>
                <a:sym typeface="Arial"/>
              </a:rPr>
              <a:t> Office for Policing and </a:t>
            </a:r>
            <a:r>
              <a:rPr lang="en-GB" sz="1200">
                <a:solidFill>
                  <a:schemeClr val="dk1"/>
                </a:solidFill>
              </a:rPr>
              <a:t>Crime</a:t>
            </a:r>
            <a:endParaRPr lang="en-GB" sz="1200" dirty="0">
              <a:solidFill>
                <a:schemeClr val="dk1"/>
              </a:solidFill>
            </a:endParaRPr>
          </a:p>
          <a:p>
            <a:pPr marL="171450" indent="-171450">
              <a:buSzPts val="1100"/>
              <a:buFont typeface="Arial"/>
              <a:buChar char="•"/>
            </a:pPr>
            <a:r>
              <a:rPr lang="en-GB" sz="1200">
                <a:solidFill>
                  <a:schemeClr val="dk1"/>
                </a:solidFill>
              </a:rPr>
              <a:t>London</a:t>
            </a:r>
            <a:r>
              <a:rPr lang="en-GB" sz="1200" b="0" i="0" u="none" strike="noStrike" cap="none">
                <a:solidFill>
                  <a:schemeClr val="dk1"/>
                </a:solidFill>
                <a:latin typeface="Arial"/>
                <a:ea typeface="Arial"/>
                <a:cs typeface="Arial"/>
                <a:sym typeface="Arial"/>
              </a:rPr>
              <a:t> Fire </a:t>
            </a:r>
            <a:r>
              <a:rPr lang="en-GB" sz="1200">
                <a:solidFill>
                  <a:schemeClr val="dk1"/>
                </a:solidFill>
              </a:rPr>
              <a:t>Brigade</a:t>
            </a:r>
          </a:p>
          <a:p>
            <a:pPr marL="171450" indent="-171450">
              <a:buSzPts val="1100"/>
              <a:buFont typeface="Arial"/>
              <a:buChar char="•"/>
            </a:pPr>
            <a:r>
              <a:rPr lang="en-GB" sz="1200">
                <a:solidFill>
                  <a:schemeClr val="dk1"/>
                </a:solidFill>
              </a:rPr>
              <a:t>Housing</a:t>
            </a:r>
            <a:endParaRPr lang="en-GB" sz="1200" dirty="0">
              <a:solidFill>
                <a:schemeClr val="dk1"/>
              </a:solidFill>
            </a:endParaRPr>
          </a:p>
          <a:p>
            <a:pPr marL="171450" indent="-171450">
              <a:buSzPts val="1100"/>
              <a:buFont typeface="Arial"/>
              <a:buChar char="•"/>
            </a:pPr>
            <a:r>
              <a:rPr lang="en-GB" sz="1200">
                <a:solidFill>
                  <a:schemeClr val="dk1"/>
                </a:solidFill>
              </a:rPr>
              <a:t>Environment</a:t>
            </a:r>
            <a:endParaRPr lang="en-GB" sz="1200" dirty="0">
              <a:solidFill>
                <a:schemeClr val="dk1"/>
              </a:solidFill>
            </a:endParaRPr>
          </a:p>
          <a:p>
            <a:pPr marL="171450" marR="0" lvl="0" indent="-171450" algn="l">
              <a:lnSpc>
                <a:spcPct val="100000"/>
              </a:lnSpc>
              <a:spcBef>
                <a:spcPts val="0"/>
              </a:spcBef>
              <a:spcAft>
                <a:spcPts val="0"/>
              </a:spcAft>
              <a:buClr>
                <a:srgbClr val="000000"/>
              </a:buClr>
              <a:buSzPts val="1100"/>
              <a:buFont typeface="Arial"/>
              <a:buChar char="•"/>
            </a:pPr>
            <a:r>
              <a:rPr lang="en-GB" sz="1200">
                <a:solidFill>
                  <a:schemeClr val="dk1"/>
                </a:solidFill>
              </a:rPr>
              <a:t>Culture</a:t>
            </a:r>
            <a:r>
              <a:rPr lang="en-GB" sz="1200" b="0" i="0" u="none" strike="noStrike" cap="none">
                <a:solidFill>
                  <a:schemeClr val="dk1"/>
                </a:solidFill>
                <a:latin typeface="Arial"/>
                <a:ea typeface="Arial"/>
                <a:cs typeface="Arial"/>
                <a:sym typeface="Arial"/>
              </a:rPr>
              <a:t> and arts</a:t>
            </a:r>
            <a:endParaRPr sz="1200" b="0" i="0" u="none" strike="noStrike" cap="none" dirty="0">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Arial"/>
              <a:ea typeface="Arial"/>
              <a:cs typeface="Arial"/>
            </a:endParaRPr>
          </a:p>
          <a:p>
            <a:pPr marL="457200" marR="0" lvl="0" indent="-228600" algn="l" rtl="0">
              <a:lnSpc>
                <a:spcPct val="100000"/>
              </a:lnSpc>
              <a:spcBef>
                <a:spcPts val="0"/>
              </a:spcBef>
              <a:spcAft>
                <a:spcPts val="0"/>
              </a:spcAft>
              <a:buClr>
                <a:srgbClr val="000000"/>
              </a:buClr>
              <a:buSzPts val="1200"/>
              <a:buFont typeface="Arial"/>
              <a:buNone/>
            </a:pPr>
            <a:endParaRPr sz="1200" b="0" i="0" u="none" strike="noStrike" cap="none" dirty="0">
              <a:solidFill>
                <a:schemeClr val="dk1"/>
              </a:solidFill>
              <a:latin typeface="Arial"/>
              <a:ea typeface="Arial"/>
              <a:cs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dirty="0">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Arial"/>
              <a:ea typeface="Arial"/>
              <a:cs typeface="Arial"/>
            </a:endParaRPr>
          </a:p>
        </p:txBody>
      </p:sp>
      <p:sp>
        <p:nvSpPr>
          <p:cNvPr id="303" name="Google Shape;303;p1"/>
          <p:cNvSpPr/>
          <p:nvPr/>
        </p:nvSpPr>
        <p:spPr>
          <a:xfrm>
            <a:off x="5946070" y="1391353"/>
            <a:ext cx="2689500"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London Assembly</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The London Assembly holds the Mayor to account.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171450" indent="-171450">
              <a:buSzPts val="1200"/>
              <a:buChar char="•"/>
            </a:pPr>
            <a:r>
              <a:rPr lang="en-GB" sz="1200" b="0" i="0" u="none" strike="noStrike" cap="none">
                <a:solidFill>
                  <a:srgbClr val="000000"/>
                </a:solidFill>
                <a:latin typeface="Arial"/>
                <a:ea typeface="Arial"/>
                <a:cs typeface="Arial"/>
                <a:sym typeface="Arial"/>
              </a:rPr>
              <a:t>It is elected by Londoners, at </a:t>
            </a:r>
            <a:r>
              <a:rPr lang="en-GB" sz="1200" b="0" i="0" u="none" strike="noStrike" cap="none" dirty="0">
                <a:solidFill>
                  <a:srgbClr val="000000"/>
                </a:solidFill>
                <a:latin typeface="Arial"/>
                <a:ea typeface="Arial"/>
                <a:cs typeface="Arial"/>
                <a:sym typeface="Arial"/>
              </a:rPr>
              <a:t>the same time as the Mayor. </a:t>
            </a:r>
            <a:endParaRPr lang="en-GB"/>
          </a:p>
          <a:p>
            <a:pPr marL="171450" indent="-171450">
              <a:buSzPts val="1200"/>
              <a:buChar char="•"/>
            </a:pPr>
            <a:r>
              <a:rPr lang="en-GB" sz="1200" b="0" i="0" u="none" strike="noStrike" cap="none">
                <a:solidFill>
                  <a:srgbClr val="000000"/>
                </a:solidFill>
                <a:latin typeface="Arial"/>
                <a:ea typeface="Arial"/>
                <a:cs typeface="Arial"/>
                <a:sym typeface="Arial"/>
              </a:rPr>
              <a:t>It is composed of 25 Assembly </a:t>
            </a:r>
            <a:r>
              <a:rPr lang="en-GB" sz="1200" b="0" i="0" u="none" strike="noStrike" cap="none" dirty="0">
                <a:solidFill>
                  <a:srgbClr val="000000"/>
                </a:solidFill>
                <a:latin typeface="Arial"/>
                <a:ea typeface="Arial"/>
                <a:cs typeface="Arial"/>
                <a:sym typeface="Arial"/>
              </a:rPr>
              <a:t>Members: 14 represent geographic areas (2 or 3 London boroughs) and 11 work pan-London.</a:t>
            </a:r>
            <a:endParaRPr sz="14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2" name="What is the GLA Bitesize vid">
            <a:hlinkClick r:id="" action="ppaction://media"/>
            <a:extLst>
              <a:ext uri="{FF2B5EF4-FFF2-40B4-BE49-F238E27FC236}">
                <a16:creationId xmlns:a16="http://schemas.microsoft.com/office/drawing/2014/main" id="{05ED3092-8F57-92E8-E396-D0C72E5E05C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744998" y="1393581"/>
            <a:ext cx="1566836" cy="2779877"/>
          </a:xfrm>
          <a:prstGeom prst="rect">
            <a:avLst/>
          </a:prstGeom>
        </p:spPr>
      </p:pic>
    </p:spTree>
    <p:extLst>
      <p:ext uri="{BB962C8B-B14F-4D97-AF65-F5344CB8AC3E}">
        <p14:creationId xmlns:p14="http://schemas.microsoft.com/office/powerpoint/2010/main" val="69257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37FD117A42574BA466BA7D5DAEAAB9" ma:contentTypeVersion="3" ma:contentTypeDescription="Create a new document." ma:contentTypeScope="" ma:versionID="1d66d92e50395cd4966db624288a6e36">
  <xsd:schema xmlns:xsd="http://www.w3.org/2001/XMLSchema" xmlns:xs="http://www.w3.org/2001/XMLSchema" xmlns:p="http://schemas.microsoft.com/office/2006/metadata/properties" xmlns:ns2="827d91c9-7156-4793-b1dc-97c4da7da156" xmlns:ns3="5acd3943-5252-4444-abb6-dd96d8a9ec7d" targetNamespace="http://schemas.microsoft.com/office/2006/metadata/properties" ma:root="true" ma:fieldsID="ced289036dbde3f5762dc46ddc6f1d08" ns2:_="" ns3:_="">
    <xsd:import namespace="827d91c9-7156-4793-b1dc-97c4da7da156"/>
    <xsd:import namespace="5acd3943-5252-4444-abb6-dd96d8a9ec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d91c9-7156-4793-b1dc-97c4da7da1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d3943-5252-4444-abb6-dd96d8a9ec7d" elementFormDefault="qualified">
    <xsd:import namespace="http://schemas.microsoft.com/office/2006/documentManagement/types"/>
    <xsd:import namespace="http://schemas.microsoft.com/office/infopath/2007/PartnerControls"/>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bc4632c-c0dc-4527-9b44-4e2626a7d4a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acd3943-5252-4444-abb6-dd96d8a9ec7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7B9F31-A4AD-4C09-AD9E-132F224DBA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d91c9-7156-4793-b1dc-97c4da7da156"/>
    <ds:schemaRef ds:uri="5acd3943-5252-4444-abb6-dd96d8a9ec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EB31ED0-F812-49E0-B122-6806E3229137}">
  <ds:schemaRefs>
    <ds:schemaRef ds:uri="http://schemas.microsoft.com/office/2006/metadata/properties"/>
    <ds:schemaRef ds:uri="http://schemas.microsoft.com/office/infopath/2007/PartnerControls"/>
    <ds:schemaRef ds:uri="5acd3943-5252-4444-abb6-dd96d8a9ec7d"/>
  </ds:schemaRefs>
</ds:datastoreItem>
</file>

<file path=customXml/itemProps3.xml><?xml version="1.0" encoding="utf-8"?>
<ds:datastoreItem xmlns:ds="http://schemas.openxmlformats.org/officeDocument/2006/customXml" ds:itemID="{C025B95A-11A0-48CF-899D-88EBE209DCB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2096</Words>
  <Application>Microsoft Office PowerPoint</Application>
  <PresentationFormat>On-screen Show (16:9)</PresentationFormat>
  <Paragraphs>263</Paragraphs>
  <Slides>16</Slides>
  <Notes>16</Notes>
  <HiddenSlides>0</HiddenSlides>
  <MMClips>1</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Imogen McConnell</cp:lastModifiedBy>
  <cp:revision>166</cp:revision>
  <dcterms:modified xsi:type="dcterms:W3CDTF">2026-09-09T15:48:35Z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0x010100A237FD117A42574BA466BA7D5DAEAAB9</vt:lpwstr>
  </property>
  <property fmtid="{D5CDD505-2E9C-101B-9397-08002B2CF9AE}" pid="3" name="Order">
    <vt:r8>1149300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MediaServiceImageTags">
    <vt:lpwstr/>
  </property>
</Properties>
</file>