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n2lcl0BceJNezGxeBZcYuOzOC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AB0DA8-B0D1-A18B-D943-A4B3F3EE3860}" v="1" dt="2026-06-01T09:35:01.246"/>
  </p1510:revLst>
</p1510:revInfo>
</file>

<file path=ppt/tableStyles.xml><?xml version="1.0" encoding="utf-8"?>
<a:tblStyleLst xmlns:a="http://schemas.openxmlformats.org/drawingml/2006/main" def="{D9501A75-FBD5-42C2-8FAC-0E370915C4F1}">
  <a:tblStyle styleId="{D9501A75-FBD5-42C2-8FAC-0E370915C4F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notesMaster" Target="notesMasters/notesMaster1.xml" Id="rId39" /><Relationship Type="http://schemas.openxmlformats.org/officeDocument/2006/relationships/slide" Target="slides/slide17.xml" Id="rId21" /><Relationship Type="http://schemas.openxmlformats.org/officeDocument/2006/relationships/slide" Target="slides/slide30.xml" Id="rId34" /><Relationship Type="http://schemas.openxmlformats.org/officeDocument/2006/relationships/font" Target="fonts/font3.fntdata" Id="rId42" /><Relationship Type="http://schemas.openxmlformats.org/officeDocument/2006/relationships/viewProps" Target="viewProps.xml" Id="rId47" /><Relationship Type="http://schemas.openxmlformats.org/officeDocument/2006/relationships/slide" Target="slides/slide3.xml" Id="rId7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25.xml" Id="rId29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28.xml" Id="rId32" /><Relationship Type="http://schemas.openxmlformats.org/officeDocument/2006/relationships/slide" Target="slides/slide33.xml" Id="rId37" /><Relationship Type="http://schemas.openxmlformats.org/officeDocument/2006/relationships/font" Target="fonts/font1.fntdata" Id="rId40" /><Relationship Type="http://customschemas.google.com/relationships/presentationmetadata" Target="metadata" Id="rId45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slide" Target="slides/slide32.xml" Id="rId36" /><Relationship Type="http://schemas.openxmlformats.org/officeDocument/2006/relationships/tableStyles" Target="tableStyles.xml" Id="rId49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" Target="slides/slide27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slide" Target="slides/slide31.xml" Id="rId35" /><Relationship Type="http://schemas.openxmlformats.org/officeDocument/2006/relationships/font" Target="fonts/font4.fntdata" Id="rId43" /><Relationship Type="http://schemas.openxmlformats.org/officeDocument/2006/relationships/theme" Target="theme/theme1.xml" Id="rId48" /><Relationship Type="http://schemas.openxmlformats.org/officeDocument/2006/relationships/slide" Target="slides/slide4.xml" Id="rId8" /><Relationship Type="http://schemas.microsoft.com/office/2015/10/relationships/revisionInfo" Target="revisionInfo.xml" Id="rId51" /><Relationship Type="http://schemas.openxmlformats.org/officeDocument/2006/relationships/customXml" Target="../customXml/item3.xml" Id="rId3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slide" Target="slides/slide29.xml" Id="rId33" /><Relationship Type="http://schemas.openxmlformats.org/officeDocument/2006/relationships/slide" Target="slides/slide34.xml" Id="rId38" /><Relationship Type="http://schemas.openxmlformats.org/officeDocument/2006/relationships/presProps" Target="presProps.xml" Id="rId46" /><Relationship Type="http://schemas.openxmlformats.org/officeDocument/2006/relationships/slide" Target="slides/slide16.xml" Id="rId20" /><Relationship Type="http://schemas.openxmlformats.org/officeDocument/2006/relationships/font" Target="fonts/font2.fntdata" Id="rId41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ee773b29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g2ee773b29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f35b88d5e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2f35b88d5e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35b88d5e6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2f35b88d5e6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f35b88d5e6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2f35b88d5e6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35b88d5e6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2f35b88d5e6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f35b88d5e6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2f35b88d5e6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f35b88d5e6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2f35b88d5e6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f35b88d5e6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2f35b88d5e6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f35b88d5e6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2f35b88d5e6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Important to note that whether you are eligible to vote or not, you can participate in these ways of engagement.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f35b88d5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2f35b88d5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f59d7bc0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f59d7bc0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f35b88d5e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2f35b88d5e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35b88d5e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f35b88d5e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f35b88d5e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2f35b88d5e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35b88d5e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f35b88d5e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35b88d5e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2f35b88d5e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35b88d5e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f35b88d5e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EXT,BULLETS AND 1x IMAGES SLIDE">
  <p:cSld name="2_TEXT,BULLETS AND 1x IMAGES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2dd1cdd1b_0_454"/>
          <p:cNvSpPr txBox="1">
            <a:spLocks noGrp="1"/>
          </p:cNvSpPr>
          <p:nvPr>
            <p:ph type="sldNum" idx="12"/>
          </p:nvPr>
        </p:nvSpPr>
        <p:spPr>
          <a:xfrm>
            <a:off x="7696790" y="4687187"/>
            <a:ext cx="1086900" cy="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g2f2dd1cdd1b_0_454"/>
          <p:cNvSpPr txBox="1">
            <a:spLocks noGrp="1"/>
          </p:cNvSpPr>
          <p:nvPr>
            <p:ph type="body" idx="1"/>
          </p:nvPr>
        </p:nvSpPr>
        <p:spPr>
          <a:xfrm>
            <a:off x="374872" y="1549745"/>
            <a:ext cx="40089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g2f2dd1cdd1b_0_454"/>
          <p:cNvSpPr txBox="1">
            <a:spLocks noGrp="1"/>
          </p:cNvSpPr>
          <p:nvPr>
            <p:ph type="body" idx="2"/>
          </p:nvPr>
        </p:nvSpPr>
        <p:spPr>
          <a:xfrm>
            <a:off x="1253750" y="2179667"/>
            <a:ext cx="3129900" cy="15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24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CA000"/>
              </a:buClr>
              <a:buSzPts val="1320"/>
              <a:buFont typeface="Arial"/>
              <a:buChar char="•"/>
              <a:defRPr sz="12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g2f2dd1cdd1b_0_454"/>
          <p:cNvSpPr/>
          <p:nvPr/>
        </p:nvSpPr>
        <p:spPr>
          <a:xfrm>
            <a:off x="262575" y="3289219"/>
            <a:ext cx="1011900" cy="44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2f2dd1cdd1b_0_454"/>
          <p:cNvSpPr txBox="1"/>
          <p:nvPr/>
        </p:nvSpPr>
        <p:spPr>
          <a:xfrm>
            <a:off x="374872" y="1011643"/>
            <a:ext cx="64008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LITERACY RESOURCES 2023 | VOTER REGISTRATION AND PHOTO VOTER ID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g2f2dd1cdd1b_0_4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9675" y="4540800"/>
            <a:ext cx="852019" cy="29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2f2dd1cdd1b_0_4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800" y="4400016"/>
            <a:ext cx="670407" cy="67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TEXT ONLY SLIDE">
  <p:cSld name="SINGLE COLUMN TEXT ONLY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f2dd1cdd1b_0_652"/>
          <p:cNvSpPr txBox="1">
            <a:spLocks noGrp="1"/>
          </p:cNvSpPr>
          <p:nvPr>
            <p:ph type="sldNum" idx="12"/>
          </p:nvPr>
        </p:nvSpPr>
        <p:spPr>
          <a:xfrm>
            <a:off x="7696790" y="4687187"/>
            <a:ext cx="1086900" cy="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g2f2dd1cdd1b_0_652"/>
          <p:cNvSpPr txBox="1">
            <a:spLocks noGrp="1"/>
          </p:cNvSpPr>
          <p:nvPr>
            <p:ph type="body" idx="1"/>
          </p:nvPr>
        </p:nvSpPr>
        <p:spPr>
          <a:xfrm>
            <a:off x="374872" y="1549745"/>
            <a:ext cx="40089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g2f2dd1cdd1b_0_652"/>
          <p:cNvSpPr txBox="1">
            <a:spLocks noGrp="1"/>
          </p:cNvSpPr>
          <p:nvPr>
            <p:ph type="body" idx="2"/>
          </p:nvPr>
        </p:nvSpPr>
        <p:spPr>
          <a:xfrm>
            <a:off x="374874" y="2179661"/>
            <a:ext cx="4008900" cy="2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g2f2dd1cdd1b_0_652"/>
          <p:cNvSpPr/>
          <p:nvPr/>
        </p:nvSpPr>
        <p:spPr>
          <a:xfrm>
            <a:off x="243575" y="4395675"/>
            <a:ext cx="1636500" cy="553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g2f2dd1cdd1b_0_6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9675" y="4540800"/>
            <a:ext cx="852019" cy="29163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2f2dd1cdd1b_0_652"/>
          <p:cNvSpPr/>
          <p:nvPr/>
        </p:nvSpPr>
        <p:spPr>
          <a:xfrm>
            <a:off x="262575" y="3289219"/>
            <a:ext cx="1011900" cy="44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2f2dd1cdd1b_0_652"/>
          <p:cNvSpPr txBox="1"/>
          <p:nvPr/>
        </p:nvSpPr>
        <p:spPr>
          <a:xfrm>
            <a:off x="262572" y="923237"/>
            <a:ext cx="64008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LITERACY RESOURCES 2023 | VOTER REGISTRATION AND PHOTO VOTER ID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g2f2dd1cdd1b_0_6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800" y="4400016"/>
            <a:ext cx="670407" cy="67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FULL WIDTH IMAGE PAGE">
  <p:cSld name="SINGLE FULL WIDTH IMAGE PAG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f2dd1cdd1b_0_661"/>
          <p:cNvSpPr txBox="1">
            <a:spLocks noGrp="1"/>
          </p:cNvSpPr>
          <p:nvPr>
            <p:ph type="sldNum" idx="12"/>
          </p:nvPr>
        </p:nvSpPr>
        <p:spPr>
          <a:xfrm>
            <a:off x="7696790" y="4687187"/>
            <a:ext cx="1086900" cy="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8"/>
              <a:buFont typeface="Arial"/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" name="Google Shape;69;g2f2dd1cdd1b_0_661"/>
          <p:cNvSpPr>
            <a:spLocks noGrp="1"/>
          </p:cNvSpPr>
          <p:nvPr>
            <p:ph type="pic" idx="2"/>
          </p:nvPr>
        </p:nvSpPr>
        <p:spPr>
          <a:xfrm>
            <a:off x="262575" y="1247775"/>
            <a:ext cx="8504100" cy="31971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g2f2dd1cdd1b_0_661"/>
          <p:cNvSpPr/>
          <p:nvPr/>
        </p:nvSpPr>
        <p:spPr>
          <a:xfrm>
            <a:off x="262575" y="3289219"/>
            <a:ext cx="1011900" cy="44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2f2dd1cdd1b_0_661"/>
          <p:cNvSpPr txBox="1"/>
          <p:nvPr/>
        </p:nvSpPr>
        <p:spPr>
          <a:xfrm>
            <a:off x="262572" y="911387"/>
            <a:ext cx="64008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LITERACY RESOURCES 2023 | VOTER REGISTRATION AND PHOTO VOTER ID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g2f2dd1cdd1b_0_6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9675" y="4540800"/>
            <a:ext cx="852019" cy="29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2f2dd1cdd1b_0_6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800" y="4400016"/>
            <a:ext cx="670407" cy="67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lectoralcommission.org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v.uk/register-to-vot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3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hyperlink" Target="https://hansard.parliament.uk/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writetothem.com/who?pc=tn380j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whatsapp.com/channel/0029VaZfd6M6mYPOJRvfap3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pi.whatsapp.com/send?phone=447908820136&amp;text=%F0%9F%91%8B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ritetothem.c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ansard.parliament.uk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v.uk/register-to-vot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hocanivotefor.co.uk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ov.uk/apply-for-photo-id-voter-authority-certificat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egistertovote.london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e773b2950_0_0"/>
          <p:cNvSpPr txBox="1"/>
          <p:nvPr/>
        </p:nvSpPr>
        <p:spPr>
          <a:xfrm>
            <a:off x="509500" y="1092525"/>
            <a:ext cx="4267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GB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GB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Vote</a:t>
            </a:r>
            <a:r>
              <a:rPr lang="en-GB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No Voice!</a:t>
            </a:r>
            <a:endParaRPr sz="3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g2ee773b295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2ee773b295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2ee773b2950_0_0"/>
          <p:cNvSpPr txBox="1"/>
          <p:nvPr/>
        </p:nvSpPr>
        <p:spPr>
          <a:xfrm>
            <a:off x="2520150" y="4470913"/>
            <a:ext cx="41037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Funded by the Greater London Authority, City Hall, Kamal Churchie Way, London, E16 1ZE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" name="Google Shape;82;g2ee773b2950_0_0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" name="Google Shape;83;g2ee773b2950_0_0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4" name="Google Shape;84;g2ee773b2950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2ee773b2950_0_0"/>
          <p:cNvSpPr txBox="1"/>
          <p:nvPr/>
        </p:nvSpPr>
        <p:spPr>
          <a:xfrm>
            <a:off x="509500" y="1741425"/>
            <a:ext cx="50643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Democracy doesn’t end at the ballot box, it starts there.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g2ee773b2950_0_0"/>
          <p:cNvPicPr preferRelativeResize="0"/>
          <p:nvPr/>
        </p:nvPicPr>
        <p:blipFill rotWithShape="1">
          <a:blip r:embed="rId6">
            <a:alphaModFix/>
          </a:blip>
          <a:srcRect b="17299"/>
          <a:stretch/>
        </p:blipFill>
        <p:spPr>
          <a:xfrm>
            <a:off x="5040925" y="1003650"/>
            <a:ext cx="4006074" cy="331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2f35b88d5e6_0_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f35b88d5e6_0_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g2f35b88d5e6_0_109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g2f35b88d5e6_0_109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1" name="Google Shape;201;g2f35b88d5e6_0_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2f35b88d5e6_0_109"/>
          <p:cNvSpPr/>
          <p:nvPr/>
        </p:nvSpPr>
        <p:spPr>
          <a:xfrm>
            <a:off x="467563" y="691513"/>
            <a:ext cx="8208900" cy="431100"/>
          </a:xfrm>
          <a:prstGeom prst="roundRect">
            <a:avLst>
              <a:gd name="adj" fmla="val 16667"/>
            </a:avLst>
          </a:prstGeom>
          <a:solidFill>
            <a:srgbClr val="7042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Which </a:t>
            </a:r>
            <a:r>
              <a:rPr lang="en-GB" sz="20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London residents</a:t>
            </a:r>
            <a:r>
              <a:rPr lang="en-GB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are eligible to vote in these elections?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03" name="Google Shape;203;g2f35b88d5e6_0_109"/>
          <p:cNvGraphicFramePr/>
          <p:nvPr/>
        </p:nvGraphicFramePr>
        <p:xfrm>
          <a:off x="696188" y="1181763"/>
          <a:ext cx="7646250" cy="2900895"/>
        </p:xfrm>
        <a:graphic>
          <a:graphicData uri="http://schemas.openxmlformats.org/drawingml/2006/table">
            <a:tbl>
              <a:tblPr>
                <a:noFill/>
                <a:tableStyleId>{D9501A75-FBD5-42C2-8FAC-0E370915C4F1}</a:tableStyleId>
              </a:tblPr>
              <a:tblGrid>
                <a:gridCol w="316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/>
                        <a:t>Mayor of London and London Assembly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/>
                        <a:t>General / parliamentary 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/>
                        <a:t>Local / borough 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Must be at least </a:t>
                      </a:r>
                      <a:r>
                        <a:rPr lang="en-GB" sz="1400" b="1" u="none" strike="noStrike" cap="none"/>
                        <a:t>18 years</a:t>
                      </a:r>
                      <a:r>
                        <a:rPr lang="en-GB" sz="1400" u="none" strike="noStrike" cap="none"/>
                        <a:t> of age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/>
                        <a:t>British</a:t>
                      </a:r>
                      <a:r>
                        <a:rPr lang="en-GB" sz="1400" u="none" strike="noStrike" cap="none"/>
                        <a:t> or </a:t>
                      </a:r>
                      <a:r>
                        <a:rPr lang="en-GB" sz="1400" b="1" u="none" strike="noStrike" cap="none"/>
                        <a:t>Irish</a:t>
                      </a:r>
                      <a:r>
                        <a:rPr lang="en-GB" sz="1400" u="none" strike="noStrike" cap="none"/>
                        <a:t> citizens 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Qualifying </a:t>
                      </a:r>
                      <a:r>
                        <a:rPr lang="en-GB" sz="1400" b="1" u="none" strike="noStrike" cap="none"/>
                        <a:t>Commonwealth</a:t>
                      </a:r>
                      <a:r>
                        <a:rPr lang="en-GB" sz="1400" u="none" strike="noStrike" cap="none"/>
                        <a:t> citizens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</a:rPr>
                        <a:t>Qualifying </a:t>
                      </a: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EU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</a:rPr>
                        <a:t> citizens or EU citizens with retained rights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❌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✅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4" name="Google Shape;204;g2f35b88d5e6_0_109"/>
          <p:cNvSpPr/>
          <p:nvPr/>
        </p:nvSpPr>
        <p:spPr>
          <a:xfrm>
            <a:off x="312400" y="4122212"/>
            <a:ext cx="8208900" cy="2802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further information on eligibility, head to </a:t>
            </a:r>
            <a:r>
              <a:rPr lang="en-GB" sz="15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electoralcommission.org.uk</a:t>
            </a:r>
            <a:endParaRPr sz="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35b88d5e6_0_302"/>
          <p:cNvSpPr/>
          <p:nvPr/>
        </p:nvSpPr>
        <p:spPr>
          <a:xfrm>
            <a:off x="993400" y="1012550"/>
            <a:ext cx="2731800" cy="766500"/>
          </a:xfrm>
          <a:prstGeom prst="roundRect">
            <a:avLst>
              <a:gd name="adj" fmla="val 16667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GB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to register!</a:t>
            </a:r>
            <a:r>
              <a:rPr lang="en-GB"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0" name="Google Shape;210;g2f35b88d5e6_0_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f35b88d5e6_0_3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g2f35b88d5e6_0_302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g2f35b88d5e6_0_302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4" name="Google Shape;214;g2f35b88d5e6_0_3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f35b88d5e6_0_302"/>
          <p:cNvSpPr txBox="1"/>
          <p:nvPr/>
        </p:nvSpPr>
        <p:spPr>
          <a:xfrm>
            <a:off x="993400" y="2068550"/>
            <a:ext cx="2731800" cy="2003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r>
              <a:rPr lang="en-GB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STEP 1: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 to </a:t>
            </a:r>
            <a:r>
              <a:rPr lang="en-GB" sz="1500" b="1" i="0" u="sng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www.gov.uk/register-to-vote</a:t>
            </a:r>
            <a:endParaRPr sz="1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(Try to have your National Insurance number handy) 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g2f35b88d5e6_0_30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16700" y="1446925"/>
            <a:ext cx="4001470" cy="248919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7" name="Google Shape;217;g2f35b88d5e6_0_302"/>
          <p:cNvSpPr txBox="1"/>
          <p:nvPr/>
        </p:nvSpPr>
        <p:spPr>
          <a:xfrm>
            <a:off x="1494975" y="2221650"/>
            <a:ext cx="614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f35b88d5e6_0_315"/>
          <p:cNvSpPr/>
          <p:nvPr/>
        </p:nvSpPr>
        <p:spPr>
          <a:xfrm>
            <a:off x="2839525" y="847150"/>
            <a:ext cx="2731800" cy="766500"/>
          </a:xfrm>
          <a:prstGeom prst="roundRect">
            <a:avLst>
              <a:gd name="adj" fmla="val 16667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  Time to register! 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3" name="Google Shape;223;g2f35b88d5e6_0_3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f35b88d5e6_0_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g2f35b88d5e6_0_315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g2f35b88d5e6_0_315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7" name="Google Shape;227;g2f35b88d5e6_0_3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f35b88d5e6_0_315"/>
          <p:cNvSpPr txBox="1"/>
          <p:nvPr/>
        </p:nvSpPr>
        <p:spPr>
          <a:xfrm>
            <a:off x="5571325" y="1971788"/>
            <a:ext cx="2731800" cy="2003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the Start now button and complete the registration process!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g2f35b88d5e6_0_3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18812" r="12816" b="5571"/>
          <a:stretch/>
        </p:blipFill>
        <p:spPr>
          <a:xfrm>
            <a:off x="688575" y="1976613"/>
            <a:ext cx="3883425" cy="19934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f35b88d5e6_0_331"/>
          <p:cNvSpPr/>
          <p:nvPr/>
        </p:nvSpPr>
        <p:spPr>
          <a:xfrm>
            <a:off x="2761050" y="900313"/>
            <a:ext cx="3862800" cy="6819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3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you vote?</a:t>
            </a:r>
            <a:r>
              <a:rPr lang="en-GB" sz="31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100" b="1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g2f35b88d5e6_0_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f35b88d5e6_0_3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g2f35b88d5e6_0_331"/>
          <p:cNvCxnSpPr/>
          <p:nvPr/>
        </p:nvCxnSpPr>
        <p:spPr>
          <a:xfrm rot="10800000" flipH="1">
            <a:off x="424850" y="619425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8" name="Google Shape;238;g2f35b88d5e6_0_331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9" name="Google Shape;239;g2f35b88d5e6_0_3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2f35b88d5e6_0_331"/>
          <p:cNvSpPr txBox="1"/>
          <p:nvPr/>
        </p:nvSpPr>
        <p:spPr>
          <a:xfrm>
            <a:off x="4411925" y="2041525"/>
            <a:ext cx="2162400" cy="1970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 person</a:t>
            </a:r>
            <a:endParaRPr sz="20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By post</a:t>
            </a:r>
            <a:endParaRPr sz="20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By proxy</a:t>
            </a:r>
            <a:endParaRPr sz="2000" b="1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g2f35b88d5e6_0_331"/>
          <p:cNvPicPr preferRelativeResize="0"/>
          <p:nvPr/>
        </p:nvPicPr>
        <p:blipFill rotWithShape="1">
          <a:blip r:embed="rId6">
            <a:alphaModFix/>
          </a:blip>
          <a:srcRect l="31371" t="15553" r="33394" b="19642"/>
          <a:stretch/>
        </p:blipFill>
        <p:spPr>
          <a:xfrm>
            <a:off x="3057050" y="1898825"/>
            <a:ext cx="487825" cy="672918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2" name="Google Shape;242;g2f35b88d5e6_0_3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4176" y="2769674"/>
            <a:ext cx="533574" cy="5335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3" name="Google Shape;243;g2f35b88d5e6_0_3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04212" y="3521403"/>
            <a:ext cx="593500" cy="593476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f35b88d5e6_0_350"/>
          <p:cNvSpPr/>
          <p:nvPr/>
        </p:nvSpPr>
        <p:spPr>
          <a:xfrm>
            <a:off x="424850" y="930025"/>
            <a:ext cx="5712000" cy="6819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I vote in person? </a:t>
            </a:r>
            <a:endParaRPr sz="3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g2f35b88d5e6_0_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f35b88d5e6_0_3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g2f35b88d5e6_0_350"/>
          <p:cNvCxnSpPr/>
          <p:nvPr/>
        </p:nvCxnSpPr>
        <p:spPr>
          <a:xfrm rot="10800000" flipH="1">
            <a:off x="424850" y="619425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2" name="Google Shape;252;g2f35b88d5e6_0_350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3" name="Google Shape;253;g2f35b88d5e6_0_3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f35b88d5e6_0_350"/>
          <p:cNvSpPr txBox="1"/>
          <p:nvPr/>
        </p:nvSpPr>
        <p:spPr>
          <a:xfrm>
            <a:off x="732325" y="1898825"/>
            <a:ext cx="5225100" cy="2016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are sent a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polling card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to your house. </a:t>
            </a:r>
            <a:endParaRPr sz="17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card will tell you where your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local polling station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is and the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date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you can vote. </a:t>
            </a:r>
            <a:endParaRPr sz="17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go to the polling station with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your ID</a:t>
            </a:r>
            <a:endParaRPr sz="1700" b="1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vote by writing an X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next to the name of the person you want to vote for.</a:t>
            </a:r>
            <a:endParaRPr sz="1500" b="1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2f35b88d5e6_0_3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2700" y="746575"/>
            <a:ext cx="1784926" cy="108453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g2f35b88d5e6_0_3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4137" y="1912738"/>
            <a:ext cx="1784901" cy="1095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7" name="Google Shape;257;g2f35b88d5e6_0_3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23849" y="3127876"/>
            <a:ext cx="1825485" cy="109531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8" name="Google Shape;258;g2f35b88d5e6_0_350"/>
          <p:cNvPicPr preferRelativeResize="0"/>
          <p:nvPr/>
        </p:nvPicPr>
        <p:blipFill rotWithShape="1">
          <a:blip r:embed="rId9">
            <a:alphaModFix/>
          </a:blip>
          <a:srcRect l="31371" t="15553" r="33394" b="19642"/>
          <a:stretch/>
        </p:blipFill>
        <p:spPr>
          <a:xfrm>
            <a:off x="5628800" y="1007515"/>
            <a:ext cx="381974" cy="52691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f35b88d5e6_0_367"/>
          <p:cNvSpPr/>
          <p:nvPr/>
        </p:nvSpPr>
        <p:spPr>
          <a:xfrm>
            <a:off x="1609350" y="896175"/>
            <a:ext cx="5712000" cy="6819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I vote by post?  </a:t>
            </a:r>
            <a:endParaRPr sz="3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g2f35b88d5e6_0_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f35b88d5e6_0_3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2f35b88d5e6_0_367"/>
          <p:cNvCxnSpPr/>
          <p:nvPr/>
        </p:nvCxnSpPr>
        <p:spPr>
          <a:xfrm rot="10800000" flipH="1">
            <a:off x="424850" y="619425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g2f35b88d5e6_0_367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8" name="Google Shape;268;g2f35b88d5e6_0_3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2f35b88d5e6_0_367"/>
          <p:cNvSpPr txBox="1"/>
          <p:nvPr/>
        </p:nvSpPr>
        <p:spPr>
          <a:xfrm>
            <a:off x="721650" y="1831125"/>
            <a:ext cx="5225100" cy="238216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apply to vote by post 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more than two weeks before voting day (election day) </a:t>
            </a:r>
            <a:endParaRPr sz="17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receive your ballot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(voting paper) in the post.</a:t>
            </a:r>
            <a:endParaRPr sz="17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write an X 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next to the person you want to vote for.</a:t>
            </a:r>
            <a:endParaRPr sz="17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700"/>
              <a:buFont typeface="Arial"/>
              <a:buChar char="•"/>
            </a:pP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GB" sz="17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send your vote</a:t>
            </a:r>
            <a:r>
              <a:rPr lang="en-GB" sz="17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in the post.</a:t>
            </a:r>
            <a:endParaRPr sz="12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g2f35b88d5e6_0_3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82076" y="998749"/>
            <a:ext cx="533574" cy="5335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1" name="Google Shape;271;g2f35b88d5e6_0_3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30000" y="2036769"/>
            <a:ext cx="2558811" cy="19190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f35b88d5e6_0_385"/>
          <p:cNvSpPr/>
          <p:nvPr/>
        </p:nvSpPr>
        <p:spPr>
          <a:xfrm>
            <a:off x="1609350" y="833488"/>
            <a:ext cx="5712000" cy="6819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I vote by proxy?  </a:t>
            </a:r>
            <a:endParaRPr sz="3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2f35b88d5e6_0_3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f35b88d5e6_0_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g2f35b88d5e6_0_385"/>
          <p:cNvCxnSpPr/>
          <p:nvPr/>
        </p:nvCxnSpPr>
        <p:spPr>
          <a:xfrm rot="10800000" flipH="1">
            <a:off x="424850" y="619425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0" name="Google Shape;280;g2f35b88d5e6_0_385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1" name="Google Shape;281;g2f35b88d5e6_0_3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f35b88d5e6_0_385"/>
          <p:cNvSpPr txBox="1"/>
          <p:nvPr/>
        </p:nvSpPr>
        <p:spPr>
          <a:xfrm>
            <a:off x="1009775" y="1705750"/>
            <a:ext cx="5225100" cy="254836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If you can’t vote in person, or by post, you can </a:t>
            </a:r>
            <a:r>
              <a:rPr lang="en-GB" sz="16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choose someone trustworthy</a:t>
            </a: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to vote for you. </a:t>
            </a:r>
            <a:endParaRPr sz="1600" b="0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B0C0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need to </a:t>
            </a:r>
            <a:r>
              <a:rPr lang="en-GB" sz="16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apply for a proxy vote online </a:t>
            </a:r>
            <a:endParaRPr sz="1600" b="1" i="0" u="none" strike="noStrike" cap="none">
              <a:solidFill>
                <a:srgbClr val="0B0C0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GB" sz="16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tell your proxy</a:t>
            </a: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(the person you chose) who you want them to </a:t>
            </a:r>
            <a:r>
              <a:rPr lang="en-GB" sz="16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vote for, on your behalf</a:t>
            </a:r>
            <a:endParaRPr sz="1600" b="1" i="0" u="none" strike="noStrike" cap="none">
              <a:solidFill>
                <a:srgbClr val="0B0C0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85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Your </a:t>
            </a:r>
            <a:r>
              <a:rPr lang="en-GB" sz="1600" b="1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proxy will go to the polling station</a:t>
            </a:r>
            <a:r>
              <a:rPr lang="en-GB" sz="1600" b="0" i="0" u="none" strike="noStrike" cap="none">
                <a:solidFill>
                  <a:srgbClr val="0B0C0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to vote for you (they will need to bring their own photo ID)</a:t>
            </a:r>
            <a:endParaRPr sz="1300" b="1" i="0" u="none" strike="noStrike" cap="none">
              <a:solidFill>
                <a:srgbClr val="0B0C0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g2f35b88d5e6_0_3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3852" y="993216"/>
            <a:ext cx="487820" cy="48782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 descr="Two men shaking hands and smiling&#10;&#10;Description automatically generated">
            <a:extLst>
              <a:ext uri="{FF2B5EF4-FFF2-40B4-BE49-F238E27FC236}">
                <a16:creationId xmlns:a16="http://schemas.microsoft.com/office/drawing/2014/main" id="{5D9040BA-3264-BBBA-832F-1EA977696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079" y="1902343"/>
            <a:ext cx="2803585" cy="18837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Google Shape;291;p13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2" name="Google Shape;292;p13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3" name="Google Shape;29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6475" y="1555475"/>
            <a:ext cx="4831450" cy="26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3"/>
          <p:cNvSpPr txBox="1"/>
          <p:nvPr/>
        </p:nvSpPr>
        <p:spPr>
          <a:xfrm>
            <a:off x="2072700" y="2372588"/>
            <a:ext cx="14802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UK, Channel Islands or EEA driving licence 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3"/>
          <p:cNvSpPr txBox="1"/>
          <p:nvPr/>
        </p:nvSpPr>
        <p:spPr>
          <a:xfrm>
            <a:off x="3405525" y="2372575"/>
            <a:ext cx="14802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identity card issued by an EEA state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4689525" y="2372575"/>
            <a:ext cx="15150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Biometric immigration document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3"/>
          <p:cNvSpPr txBox="1"/>
          <p:nvPr/>
        </p:nvSpPr>
        <p:spPr>
          <a:xfrm>
            <a:off x="1985100" y="3604500"/>
            <a:ext cx="1655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PASS card issued by the National Proof of Age Standards Scheme bearing the PASS hologram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3"/>
          <p:cNvSpPr txBox="1"/>
          <p:nvPr/>
        </p:nvSpPr>
        <p:spPr>
          <a:xfrm>
            <a:off x="3704025" y="3604500"/>
            <a:ext cx="8832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Badge scheme card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3"/>
          <p:cNvSpPr txBox="1"/>
          <p:nvPr/>
        </p:nvSpPr>
        <p:spPr>
          <a:xfrm>
            <a:off x="4740075" y="3604500"/>
            <a:ext cx="14139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60+ Oyster photocard or a Freedom Pass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7925" y="2771150"/>
            <a:ext cx="2262775" cy="137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18650" y="2317988"/>
            <a:ext cx="2262775" cy="137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05425" y="2821389"/>
            <a:ext cx="883200" cy="104091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3"/>
          <p:cNvSpPr txBox="1"/>
          <p:nvPr/>
        </p:nvSpPr>
        <p:spPr>
          <a:xfrm>
            <a:off x="4689525" y="3786425"/>
            <a:ext cx="15150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UK, commonwealth 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EEA passport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3"/>
          <p:cNvSpPr/>
          <p:nvPr/>
        </p:nvSpPr>
        <p:spPr>
          <a:xfrm>
            <a:off x="457750" y="968800"/>
            <a:ext cx="8208900" cy="3258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are some accepted forms of ID?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375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4"/>
          <p:cNvSpPr txBox="1"/>
          <p:nvPr/>
        </p:nvSpPr>
        <p:spPr>
          <a:xfrm>
            <a:off x="2520150" y="4470913"/>
            <a:ext cx="41037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Funded by the Greater London Authority, City Hall, Kamal Churchie Way, London, E16 1ZE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3" name="Google Shape;313;p14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4" name="Google Shape;314;p14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5" name="Google Shape;31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4"/>
          <p:cNvSpPr txBox="1"/>
          <p:nvPr/>
        </p:nvSpPr>
        <p:spPr>
          <a:xfrm>
            <a:off x="457750" y="1021000"/>
            <a:ext cx="6972300" cy="2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apply for a </a:t>
            </a: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Voter Authority Certificate if: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do not have an accepted form of photo ID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no longer look like the photo on your ID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name on your photo ID is different to the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 on the electoral register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5175" y="1394487"/>
            <a:ext cx="2037950" cy="264740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4"/>
          <p:cNvSpPr/>
          <p:nvPr/>
        </p:nvSpPr>
        <p:spPr>
          <a:xfrm>
            <a:off x="457750" y="968800"/>
            <a:ext cx="8208900" cy="3258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if I don’t have an accepted form of ID?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f35b88d5e6_0_238"/>
          <p:cNvSpPr/>
          <p:nvPr/>
        </p:nvSpPr>
        <p:spPr>
          <a:xfrm>
            <a:off x="509500" y="849450"/>
            <a:ext cx="8157000" cy="5967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can you follow, talk or meet the people you vote for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(elected representative)?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4" name="Google Shape;324;g2f35b88d5e6_0_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f35b88d5e6_0_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g2f35b88d5e6_0_238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7" name="Google Shape;327;g2f35b88d5e6_0_238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8" name="Google Shape;328;g2f35b88d5e6_0_2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2f35b88d5e6_0_238"/>
          <p:cNvSpPr/>
          <p:nvPr/>
        </p:nvSpPr>
        <p:spPr>
          <a:xfrm>
            <a:off x="853350" y="3053150"/>
            <a:ext cx="2573400" cy="815700"/>
          </a:xfrm>
          <a:prstGeom prst="roundRect">
            <a:avLst>
              <a:gd name="adj" fmla="val 9649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Follow what they say and how they vote!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f35b88d5e6_0_238"/>
          <p:cNvSpPr/>
          <p:nvPr/>
        </p:nvSpPr>
        <p:spPr>
          <a:xfrm>
            <a:off x="3539000" y="3053150"/>
            <a:ext cx="2573400" cy="815700"/>
          </a:xfrm>
          <a:prstGeom prst="roundRect">
            <a:avLst>
              <a:gd name="adj" fmla="val 9649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Write to them! 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f35b88d5e6_0_238"/>
          <p:cNvSpPr/>
          <p:nvPr/>
        </p:nvSpPr>
        <p:spPr>
          <a:xfrm>
            <a:off x="6224650" y="3053150"/>
            <a:ext cx="2573400" cy="815700"/>
          </a:xfrm>
          <a:prstGeom prst="roundRect">
            <a:avLst>
              <a:gd name="adj" fmla="val 9649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Talking to them! 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2f35b88d5e6_0_2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7838" y="1300663"/>
            <a:ext cx="2034700" cy="20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2f35b88d5e6_0_2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9600" y="1498038"/>
            <a:ext cx="1639925" cy="16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2f35b88d5e6_0_2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29888" y="1376075"/>
            <a:ext cx="1761900" cy="17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2f35b88d5e6_0_238"/>
          <p:cNvSpPr/>
          <p:nvPr/>
        </p:nvSpPr>
        <p:spPr>
          <a:xfrm>
            <a:off x="3564200" y="3903400"/>
            <a:ext cx="2523000" cy="395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link shows you how: </a:t>
            </a:r>
            <a:r>
              <a:rPr lang="en-GB" sz="1400" b="0" i="0" u="sng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WriteToThem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2f35b88d5e6_0_238"/>
          <p:cNvSpPr/>
          <p:nvPr/>
        </p:nvSpPr>
        <p:spPr>
          <a:xfrm>
            <a:off x="878550" y="3903400"/>
            <a:ext cx="2523000" cy="395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link shows you what is said/voted for: </a:t>
            </a:r>
            <a:r>
              <a:rPr lang="en-GB" sz="1400" b="0" i="0" u="sng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Hansard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2f35b88d5e6_0_238"/>
          <p:cNvSpPr/>
          <p:nvPr/>
        </p:nvSpPr>
        <p:spPr>
          <a:xfrm>
            <a:off x="6249850" y="3903400"/>
            <a:ext cx="2523000" cy="395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representatives have days and times you can visit!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35b88d5e6_0_0"/>
          <p:cNvSpPr/>
          <p:nvPr/>
        </p:nvSpPr>
        <p:spPr>
          <a:xfrm>
            <a:off x="412750" y="1020850"/>
            <a:ext cx="8005500" cy="3120900"/>
          </a:xfrm>
          <a:prstGeom prst="roundRect">
            <a:avLst>
              <a:gd name="adj" fmla="val 4078"/>
            </a:avLst>
          </a:prstGeom>
          <a:noFill/>
          <a:ln w="9525" cap="flat" cmpd="sng">
            <a:solidFill>
              <a:srgbClr val="0230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4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g2f35b88d5e6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2f35b88d5e6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g2f35b88d5e6_0_0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" name="Google Shape;95;g2f35b88d5e6_0_0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6" name="Google Shape;96;g2f35b88d5e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2f35b88d5e6_0_0"/>
          <p:cNvSpPr txBox="1"/>
          <p:nvPr/>
        </p:nvSpPr>
        <p:spPr>
          <a:xfrm>
            <a:off x="457750" y="1021000"/>
            <a:ext cx="8063400" cy="30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this session we will explore the following questions: </a:t>
            </a:r>
            <a:endParaRPr sz="19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</a:t>
            </a:r>
            <a:r>
              <a:rPr lang="en-GB" dirty="0">
                <a:solidFill>
                  <a:schemeClr val="dk1"/>
                </a:solidFill>
              </a:rPr>
              <a:t>your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civic rights?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</a:t>
            </a:r>
            <a:r>
              <a:rPr lang="en-GB" dirty="0">
                <a:solidFill>
                  <a:schemeClr val="dk1"/>
                </a:solidFill>
              </a:rPr>
              <a:t>your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democratic rights?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can </a:t>
            </a:r>
            <a:r>
              <a:rPr lang="en-GB" dirty="0">
                <a:solidFill>
                  <a:schemeClr val="dk1"/>
                </a:solidFill>
              </a:rPr>
              <a:t>you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register to vote? And what does voting look like?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17500">
              <a:buClr>
                <a:schemeClr val="dk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can </a:t>
            </a:r>
            <a:r>
              <a:rPr lang="en-GB" dirty="0">
                <a:solidFill>
                  <a:schemeClr val="dk1"/>
                </a:solidFill>
              </a:rPr>
              <a:t>you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follow, write or talk to the person who is voted in (</a:t>
            </a:r>
            <a:r>
              <a:rPr lang="en-GB" dirty="0">
                <a:solidFill>
                  <a:schemeClr val="dk1"/>
                </a:solidFill>
              </a:rPr>
              <a:t>elected 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representative)?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18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5" name="Google Shape;345;p18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6" name="Google Shape;34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8"/>
          <p:cNvSpPr/>
          <p:nvPr/>
        </p:nvSpPr>
        <p:spPr>
          <a:xfrm>
            <a:off x="493363" y="1078700"/>
            <a:ext cx="8157300" cy="10350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GB" sz="3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Democracy Mini Quiz! 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8" name="Google Shape;34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8579" y="1394812"/>
            <a:ext cx="3820125" cy="38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5" name="Google Shape;355;p19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19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7" name="Google Shape;35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9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I can find information on WhatsApp about voting in London. 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19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19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7" name="Google Shape;367;p20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8" name="Google Shape;368;p20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9" name="Google Shape;36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0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I can find information on WhatsApp about voting in London. 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509050" y="2882275"/>
            <a:ext cx="8012100" cy="1345500"/>
          </a:xfrm>
          <a:prstGeom prst="roundRect">
            <a:avLst>
              <a:gd name="adj" fmla="val 9963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fact, there are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ways to get information on WhatsApp! 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personalised support on voting and translated guidance, you can use the GLA’s </a:t>
            </a:r>
            <a:r>
              <a:rPr lang="en-GB" sz="14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Whatsapp Chatbot</a:t>
            </a: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Just send a message to +44 7908 820136.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get general updates and resources related to civic and democratic rights, follow the GLA and SOUK’s #NoVoteNoVoice </a:t>
            </a:r>
            <a:r>
              <a:rPr lang="en-GB" sz="14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Whatsapp Channel</a:t>
            </a: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1"/>
          <p:cNvSpPr txBox="1"/>
          <p:nvPr/>
        </p:nvSpPr>
        <p:spPr>
          <a:xfrm>
            <a:off x="2520150" y="4470913"/>
            <a:ext cx="41037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Funded by the Greater London Authority, City Hall, Kamal Churchie Way, London, E16 1ZE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p21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2" name="Google Shape;382;p21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3" name="Google Shape;38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1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You can write to the person who has been voted in (elected representative). 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1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21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22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4" name="Google Shape;394;p22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5" name="Google Shape;39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2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You can write to the person who has been voted in (elected representative). 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2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22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22"/>
          <p:cNvSpPr/>
          <p:nvPr/>
        </p:nvSpPr>
        <p:spPr>
          <a:xfrm>
            <a:off x="493513" y="3058250"/>
            <a:ext cx="8157000" cy="5970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Yes! You can find the email address of your MP, and any elected representative on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WriteToThem.com</a:t>
            </a: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23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7" name="Google Shape;407;p23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8" name="Google Shape;40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3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the debates in parliament are private (secret).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23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24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9" name="Google Shape;419;p24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0" name="Google Shape;42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4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the debates in parliament are private (secret).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24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24"/>
          <p:cNvSpPr/>
          <p:nvPr/>
        </p:nvSpPr>
        <p:spPr>
          <a:xfrm>
            <a:off x="457750" y="3039800"/>
            <a:ext cx="8208900" cy="6339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find transcripts and voting records from parliament on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Hansard</a:t>
            </a: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25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2" name="Google Shape;432;p25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3" name="Google Shape;4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5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you can vote through different ways.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5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25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26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4" name="Google Shape;444;p26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5" name="Google Shape;44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6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you can vote through different ways.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6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26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26"/>
          <p:cNvSpPr/>
          <p:nvPr/>
        </p:nvSpPr>
        <p:spPr>
          <a:xfrm>
            <a:off x="509500" y="2879375"/>
            <a:ext cx="8080500" cy="13707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need to register to vote first at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www.gov.uk/register-to-vote</a:t>
            </a: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Once you have registered, you can vote in person, by post or by proxy. 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27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7" name="Google Shape;457;p27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58" name="Google Shape;45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7"/>
          <p:cNvSpPr/>
          <p:nvPr/>
        </p:nvSpPr>
        <p:spPr>
          <a:xfrm>
            <a:off x="481076" y="928600"/>
            <a:ext cx="8214732" cy="84709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the only way to find out who your candidates are for upcoming elections is through leaflets delivered to your address. 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7"/>
          <p:cNvSpPr/>
          <p:nvPr/>
        </p:nvSpPr>
        <p:spPr>
          <a:xfrm>
            <a:off x="1147727" y="2027899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27"/>
          <p:cNvSpPr/>
          <p:nvPr/>
        </p:nvSpPr>
        <p:spPr>
          <a:xfrm>
            <a:off x="5029390" y="2027899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59d7bc035_0_0"/>
          <p:cNvSpPr/>
          <p:nvPr/>
        </p:nvSpPr>
        <p:spPr>
          <a:xfrm>
            <a:off x="652213" y="745375"/>
            <a:ext cx="7839600" cy="448800"/>
          </a:xfrm>
          <a:prstGeom prst="roundRect">
            <a:avLst>
              <a:gd name="adj" fmla="val 16667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is it important to know your </a:t>
            </a:r>
            <a:r>
              <a:rPr lang="en-GB" sz="2000">
                <a:solidFill>
                  <a:schemeClr val="dk1"/>
                </a:solidFill>
              </a:rPr>
              <a:t>r</a:t>
            </a: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ights? How have rights changed?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3" name="Google Shape;103;g2f59d7bc035_0_0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4" name="Google Shape;104;g2f59d7bc03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f59d7bc03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525" y="1216500"/>
            <a:ext cx="6981352" cy="392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28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9" name="Google Shape;469;p28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70" name="Google Shape;47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8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the only way to find out who your candidates are is through leaflets delivered to your address.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8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3" name="Google Shape;473;p28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4" name="Google Shape;474;p28"/>
          <p:cNvSpPr/>
          <p:nvPr/>
        </p:nvSpPr>
        <p:spPr>
          <a:xfrm>
            <a:off x="509500" y="2879375"/>
            <a:ext cx="8157300" cy="8451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find out which candidates are standing in your area at any time by checking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WhoCanIVoteFor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p29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2" name="Google Shape;482;p29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83" name="Google Shape;483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9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if you don’t own an accepted form of photo ID you cannot vote in person.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3" name="Google Shape;493;p30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4" name="Google Shape;494;p30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95" name="Google Shape;49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0"/>
          <p:cNvSpPr/>
          <p:nvPr/>
        </p:nvSpPr>
        <p:spPr>
          <a:xfrm>
            <a:off x="457750" y="928600"/>
            <a:ext cx="82089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or False: if you don’t own an accepted form of photo ID you cannot vote in person. 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/>
          <p:nvPr/>
        </p:nvSpPr>
        <p:spPr>
          <a:xfrm>
            <a:off x="1124400" y="1852950"/>
            <a:ext cx="2481000" cy="718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30"/>
          <p:cNvSpPr/>
          <p:nvPr/>
        </p:nvSpPr>
        <p:spPr>
          <a:xfrm>
            <a:off x="5081875" y="1852950"/>
            <a:ext cx="2481000" cy="718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False</a:t>
            </a: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9" name="Google Shape;499;p30"/>
          <p:cNvSpPr/>
          <p:nvPr/>
        </p:nvSpPr>
        <p:spPr>
          <a:xfrm>
            <a:off x="457750" y="2879375"/>
            <a:ext cx="8208900" cy="1217400"/>
          </a:xfrm>
          <a:prstGeom prst="roundRect">
            <a:avLst>
              <a:gd name="adj" fmla="val 16667"/>
            </a:avLst>
          </a:prstGeom>
          <a:solidFill>
            <a:srgbClr val="02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 prepared - if you don’t have an accepted form of photo ID, you can apply for a Voter Authority Certificate! These are free, valid for 10 years, and have no gender marker. 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Apply here: </a:t>
            </a:r>
            <a:r>
              <a:rPr lang="en-GB" sz="1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gov.uk/apply-for-photo-id-voter-authority-certificate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6" name="Google Shape;506;p33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7" name="Google Shape;507;p33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8" name="Google Shape;50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3"/>
          <p:cNvSpPr/>
          <p:nvPr/>
        </p:nvSpPr>
        <p:spPr>
          <a:xfrm>
            <a:off x="3864325" y="1613300"/>
            <a:ext cx="4574100" cy="2563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6A04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out the GLA democracy Hub </a:t>
            </a:r>
            <a:r>
              <a:rPr lang="en-GB" sz="15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registertovote.london</a:t>
            </a:r>
            <a:r>
              <a:rPr lang="en-GB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to: 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more information on your civic and democratic rights 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comprehensive FAQs and WhatsApp chatbot (+44 7908820136)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GB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information in different languages 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925" y="1455100"/>
            <a:ext cx="2877950" cy="28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3"/>
          <p:cNvSpPr/>
          <p:nvPr/>
        </p:nvSpPr>
        <p:spPr>
          <a:xfrm>
            <a:off x="509500" y="928125"/>
            <a:ext cx="7929000" cy="506700"/>
          </a:xfrm>
          <a:prstGeom prst="roundRect">
            <a:avLst>
              <a:gd name="adj" fmla="val 16667"/>
            </a:avLst>
          </a:prstGeom>
          <a:solidFill>
            <a:srgbClr val="FFB7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voice matters, make sure it gets heard! 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4"/>
          <p:cNvPicPr preferRelativeResize="0"/>
          <p:nvPr/>
        </p:nvPicPr>
        <p:blipFill rotWithShape="1">
          <a:blip r:embed="rId3">
            <a:alphaModFix/>
          </a:blip>
          <a:srcRect l="20235" t="23213" r="22408" b="18313"/>
          <a:stretch/>
        </p:blipFill>
        <p:spPr>
          <a:xfrm>
            <a:off x="459013" y="633700"/>
            <a:ext cx="7339574" cy="400715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4"/>
          <p:cNvSpPr txBox="1"/>
          <p:nvPr/>
        </p:nvSpPr>
        <p:spPr>
          <a:xfrm>
            <a:off x="3160450" y="787650"/>
            <a:ext cx="4267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GB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3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4"/>
          <p:cNvSpPr txBox="1"/>
          <p:nvPr/>
        </p:nvSpPr>
        <p:spPr>
          <a:xfrm>
            <a:off x="2520150" y="4470913"/>
            <a:ext cx="41037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Funded by the Greater London Authority, City Hall, Kamal Churchie Way, London, E16 1ZE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p34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2" name="Google Shape;522;p34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3" name="Google Shape;523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4"/>
          <p:cNvSpPr txBox="1"/>
          <p:nvPr/>
        </p:nvSpPr>
        <p:spPr>
          <a:xfrm>
            <a:off x="746600" y="1789050"/>
            <a:ext cx="67644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more information contact the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GLA Democratic Participation Team at: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democracy@london.gov.uk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f35b88d5e6_0_22"/>
          <p:cNvSpPr/>
          <p:nvPr/>
        </p:nvSpPr>
        <p:spPr>
          <a:xfrm>
            <a:off x="908275" y="2093644"/>
            <a:ext cx="7327500" cy="1217400"/>
          </a:xfrm>
          <a:prstGeom prst="roundRect">
            <a:avLst>
              <a:gd name="adj" fmla="val 16667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Put your hand up if you, or someone you know, has used this right…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g2f35b88d5e6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f35b88d5e6_0_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g2f35b88d5e6_0_22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" name="Google Shape;114;g2f35b88d5e6_0_22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5" name="Google Shape;115;g2f35b88d5e6_0_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2f35b88d5e6_0_22"/>
          <p:cNvSpPr/>
          <p:nvPr/>
        </p:nvSpPr>
        <p:spPr>
          <a:xfrm>
            <a:off x="2030346" y="1183938"/>
            <a:ext cx="5063700" cy="448800"/>
          </a:xfrm>
          <a:prstGeom prst="roundRect">
            <a:avLst>
              <a:gd name="adj" fmla="val 16667"/>
            </a:avLst>
          </a:prstGeom>
          <a:solidFill>
            <a:srgbClr val="FB8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look at some rights!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2f35b88d5e6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f35b88d5e6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g2f35b88d5e6_0_33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g2f35b88d5e6_0_33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g2f35b88d5e6_0_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2f35b88d5e6_0_33"/>
          <p:cNvSpPr/>
          <p:nvPr/>
        </p:nvSpPr>
        <p:spPr>
          <a:xfrm>
            <a:off x="2770400" y="860774"/>
            <a:ext cx="3656700" cy="448800"/>
          </a:xfrm>
          <a:prstGeom prst="roundRect">
            <a:avLst>
              <a:gd name="adj" fmla="val 9609"/>
            </a:avLst>
          </a:prstGeom>
          <a:solidFill>
            <a:srgbClr val="FB8500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are part of our </a:t>
            </a:r>
            <a:r>
              <a:rPr lang="en-GB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Civic Rights</a:t>
            </a: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g2f35b88d5e6_0_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6368" y="1447300"/>
            <a:ext cx="2511350" cy="25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f35b88d5e6_0_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2575" y="1378275"/>
            <a:ext cx="1961925" cy="19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f35b88d5e6_0_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2000" y="1309587"/>
            <a:ext cx="1757225" cy="175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f35b88d5e6_0_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17000" y="1784322"/>
            <a:ext cx="1837300" cy="18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2f35b88d5e6_0_33"/>
          <p:cNvSpPr/>
          <p:nvPr/>
        </p:nvSpPr>
        <p:spPr>
          <a:xfrm>
            <a:off x="-287" y="3075425"/>
            <a:ext cx="2161800" cy="631800"/>
          </a:xfrm>
          <a:prstGeom prst="roundRect">
            <a:avLst>
              <a:gd name="adj" fmla="val 9609"/>
            </a:avLst>
          </a:prstGeom>
          <a:solidFill>
            <a:srgbClr val="FB8500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Starting or signing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petitions 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2f35b88d5e6_0_33"/>
          <p:cNvSpPr/>
          <p:nvPr/>
        </p:nvSpPr>
        <p:spPr>
          <a:xfrm>
            <a:off x="2401150" y="3494450"/>
            <a:ext cx="2161800" cy="631800"/>
          </a:xfrm>
          <a:prstGeom prst="roundRect">
            <a:avLst>
              <a:gd name="adj" fmla="val 9609"/>
            </a:avLst>
          </a:prstGeom>
          <a:solidFill>
            <a:srgbClr val="FB8500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Taking part in peaceful, legal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protest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2f35b88d5e6_0_33"/>
          <p:cNvSpPr/>
          <p:nvPr/>
        </p:nvSpPr>
        <p:spPr>
          <a:xfrm>
            <a:off x="4700525" y="3028725"/>
            <a:ext cx="2161800" cy="506700"/>
          </a:xfrm>
          <a:prstGeom prst="roundRect">
            <a:avLst>
              <a:gd name="adj" fmla="val 9609"/>
            </a:avLst>
          </a:prstGeom>
          <a:solidFill>
            <a:srgbClr val="FB8500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organising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2f35b88d5e6_0_33"/>
          <p:cNvSpPr/>
          <p:nvPr/>
        </p:nvSpPr>
        <p:spPr>
          <a:xfrm>
            <a:off x="7150000" y="3557000"/>
            <a:ext cx="1371300" cy="506700"/>
          </a:xfrm>
          <a:prstGeom prst="roundRect">
            <a:avLst>
              <a:gd name="adj" fmla="val 9609"/>
            </a:avLst>
          </a:prstGeom>
          <a:solidFill>
            <a:srgbClr val="FB8500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Volunteering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2f35b88d5e6_0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f35b88d5e6_0_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2f35b88d5e6_0_51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2" name="Google Shape;142;g2f35b88d5e6_0_51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3" name="Google Shape;143;g2f35b88d5e6_0_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f35b88d5e6_0_51"/>
          <p:cNvSpPr/>
          <p:nvPr/>
        </p:nvSpPr>
        <p:spPr>
          <a:xfrm>
            <a:off x="2283150" y="860775"/>
            <a:ext cx="4577700" cy="448800"/>
          </a:xfrm>
          <a:prstGeom prst="roundRect">
            <a:avLst>
              <a:gd name="adj" fmla="val 9609"/>
            </a:avLst>
          </a:prstGeom>
          <a:solidFill>
            <a:srgbClr val="FFB703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are part of our </a:t>
            </a:r>
            <a:r>
              <a:rPr lang="en-GB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Democratic Rights</a:t>
            </a: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2f35b88d5e6_0_51"/>
          <p:cNvSpPr/>
          <p:nvPr/>
        </p:nvSpPr>
        <p:spPr>
          <a:xfrm>
            <a:off x="152399" y="3075425"/>
            <a:ext cx="2009100" cy="631800"/>
          </a:xfrm>
          <a:prstGeom prst="roundRect">
            <a:avLst>
              <a:gd name="adj" fmla="val 9609"/>
            </a:avLst>
          </a:prstGeom>
          <a:solidFill>
            <a:srgbClr val="FFB703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Registering</a:t>
            </a: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vote</a:t>
            </a: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2f35b88d5e6_0_51"/>
          <p:cNvSpPr/>
          <p:nvPr/>
        </p:nvSpPr>
        <p:spPr>
          <a:xfrm>
            <a:off x="2401150" y="3494450"/>
            <a:ext cx="2161800" cy="631800"/>
          </a:xfrm>
          <a:prstGeom prst="roundRect">
            <a:avLst>
              <a:gd name="adj" fmla="val 9609"/>
            </a:avLst>
          </a:prstGeom>
          <a:solidFill>
            <a:srgbClr val="FFB703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Voting</a:t>
            </a: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elections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2f35b88d5e6_0_51"/>
          <p:cNvSpPr/>
          <p:nvPr/>
        </p:nvSpPr>
        <p:spPr>
          <a:xfrm>
            <a:off x="4700525" y="3028725"/>
            <a:ext cx="2161800" cy="592800"/>
          </a:xfrm>
          <a:prstGeom prst="roundRect">
            <a:avLst>
              <a:gd name="adj" fmla="val 9609"/>
            </a:avLst>
          </a:prstGeom>
          <a:solidFill>
            <a:srgbClr val="FFB703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Taking part in 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citizens’ assemblies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2f35b88d5e6_0_51"/>
          <p:cNvSpPr/>
          <p:nvPr/>
        </p:nvSpPr>
        <p:spPr>
          <a:xfrm>
            <a:off x="7150000" y="3557000"/>
            <a:ext cx="1371300" cy="631800"/>
          </a:xfrm>
          <a:prstGeom prst="roundRect">
            <a:avLst>
              <a:gd name="adj" fmla="val 9609"/>
            </a:avLst>
          </a:prstGeom>
          <a:solidFill>
            <a:srgbClr val="FFB703"/>
          </a:solidFill>
          <a:ln w="19050" cap="flat" cmpd="sng">
            <a:solidFill>
              <a:srgbClr val="FB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Standing </a:t>
            </a: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en-GB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election 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g2f35b88d5e6_0_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8712" y="1619863"/>
            <a:ext cx="1725450" cy="17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f35b88d5e6_0_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850" y="1538875"/>
            <a:ext cx="1978350" cy="19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f35b88d5e6_0_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50000" y="2041450"/>
            <a:ext cx="1371300" cy="13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f35b88d5e6_0_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3175" y="1309575"/>
            <a:ext cx="1978350" cy="197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35b88d5e6_0_69"/>
          <p:cNvSpPr/>
          <p:nvPr/>
        </p:nvSpPr>
        <p:spPr>
          <a:xfrm>
            <a:off x="2487700" y="928125"/>
            <a:ext cx="4149000" cy="8259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</a:t>
            </a: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 people use their </a:t>
            </a:r>
            <a:r>
              <a:rPr lang="en-GB" sz="2000" b="1" i="0" u="none" strike="noStrike" cap="none">
                <a:solidFill>
                  <a:schemeClr val="dk1"/>
                </a:solidFill>
                <a:highlight>
                  <a:srgbClr val="FFB703"/>
                </a:highlight>
                <a:latin typeface="Arial"/>
                <a:ea typeface="Arial"/>
                <a:cs typeface="Arial"/>
                <a:sym typeface="Arial"/>
              </a:rPr>
              <a:t>democratic</a:t>
            </a: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GB" sz="2000" b="1" i="0" u="none" strike="noStrike" cap="none">
                <a:solidFill>
                  <a:schemeClr val="dk1"/>
                </a:solidFill>
                <a:highlight>
                  <a:srgbClr val="FB8500"/>
                </a:highlight>
                <a:latin typeface="Arial"/>
                <a:ea typeface="Arial"/>
                <a:cs typeface="Arial"/>
                <a:sym typeface="Arial"/>
              </a:rPr>
              <a:t>civic</a:t>
            </a: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rights?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8" name="Google Shape;158;g2f35b88d5e6_0_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f35b88d5e6_0_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g2f35b88d5e6_0_69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" name="Google Shape;161;g2f35b88d5e6_0_69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2" name="Google Shape;162;g2f35b88d5e6_0_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f35b88d5e6_0_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0738" y="2952988"/>
            <a:ext cx="1344760" cy="134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f35b88d5e6_0_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250" y="2066850"/>
            <a:ext cx="1988100" cy="19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f35b88d5e6_0_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59900" y="2863038"/>
            <a:ext cx="1434700" cy="14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2f35b88d5e6_0_69"/>
          <p:cNvSpPr/>
          <p:nvPr/>
        </p:nvSpPr>
        <p:spPr>
          <a:xfrm>
            <a:off x="168738" y="2149000"/>
            <a:ext cx="2161800" cy="758100"/>
          </a:xfrm>
          <a:prstGeom prst="roundRect">
            <a:avLst>
              <a:gd name="adj" fmla="val 9609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gain knowledge and skills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2f35b88d5e6_0_69"/>
          <p:cNvSpPr/>
          <p:nvPr/>
        </p:nvSpPr>
        <p:spPr>
          <a:xfrm>
            <a:off x="3432538" y="2149000"/>
            <a:ext cx="2161800" cy="758100"/>
          </a:xfrm>
          <a:prstGeom prst="roundRect">
            <a:avLst>
              <a:gd name="adj" fmla="val 9609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make a difference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2f35b88d5e6_0_69"/>
          <p:cNvSpPr/>
          <p:nvPr/>
        </p:nvSpPr>
        <p:spPr>
          <a:xfrm>
            <a:off x="6696338" y="2149000"/>
            <a:ext cx="2161800" cy="758100"/>
          </a:xfrm>
          <a:prstGeom prst="roundRect">
            <a:avLst>
              <a:gd name="adj" fmla="val 9609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build stronger communities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f35b88d5e6_0_85"/>
          <p:cNvSpPr/>
          <p:nvPr/>
        </p:nvSpPr>
        <p:spPr>
          <a:xfrm>
            <a:off x="1687150" y="768275"/>
            <a:ext cx="5459400" cy="974100"/>
          </a:xfrm>
          <a:prstGeom prst="roundRect">
            <a:avLst>
              <a:gd name="adj" fmla="val 16667"/>
            </a:avLst>
          </a:prstGeom>
          <a:solidFill>
            <a:srgbClr val="9A7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zoom in on voting: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 you know about voting?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g2f35b88d5e6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f35b88d5e6_0_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g2f35b88d5e6_0_85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" name="Google Shape;177;g2f35b88d5e6_0_85"/>
          <p:cNvCxnSpPr/>
          <p:nvPr/>
        </p:nvCxnSpPr>
        <p:spPr>
          <a:xfrm rot="10800000" flipH="1">
            <a:off x="312400" y="43330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8" name="Google Shape;178;g2f35b88d5e6_0_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f35b88d5e6_0_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2205" y="1365850"/>
            <a:ext cx="3238270" cy="32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f35b88d5e6_0_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0" y="1742375"/>
            <a:ext cx="2958850" cy="29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f35b88d5e6_0_97"/>
          <p:cNvSpPr/>
          <p:nvPr/>
        </p:nvSpPr>
        <p:spPr>
          <a:xfrm>
            <a:off x="2661943" y="801400"/>
            <a:ext cx="3486600" cy="676800"/>
          </a:xfrm>
          <a:prstGeom prst="roundRect">
            <a:avLst>
              <a:gd name="adj" fmla="val 16667"/>
            </a:avLst>
          </a:prstGeom>
          <a:solidFill>
            <a:srgbClr val="7042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Who do you vote for?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6" name="Google Shape;186;g2f35b88d5e6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0" y="4141775"/>
            <a:ext cx="1217475" cy="12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f35b88d5e6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00" y="4441988"/>
            <a:ext cx="1480269" cy="506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g2f35b88d5e6_0_97"/>
          <p:cNvCxnSpPr/>
          <p:nvPr/>
        </p:nvCxnSpPr>
        <p:spPr>
          <a:xfrm rot="10800000" flipH="1">
            <a:off x="457750" y="699350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9" name="Google Shape;189;g2f35b88d5e6_0_97"/>
          <p:cNvCxnSpPr/>
          <p:nvPr/>
        </p:nvCxnSpPr>
        <p:spPr>
          <a:xfrm rot="10800000" flipH="1">
            <a:off x="300800" y="4118075"/>
            <a:ext cx="82089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0" name="Google Shape;190;g2f35b88d5e6_0_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938" y="214125"/>
            <a:ext cx="3820125" cy="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f35b88d5e6_0_97"/>
          <p:cNvPicPr preferRelativeResize="0"/>
          <p:nvPr/>
        </p:nvPicPr>
        <p:blipFill rotWithShape="1">
          <a:blip r:embed="rId6">
            <a:alphaModFix/>
          </a:blip>
          <a:srcRect l="998" r="1009"/>
          <a:stretch/>
        </p:blipFill>
        <p:spPr>
          <a:xfrm>
            <a:off x="619988" y="1636075"/>
            <a:ext cx="7570500" cy="2347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9A71B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2" name="Google Shape;192;g2f35b88d5e6_0_97"/>
          <p:cNvSpPr txBox="1"/>
          <p:nvPr/>
        </p:nvSpPr>
        <p:spPr>
          <a:xfrm>
            <a:off x="620000" y="1636088"/>
            <a:ext cx="4261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4A3070"/>
                </a:solidFill>
                <a:latin typeface="Arial"/>
                <a:ea typeface="Arial"/>
                <a:cs typeface="Arial"/>
                <a:sym typeface="Arial"/>
              </a:rPr>
              <a:t>There are three types of election in London: </a:t>
            </a:r>
            <a:endParaRPr sz="900" b="1" i="0" u="none" strike="noStrike" cap="none">
              <a:solidFill>
                <a:srgbClr val="4A307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37FD117A42574BA466BA7D5DAEAAB9" ma:contentTypeVersion="3" ma:contentTypeDescription="Create a new document." ma:contentTypeScope="" ma:versionID="1d66d92e50395cd4966db624288a6e36">
  <xsd:schema xmlns:xsd="http://www.w3.org/2001/XMLSchema" xmlns:xs="http://www.w3.org/2001/XMLSchema" xmlns:p="http://schemas.microsoft.com/office/2006/metadata/properties" xmlns:ns2="827d91c9-7156-4793-b1dc-97c4da7da156" xmlns:ns3="5acd3943-5252-4444-abb6-dd96d8a9ec7d" targetNamespace="http://schemas.microsoft.com/office/2006/metadata/properties" ma:root="true" ma:fieldsID="ced289036dbde3f5762dc46ddc6f1d08" ns2:_="" ns3:_="">
    <xsd:import namespace="827d91c9-7156-4793-b1dc-97c4da7da156"/>
    <xsd:import namespace="5acd3943-5252-4444-abb6-dd96d8a9ec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d91c9-7156-4793-b1dc-97c4da7da1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d3943-5252-4444-abb6-dd96d8a9ec7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bc4632c-c0dc-4527-9b44-4e2626a7d4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cd3943-5252-4444-abb6-dd96d8a9ec7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33D0B3A-8148-49F9-831A-99282F466F4D}"/>
</file>

<file path=customXml/itemProps2.xml><?xml version="1.0" encoding="utf-8"?>
<ds:datastoreItem xmlns:ds="http://schemas.openxmlformats.org/officeDocument/2006/customXml" ds:itemID="{227EFC9C-6C39-4C1C-BB32-C53412C167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FCB811-D3DA-44A6-8DCF-F8A9B6762AF6}">
  <ds:schemaRefs>
    <ds:schemaRef ds:uri="http://schemas.microsoft.com/office/2006/metadata/properties"/>
    <ds:schemaRef ds:uri="http://schemas.microsoft.com/office/infopath/2007/PartnerControls"/>
    <ds:schemaRef ds:uri="827d91c9-7156-4793-b1dc-97c4da7da156"/>
    <ds:schemaRef ds:uri="5acd3943-5252-4444-abb6-dd96d8a9ec7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34</Slides>
  <Notes>34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7</cp:revision>
  <dcterms:modified xsi:type="dcterms:W3CDTF">2026-06-01T09:35:11Z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0x010100A237FD117A42574BA466BA7D5DAEAAB9</vt:lpwstr>
  </property>
  <property fmtid="{D5CDD505-2E9C-101B-9397-08002B2CF9AE}" pid="3" name="MediaServiceImageTags">
    <vt:lpwstr/>
  </property>
  <property fmtid="{D5CDD505-2E9C-101B-9397-08002B2CF9AE}" pid="4" name="Order">
    <vt:r8>478900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