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0E_0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86">
          <p15:clr>
            <a:srgbClr val="A4A3A4"/>
          </p15:clr>
        </p15:guide>
        <p15:guide id="2" pos="2921">
          <p15:clr>
            <a:srgbClr val="A4A3A4"/>
          </p15:clr>
        </p15:guide>
        <p15:guide id="3" pos="280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MiekaVkEwEYEIGTa5cr5gXjO5i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3F7D2F-E7F1-0511-3B24-50449D1C752B}" name="amanda" initials="am" userId="S::amanda_shoutoutuk.org#ext#@greaterlondonauthority.onmicrosoft.com::963d5bc0-013b-43ed-8eff-98136589f4a5" providerId="AD"/>
  <p188:author id="{DF1D2EFC-6380-4CF2-9443-2A6AC0F0B9D2}" name="Shima Langan" initials="SL" userId="S::shima.langan@london.gov.uk::8525b80d-b3fd-48d5-8893-9154236589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FD6A4-62E9-9219-3C14-1F591139769B}" v="1" dt="2025-05-21T14:51:45.499"/>
  </p1510:revLst>
</p1510:revInfo>
</file>

<file path=ppt/tableStyles.xml><?xml version="1.0" encoding="utf-8"?>
<a:tblStyleLst xmlns:a="http://schemas.openxmlformats.org/drawingml/2006/main" def="{BEDB4449-659B-43AB-995C-BEA794B945FE}">
  <a:tblStyle styleId="{BEDB4449-659B-43AB-995C-BEA794B945F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486"/>
        <p:guide pos="2921"/>
        <p:guide pos="280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ma Langan" userId="S::shima.langan@london.gov.uk::8525b80d-b3fd-48d5-8893-9154236589ba" providerId="AD" clId="Web-{7298E1EA-9820-D6A8-B8A4-46439F4AD50C}"/>
    <pc:docChg chg="mod">
      <pc:chgData name="Shima Langan" userId="S::shima.langan@london.gov.uk::8525b80d-b3fd-48d5-8893-9154236589ba" providerId="AD" clId="Web-{7298E1EA-9820-D6A8-B8A4-46439F4AD50C}" dt="2025-05-15T10:18:00.227" v="0"/>
      <pc:docMkLst>
        <pc:docMk/>
      </pc:docMkLst>
    </pc:docChg>
  </pc:docChgLst>
  <pc:docChgLst>
    <pc:chgData name="amanda" userId="S::amanda_shoutoutuk.org#ext#@greaterlondonauthority.onmicrosoft.com::963d5bc0-013b-43ed-8eff-98136589f4a5" providerId="AD" clId="Web-{F6ABAD0D-41BA-BF80-A5D7-66251A1D0AB4}"/>
    <pc:docChg chg="mod modSld">
      <pc:chgData name="amanda" userId="S::amanda_shoutoutuk.org#ext#@greaterlondonauthority.onmicrosoft.com::963d5bc0-013b-43ed-8eff-98136589f4a5" providerId="AD" clId="Web-{F6ABAD0D-41BA-BF80-A5D7-66251A1D0AB4}" dt="2025-05-16T07:11:44.466" v="19"/>
      <pc:docMkLst>
        <pc:docMk/>
      </pc:docMkLst>
      <pc:sldChg chg="addSp modSp">
        <pc:chgData name="amanda" userId="S::amanda_shoutoutuk.org#ext#@greaterlondonauthority.onmicrosoft.com::963d5bc0-013b-43ed-8eff-98136589f4a5" providerId="AD" clId="Web-{F6ABAD0D-41BA-BF80-A5D7-66251A1D0AB4}" dt="2025-05-16T07:11:30.247" v="18" actId="1076"/>
        <pc:sldMkLst>
          <pc:docMk/>
          <pc:sldMk cId="0" sldId="270"/>
        </pc:sldMkLst>
        <pc:spChg chg="add mod">
          <ac:chgData name="amanda" userId="S::amanda_shoutoutuk.org#ext#@greaterlondonauthority.onmicrosoft.com::963d5bc0-013b-43ed-8eff-98136589f4a5" providerId="AD" clId="Web-{F6ABAD0D-41BA-BF80-A5D7-66251A1D0AB4}" dt="2025-05-16T07:11:17.668" v="16" actId="1076"/>
          <ac:spMkLst>
            <pc:docMk/>
            <pc:sldMk cId="0" sldId="270"/>
            <ac:spMk id="2" creationId="{0C67A7DD-C1A2-8139-EFEC-F86E5374CF8A}"/>
          </ac:spMkLst>
        </pc:spChg>
        <pc:spChg chg="mod">
          <ac:chgData name="amanda" userId="S::amanda_shoutoutuk.org#ext#@greaterlondonauthority.onmicrosoft.com::963d5bc0-013b-43ed-8eff-98136589f4a5" providerId="AD" clId="Web-{F6ABAD0D-41BA-BF80-A5D7-66251A1D0AB4}" dt="2025-05-16T07:11:30.247" v="18" actId="1076"/>
          <ac:spMkLst>
            <pc:docMk/>
            <pc:sldMk cId="0" sldId="270"/>
            <ac:spMk id="323" creationId="{00000000-0000-0000-0000-000000000000}"/>
          </ac:spMkLst>
        </pc:spChg>
        <pc:spChg chg="mod">
          <ac:chgData name="amanda" userId="S::amanda_shoutoutuk.org#ext#@greaterlondonauthority.onmicrosoft.com::963d5bc0-013b-43ed-8eff-98136589f4a5" providerId="AD" clId="Web-{F6ABAD0D-41BA-BF80-A5D7-66251A1D0AB4}" dt="2025-05-16T07:11:09.996" v="13" actId="14100"/>
          <ac:spMkLst>
            <pc:docMk/>
            <pc:sldMk cId="0" sldId="270"/>
            <ac:spMk id="324" creationId="{00000000-0000-0000-0000-000000000000}"/>
          </ac:spMkLst>
        </pc:spChg>
        <pc:picChg chg="mod">
          <ac:chgData name="amanda" userId="S::amanda_shoutoutuk.org#ext#@greaterlondonauthority.onmicrosoft.com::963d5bc0-013b-43ed-8eff-98136589f4a5" providerId="AD" clId="Web-{F6ABAD0D-41BA-BF80-A5D7-66251A1D0AB4}" dt="2025-05-16T07:11:21.731" v="17" actId="1076"/>
          <ac:picMkLst>
            <pc:docMk/>
            <pc:sldMk cId="0" sldId="270"/>
            <ac:picMk id="325" creationId="{00000000-0000-0000-0000-000000000000}"/>
          </ac:picMkLst>
        </pc:picChg>
      </pc:sldChg>
    </pc:docChg>
  </pc:docChgLst>
</pc:chgInfo>
</file>

<file path=ppt/comments/modernComment_10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EC3002-20B8-4F24-86E1-DFB8BBEE033B}" authorId="{DF1D2EFC-6380-4CF2-9443-2A6AC0F0B9D2}" status="resolved" created="2025-05-15T10:18:00.22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0"/>
      <ac:spMk id="324" creationId="{00000000-0000-0000-0000-000000000000}"/>
    </ac:deMkLst>
    <p188:replyLst>
      <p188:reply id="{2D044235-15B2-4691-A922-8F42CD2BFE38}" authorId="{C73F7D2F-E7F1-0511-3B24-50449D1C752B}" created="2025-05-16T07:11:44.466">
        <p188:txBody>
          <a:bodyPr/>
          <a:lstStyle/>
          <a:p>
            <a:r>
              <a:rPr lang="en-GB"/>
              <a:t>Done!</a:t>
            </a:r>
          </a:p>
        </p188:txBody>
      </p188:reply>
    </p188:replyLst>
    <p188:txBody>
      <a:bodyPr/>
      <a:lstStyle/>
      <a:p>
        <a:r>
          <a:rPr lang="en-GB"/>
          <a:t>text to be reformatted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COVER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4"/>
          <p:cNvSpPr txBox="1">
            <a:spLocks noGrp="1"/>
          </p:cNvSpPr>
          <p:nvPr>
            <p:ph type="ctrTitle"/>
          </p:nvPr>
        </p:nvSpPr>
        <p:spPr>
          <a:xfrm>
            <a:off x="339430" y="1935644"/>
            <a:ext cx="8434414" cy="106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ubTitle" idx="1"/>
          </p:nvPr>
        </p:nvSpPr>
        <p:spPr>
          <a:xfrm>
            <a:off x="339430" y="2999998"/>
            <a:ext cx="8431508" cy="41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rgbClr val="FFF200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F2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4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4"/>
          <p:cNvSpPr txBox="1"/>
          <p:nvPr/>
        </p:nvSpPr>
        <p:spPr>
          <a:xfrm>
            <a:off x="3238668" y="6169445"/>
            <a:ext cx="2633032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Funded, printed and promoted by the Greater London Authority, </a:t>
            </a:r>
            <a:br>
              <a:rPr lang="en-US" sz="6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50">
                <a:solidFill>
                  <a:schemeClr val="lt1"/>
                </a:solidFill>
              </a:rPr>
              <a:t>City Hall, Kamal Chunchie Way, London, E16 1ZE</a:t>
            </a:r>
            <a:endParaRPr sz="6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730" y="6145056"/>
            <a:ext cx="1027208" cy="22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SLIDE">
  <p:cSld name="QUESTION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3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4137216" cy="372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33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877963" y="1679161"/>
            <a:ext cx="3634125" cy="3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0" name="Google Shape;11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970" y="1666802"/>
            <a:ext cx="330063" cy="33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 COVER SLIDE">
  <p:cSld name="BACK COVER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4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4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4008997" cy="51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FFF2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2"/>
          </p:nvPr>
        </p:nvSpPr>
        <p:spPr>
          <a:xfrm>
            <a:off x="374874" y="2587257"/>
            <a:ext cx="4008995" cy="96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3730" y="6145056"/>
            <a:ext cx="1027208" cy="221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,BULLETS AND 3x IMAGES SLIDE">
  <p:cSld name="TEXT,BULLETS AND 3x IMAGES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5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35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5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63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35"/>
          <p:cNvSpPr>
            <a:spLocks noGrp="1"/>
          </p:cNvSpPr>
          <p:nvPr>
            <p:ph type="pic" idx="3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35"/>
          <p:cNvSpPr>
            <a:spLocks noGrp="1"/>
          </p:cNvSpPr>
          <p:nvPr>
            <p:ph type="pic" idx="4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35"/>
          <p:cNvSpPr>
            <a:spLocks noGrp="1"/>
          </p:cNvSpPr>
          <p:nvPr>
            <p:ph type="pic" idx="5"/>
          </p:nvPr>
        </p:nvSpPr>
        <p:spPr>
          <a:xfrm>
            <a:off x="4575174" y="3872521"/>
            <a:ext cx="4191413" cy="19970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,BULLETS AND 4x IMAGES SLIDE">
  <p:cSld name="1_TEXT,BULLETS AND 4x IMAGES SLI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36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6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63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6"/>
          <p:cNvSpPr>
            <a:spLocks noGrp="1"/>
          </p:cNvSpPr>
          <p:nvPr>
            <p:ph type="pic" idx="3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36"/>
          <p:cNvSpPr>
            <a:spLocks noGrp="1"/>
          </p:cNvSpPr>
          <p:nvPr>
            <p:ph type="pic" idx="4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36"/>
          <p:cNvSpPr>
            <a:spLocks noGrp="1"/>
          </p:cNvSpPr>
          <p:nvPr>
            <p:ph type="pic" idx="5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6"/>
          <p:cNvSpPr>
            <a:spLocks noGrp="1"/>
          </p:cNvSpPr>
          <p:nvPr>
            <p:ph type="pic" idx="6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4x IMAGES SLIDE">
  <p:cSld name="TEXT AND 4x IMAGES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7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37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7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7"/>
          <p:cNvSpPr>
            <a:spLocks noGrp="1"/>
          </p:cNvSpPr>
          <p:nvPr>
            <p:ph type="pic" idx="2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7"/>
          <p:cNvSpPr>
            <a:spLocks noGrp="1"/>
          </p:cNvSpPr>
          <p:nvPr>
            <p:ph type="pic" idx="3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37"/>
          <p:cNvSpPr>
            <a:spLocks noGrp="1"/>
          </p:cNvSpPr>
          <p:nvPr>
            <p:ph type="pic" idx="4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7"/>
          <p:cNvSpPr>
            <a:spLocks noGrp="1"/>
          </p:cNvSpPr>
          <p:nvPr>
            <p:ph type="pic" idx="5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7"/>
          <p:cNvSpPr txBox="1">
            <a:spLocks noGrp="1"/>
          </p:cNvSpPr>
          <p:nvPr>
            <p:ph type="body" idx="6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 SLIDE">
  <p:cSld name="TEXT ONLY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8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38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8391716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8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8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TEXT ONLY SLIDE">
  <p:cSld name="SINGLE COLUMN TEXT ONLY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39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9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9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LINKS SLIDE">
  <p:cSld name="VIDEO LINKS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0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8408765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0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8" name="Google Shape;158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872" y="1661304"/>
            <a:ext cx="320162" cy="32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ON SLIDE">
  <p:cSld name="ACTION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5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873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5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63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body" idx="3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NGLE FULL WIDTH IMAGE WITH PAGE TITLEPAGE">
  <p:cSld name="1_SINGLE FULL WIDTH IMAGE WITH PAGE TITLEP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26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6"/>
          <p:cNvSpPr>
            <a:spLocks noGrp="1"/>
          </p:cNvSpPr>
          <p:nvPr>
            <p:ph type="pic" idx="2"/>
          </p:nvPr>
        </p:nvSpPr>
        <p:spPr>
          <a:xfrm>
            <a:off x="374872" y="2608263"/>
            <a:ext cx="8391715" cy="3261334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ILL IN THE BLANKS SLIDE">
  <p:cSld name="1_FILL IN THE BLANKS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2729625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7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2729623" cy="9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7" name="Google Shape;3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21919" y="2073500"/>
            <a:ext cx="1828708" cy="182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7"/>
          <p:cNvSpPr txBox="1">
            <a:spLocks noGrp="1"/>
          </p:cNvSpPr>
          <p:nvPr>
            <p:ph type="body" idx="3"/>
          </p:nvPr>
        </p:nvSpPr>
        <p:spPr>
          <a:xfrm>
            <a:off x="3121920" y="2408252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  <a:defRPr sz="1200" b="1" i="0" u="none" strike="noStrike" cap="none">
                <a:solidFill>
                  <a:srgbClr val="E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4"/>
          </p:nvPr>
        </p:nvSpPr>
        <p:spPr>
          <a:xfrm>
            <a:off x="3121919" y="2726311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  <a:defRPr sz="11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7"/>
          <p:cNvSpPr/>
          <p:nvPr/>
        </p:nvSpPr>
        <p:spPr>
          <a:xfrm>
            <a:off x="3884221" y="1895887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5"/>
          </p:nvPr>
        </p:nvSpPr>
        <p:spPr>
          <a:xfrm>
            <a:off x="3945574" y="1895887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Google Shape;4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5542" y="2073500"/>
            <a:ext cx="1828708" cy="182870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7"/>
          <p:cNvSpPr txBox="1">
            <a:spLocks noGrp="1"/>
          </p:cNvSpPr>
          <p:nvPr>
            <p:ph type="body" idx="6"/>
          </p:nvPr>
        </p:nvSpPr>
        <p:spPr>
          <a:xfrm>
            <a:off x="5035543" y="2408252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  <a:defRPr sz="1200" b="1" i="0" u="none" strike="noStrike" cap="none">
                <a:solidFill>
                  <a:srgbClr val="E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7"/>
          </p:nvPr>
        </p:nvSpPr>
        <p:spPr>
          <a:xfrm>
            <a:off x="5035542" y="2726311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  <a:defRPr sz="11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7"/>
          <p:cNvSpPr/>
          <p:nvPr/>
        </p:nvSpPr>
        <p:spPr>
          <a:xfrm>
            <a:off x="5797844" y="1895887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8"/>
          </p:nvPr>
        </p:nvSpPr>
        <p:spPr>
          <a:xfrm>
            <a:off x="5859197" y="1895887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" name="Google Shape;4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4929" y="2073500"/>
            <a:ext cx="1828708" cy="1828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7"/>
          <p:cNvSpPr txBox="1">
            <a:spLocks noGrp="1"/>
          </p:cNvSpPr>
          <p:nvPr>
            <p:ph type="body" idx="9"/>
          </p:nvPr>
        </p:nvSpPr>
        <p:spPr>
          <a:xfrm>
            <a:off x="6954930" y="2408252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  <a:defRPr sz="1200" b="1" i="0" u="none" strike="noStrike" cap="none">
                <a:solidFill>
                  <a:srgbClr val="E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13"/>
          </p:nvPr>
        </p:nvSpPr>
        <p:spPr>
          <a:xfrm>
            <a:off x="6954929" y="2726311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  <a:defRPr sz="11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7"/>
          <p:cNvSpPr/>
          <p:nvPr/>
        </p:nvSpPr>
        <p:spPr>
          <a:xfrm>
            <a:off x="7717231" y="1895887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4"/>
          </p:nvPr>
        </p:nvSpPr>
        <p:spPr>
          <a:xfrm>
            <a:off x="7778584" y="1895887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2" name="Google Shape;5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20367" y="4275171"/>
            <a:ext cx="1828708" cy="182870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7"/>
          <p:cNvSpPr txBox="1">
            <a:spLocks noGrp="1"/>
          </p:cNvSpPr>
          <p:nvPr>
            <p:ph type="body" idx="15"/>
          </p:nvPr>
        </p:nvSpPr>
        <p:spPr>
          <a:xfrm>
            <a:off x="3120368" y="4609923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  <a:defRPr sz="1200" b="1" i="0" u="none" strike="noStrike" cap="none">
                <a:solidFill>
                  <a:srgbClr val="E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16"/>
          </p:nvPr>
        </p:nvSpPr>
        <p:spPr>
          <a:xfrm>
            <a:off x="3120367" y="4927982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  <a:defRPr sz="11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7"/>
          <p:cNvSpPr/>
          <p:nvPr/>
        </p:nvSpPr>
        <p:spPr>
          <a:xfrm>
            <a:off x="3882669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7"/>
          </p:nvPr>
        </p:nvSpPr>
        <p:spPr>
          <a:xfrm>
            <a:off x="3944022" y="4097558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" name="Google Shape;5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3990" y="4275171"/>
            <a:ext cx="1828708" cy="182870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7"/>
          <p:cNvSpPr txBox="1">
            <a:spLocks noGrp="1"/>
          </p:cNvSpPr>
          <p:nvPr>
            <p:ph type="body" idx="18"/>
          </p:nvPr>
        </p:nvSpPr>
        <p:spPr>
          <a:xfrm>
            <a:off x="5033991" y="4609923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  <a:defRPr sz="1200" b="1" i="0" u="none" strike="noStrike" cap="none">
                <a:solidFill>
                  <a:srgbClr val="E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19"/>
          </p:nvPr>
        </p:nvSpPr>
        <p:spPr>
          <a:xfrm>
            <a:off x="5033990" y="4927982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  <a:defRPr sz="11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7"/>
          <p:cNvSpPr/>
          <p:nvPr/>
        </p:nvSpPr>
        <p:spPr>
          <a:xfrm>
            <a:off x="5796292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0"/>
          </p:nvPr>
        </p:nvSpPr>
        <p:spPr>
          <a:xfrm>
            <a:off x="5857645" y="4097558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2" name="Google Shape;6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3377" y="4275171"/>
            <a:ext cx="1828708" cy="182870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7"/>
          <p:cNvSpPr txBox="1">
            <a:spLocks noGrp="1"/>
          </p:cNvSpPr>
          <p:nvPr>
            <p:ph type="body" idx="21"/>
          </p:nvPr>
        </p:nvSpPr>
        <p:spPr>
          <a:xfrm>
            <a:off x="6953378" y="4609923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  <a:defRPr sz="1200" b="1" i="0" u="none" strike="noStrike" cap="none">
                <a:solidFill>
                  <a:srgbClr val="E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body" idx="22"/>
          </p:nvPr>
        </p:nvSpPr>
        <p:spPr>
          <a:xfrm>
            <a:off x="6953377" y="4927982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  <a:defRPr sz="11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7"/>
          <p:cNvSpPr/>
          <p:nvPr/>
        </p:nvSpPr>
        <p:spPr>
          <a:xfrm>
            <a:off x="7715679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7"/>
          <p:cNvSpPr txBox="1">
            <a:spLocks noGrp="1"/>
          </p:cNvSpPr>
          <p:nvPr>
            <p:ph type="body" idx="23"/>
          </p:nvPr>
        </p:nvSpPr>
        <p:spPr>
          <a:xfrm>
            <a:off x="7777032" y="4097558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Google Shape;6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6744" y="4275171"/>
            <a:ext cx="1828708" cy="182870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7"/>
          <p:cNvSpPr txBox="1">
            <a:spLocks noGrp="1"/>
          </p:cNvSpPr>
          <p:nvPr>
            <p:ph type="body" idx="24"/>
          </p:nvPr>
        </p:nvSpPr>
        <p:spPr>
          <a:xfrm>
            <a:off x="1206745" y="4609923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  <a:defRPr sz="1200" b="1" i="0" u="none" strike="noStrike" cap="none">
                <a:solidFill>
                  <a:srgbClr val="ED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25"/>
          </p:nvPr>
        </p:nvSpPr>
        <p:spPr>
          <a:xfrm>
            <a:off x="1206744" y="4927982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  <a:defRPr sz="11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7"/>
          <p:cNvSpPr/>
          <p:nvPr/>
        </p:nvSpPr>
        <p:spPr>
          <a:xfrm>
            <a:off x="1969046" y="4097558"/>
            <a:ext cx="312913" cy="312913"/>
          </a:xfrm>
          <a:prstGeom prst="ellipse">
            <a:avLst/>
          </a:prstGeom>
          <a:solidFill>
            <a:srgbClr val="EE26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26"/>
          </p:nvPr>
        </p:nvSpPr>
        <p:spPr>
          <a:xfrm>
            <a:off x="2030399" y="4097558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" name="Google Shape;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873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267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HARADES SLIDE">
  <p:cSld name="1_CHARADES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8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28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0" name="Google Shape;8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872" y="1675421"/>
            <a:ext cx="311541" cy="31154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8"/>
          <p:cNvSpPr txBox="1">
            <a:spLocks noGrp="1"/>
          </p:cNvSpPr>
          <p:nvPr>
            <p:ph type="body" idx="3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NGLE COLUMN TEXT WITH IMAGE SLIDE">
  <p:cSld name="1_SINGLE COLUMN TEXT WITH IMAG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9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>
            <a:spLocks noGrp="1"/>
          </p:cNvSpPr>
          <p:nvPr>
            <p:ph type="pic" idx="3"/>
          </p:nvPr>
        </p:nvSpPr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FULL WIDTH IMAGE PAGE">
  <p:cSld name="SINGLE FULL WIDTH IMAGE PAG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30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0"/>
          <p:cNvSpPr>
            <a:spLocks noGrp="1"/>
          </p:cNvSpPr>
          <p:nvPr>
            <p:ph type="pic" idx="2"/>
          </p:nvPr>
        </p:nvSpPr>
        <p:spPr>
          <a:xfrm>
            <a:off x="374872" y="1663701"/>
            <a:ext cx="8391715" cy="420589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2x IMAGES WITH PAGE TITLEPAGE">
  <p:cSld name="2_2x IMAGES WITH PAGE TITLEPAG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31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1"/>
          <p:cNvSpPr>
            <a:spLocks noGrp="1"/>
          </p:cNvSpPr>
          <p:nvPr>
            <p:ph type="pic" idx="2"/>
          </p:nvPr>
        </p:nvSpPr>
        <p:spPr>
          <a:xfrm>
            <a:off x="374872" y="2608263"/>
            <a:ext cx="3883073" cy="3261334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31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31"/>
          <p:cNvSpPr>
            <a:spLocks noGrp="1"/>
          </p:cNvSpPr>
          <p:nvPr>
            <p:ph type="pic" idx="3"/>
          </p:nvPr>
        </p:nvSpPr>
        <p:spPr>
          <a:xfrm>
            <a:off x="4803994" y="2608264"/>
            <a:ext cx="3962593" cy="32613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,BULLETS AND 1x IMAGES SLIDE">
  <p:cSld name="1_TEXT,BULLETS AND 1x IMAGES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2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EE26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2"/>
          <p:cNvSpPr txBox="1"/>
          <p:nvPr/>
        </p:nvSpPr>
        <p:spPr>
          <a:xfrm>
            <a:off x="374872" y="1348857"/>
            <a:ext cx="6400800" cy="18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POLITICAL RESOURCES | POLITICAL SYSTEMS AND THE BRITISH GOVERNMENT</a:t>
            </a:r>
            <a:endParaRPr sz="800" b="0" i="0" u="none" strike="noStrike" cap="none">
              <a:solidFill>
                <a:srgbClr val="36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63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36"/>
              </a:spcBef>
              <a:spcAft>
                <a:spcPts val="0"/>
              </a:spcAft>
              <a:buClr>
                <a:srgbClr val="363E4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32"/>
          <p:cNvSpPr>
            <a:spLocks noGrp="1"/>
          </p:cNvSpPr>
          <p:nvPr>
            <p:ph type="pic" idx="3"/>
          </p:nvPr>
        </p:nvSpPr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3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>
            <a:spLocks noGrp="1"/>
          </p:cNvSpPr>
          <p:nvPr>
            <p:ph type="ctrTitle"/>
          </p:nvPr>
        </p:nvSpPr>
        <p:spPr>
          <a:xfrm>
            <a:off x="339430" y="1935644"/>
            <a:ext cx="8434414" cy="106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/>
              <a:t>Your City</a:t>
            </a:r>
            <a:endParaRPr/>
          </a:p>
        </p:txBody>
      </p:sp>
      <p:sp>
        <p:nvSpPr>
          <p:cNvPr id="164" name="Google Shape;164;p1"/>
          <p:cNvSpPr txBox="1">
            <a:spLocks noGrp="1"/>
          </p:cNvSpPr>
          <p:nvPr>
            <p:ph type="subTitle" idx="1"/>
          </p:nvPr>
        </p:nvSpPr>
        <p:spPr>
          <a:xfrm>
            <a:off x="339430" y="2999998"/>
            <a:ext cx="8431508" cy="41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1500"/>
              <a:buNone/>
            </a:pPr>
            <a:r>
              <a:rPr lang="en-US"/>
              <a:t>Lesson 2  |  Political systems and </a:t>
            </a:r>
            <a:br>
              <a:rPr lang="en-US"/>
            </a:br>
            <a:r>
              <a:rPr lang="en-US"/>
              <a:t>the British government</a:t>
            </a:r>
            <a:endParaRPr/>
          </a:p>
        </p:txBody>
      </p:sp>
      <p:pic>
        <p:nvPicPr>
          <p:cNvPr id="165" name="Google Shape;165;p1" descr="A pink square with a white bord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892800"/>
            <a:ext cx="1879600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 descr="A whit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49" y="6074745"/>
            <a:ext cx="1620770" cy="55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70" name="Google Shape;270;p10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And the answer is…</a:t>
            </a:r>
            <a:endParaRPr/>
          </a:p>
        </p:txBody>
      </p:sp>
      <p:sp>
        <p:nvSpPr>
          <p:cNvPr id="271" name="Google Shape;271;p10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We live in what is called a </a:t>
            </a:r>
            <a:b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Constitutional monarchy.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We have a monarch, but the main </a:t>
            </a:r>
            <a:b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decision making power,</a:t>
            </a:r>
            <a: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 such as making </a:t>
            </a:r>
            <a:b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and passing laws and deciding the United Kingdom’s stance on international issues, </a:t>
            </a:r>
            <a:b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rests with </a:t>
            </a:r>
            <a:r>
              <a:rPr lang="en-US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parliament</a:t>
            </a:r>
            <a:r>
              <a:rPr lang="en-US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</p:txBody>
      </p:sp>
      <p:pic>
        <p:nvPicPr>
          <p:cNvPr id="272" name="Google Shape;272;p10" descr="1200px-House_of_Commons_2010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74" y="1661304"/>
            <a:ext cx="320160" cy="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 descr="A white background with black do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" descr="A black and grey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81" name="Google Shape;281;p11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Constitutional</a:t>
            </a:r>
            <a:br>
              <a:rPr lang="en-US"/>
            </a:br>
            <a:r>
              <a:rPr lang="en-US"/>
              <a:t>monarchy</a:t>
            </a:r>
            <a:endParaRPr/>
          </a:p>
        </p:txBody>
      </p:sp>
      <p:sp>
        <p:nvSpPr>
          <p:cNvPr id="282" name="Google Shape;282;p11"/>
          <p:cNvSpPr txBox="1">
            <a:spLocks noGrp="1"/>
          </p:cNvSpPr>
          <p:nvPr>
            <p:ph type="body" idx="2"/>
          </p:nvPr>
        </p:nvSpPr>
        <p:spPr>
          <a:xfrm>
            <a:off x="374875" y="2906225"/>
            <a:ext cx="4694100" cy="29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40"/>
              <a:buFont typeface="Arial"/>
              <a:buChar char="•"/>
            </a:pP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Roles of the Monarch in politics…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40"/>
              <a:buFont typeface="Arial"/>
              <a:buChar char="•"/>
            </a:pPr>
            <a:r>
              <a:rPr lang="en-US"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Meeting the Prime Minister </a:t>
            </a: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once a </a:t>
            </a:r>
            <a:b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week to discuss current business.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40"/>
              <a:buFont typeface="Arial"/>
              <a:buChar char="•"/>
            </a:pP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Formally opening Parliament and delivering ‘</a:t>
            </a:r>
            <a:r>
              <a:rPr lang="en-US"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200" b="1">
                <a:solidFill>
                  <a:srgbClr val="3B3838"/>
                </a:solidFill>
              </a:rPr>
              <a:t>King</a:t>
            </a:r>
            <a:r>
              <a:rPr lang="en-US"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’s Speech</a:t>
            </a: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’, which announces </a:t>
            </a:r>
            <a:b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the government’s plans for the year.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3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40"/>
              <a:buFont typeface="Arial"/>
              <a:buChar char="•"/>
            </a:pP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Formally agreeing new laws by giving </a:t>
            </a:r>
            <a:b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Royal</a:t>
            </a: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Assent </a:t>
            </a: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to Bills that have been </a:t>
            </a:r>
            <a:b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rgbClr val="3B3838"/>
                </a:solidFill>
                <a:latin typeface="Arial"/>
                <a:ea typeface="Arial"/>
                <a:cs typeface="Arial"/>
                <a:sym typeface="Arial"/>
              </a:rPr>
              <a:t>through both Houses of Parliament.</a:t>
            </a:r>
            <a:r>
              <a:rPr lang="en-US" sz="1200"/>
              <a:t> 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</a:pPr>
            <a:endParaRPr sz="1200">
              <a:solidFill>
                <a:srgbClr val="000000"/>
              </a:solidFill>
            </a:endParaRPr>
          </a:p>
          <a:p>
            <a:pPr marL="285750" marR="0" lvl="0" indent="-187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7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</p:txBody>
      </p:sp>
      <p:pic>
        <p:nvPicPr>
          <p:cNvPr id="283" name="Google Shape;2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9960" y="2953824"/>
            <a:ext cx="330063" cy="33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1" descr="A white background with black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1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4803575" y="2900100"/>
            <a:ext cx="30000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hlink"/>
                </a:solidFill>
              </a:rPr>
              <a:t>Discuss</a:t>
            </a:r>
            <a:endParaRPr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B3838"/>
                </a:solidFill>
              </a:rPr>
              <a:t>What do you think would happen if </a:t>
            </a:r>
            <a:br>
              <a:rPr lang="en-US">
                <a:solidFill>
                  <a:srgbClr val="3B3838"/>
                </a:solidFill>
              </a:rPr>
            </a:br>
            <a:r>
              <a:rPr lang="en-US">
                <a:solidFill>
                  <a:srgbClr val="3B3838"/>
                </a:solidFill>
              </a:rPr>
              <a:t>the King refused to sign off a </a:t>
            </a:r>
            <a:br>
              <a:rPr lang="en-US">
                <a:solidFill>
                  <a:srgbClr val="3B3838"/>
                </a:solidFill>
              </a:rPr>
            </a:br>
            <a:r>
              <a:rPr lang="en-US">
                <a:solidFill>
                  <a:srgbClr val="3B3838"/>
                </a:solidFill>
              </a:rPr>
              <a:t>law or appoint a Prime Minister?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92" name="Google Shape;292;p12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Legislature</a:t>
            </a:r>
            <a:endParaRPr/>
          </a:p>
        </p:txBody>
      </p:sp>
      <p:sp>
        <p:nvSpPr>
          <p:cNvPr id="293" name="Google Shape;293;p12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House of Commons (MPs elected by us) and House of Lords (peers appointed by the King and through a nomination system by political parties and members of the public)</a:t>
            </a: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 b="1">
                <a:solidFill>
                  <a:srgbClr val="EE266D"/>
                </a:solidFill>
              </a:rPr>
              <a:t>Design, debate, amend and pass laws</a:t>
            </a:r>
            <a:endParaRPr/>
          </a:p>
        </p:txBody>
      </p:sp>
      <p:pic>
        <p:nvPicPr>
          <p:cNvPr id="294" name="Google Shape;294;p12" descr="2701203048_f625591e69_b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 descr="A white background with black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Judiciary</a:t>
            </a:r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body" idx="2"/>
          </p:nvPr>
        </p:nvSpPr>
        <p:spPr>
          <a:xfrm>
            <a:off x="374874" y="2911410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Judges, barristers, solicitors and courts</a:t>
            </a: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 b="1">
                <a:solidFill>
                  <a:srgbClr val="EE266D"/>
                </a:solidFill>
              </a:rPr>
              <a:t>Uphold and implement laws </a:t>
            </a: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</p:txBody>
      </p:sp>
      <p:pic>
        <p:nvPicPr>
          <p:cNvPr id="304" name="Google Shape;304;p13" descr="cekan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 descr="A white background with black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3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12" name="Google Shape;312;p14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Executive</a:t>
            </a:r>
            <a:endParaRPr/>
          </a:p>
        </p:txBody>
      </p:sp>
      <p:sp>
        <p:nvSpPr>
          <p:cNvPr id="313" name="Google Shape;313;p14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Prime Minister, Cabinet, ministers </a:t>
            </a:r>
            <a:br>
              <a:rPr lang="en-US"/>
            </a:br>
            <a:r>
              <a:rPr lang="en-US"/>
              <a:t>(Heads of Departments), civil servants</a:t>
            </a: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 b="1">
                <a:solidFill>
                  <a:srgbClr val="EE266D"/>
                </a:solidFill>
              </a:rPr>
              <a:t>Propose laws</a:t>
            </a:r>
            <a:endParaRPr/>
          </a:p>
        </p:txBody>
      </p:sp>
      <p:pic>
        <p:nvPicPr>
          <p:cNvPr id="314" name="Google Shape;314;p14" descr="dims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4" descr="A white background with black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4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23" name="Google Shape;323;p15"/>
          <p:cNvSpPr txBox="1">
            <a:spLocks noGrp="1"/>
          </p:cNvSpPr>
          <p:nvPr>
            <p:ph type="body" idx="1"/>
          </p:nvPr>
        </p:nvSpPr>
        <p:spPr>
          <a:xfrm>
            <a:off x="360495" y="1591874"/>
            <a:ext cx="8361035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In London, we also have the Mayor of London </a:t>
            </a:r>
            <a:br>
              <a:rPr lang="en-US"/>
            </a:br>
            <a:r>
              <a:rPr lang="en-US"/>
              <a:t>and the London Assembly.</a:t>
            </a:r>
            <a:endParaRPr/>
          </a:p>
        </p:txBody>
      </p:sp>
      <p:sp>
        <p:nvSpPr>
          <p:cNvPr id="324" name="Google Shape;324;p15"/>
          <p:cNvSpPr txBox="1">
            <a:spLocks noGrp="1"/>
          </p:cNvSpPr>
          <p:nvPr>
            <p:ph type="body" idx="2"/>
          </p:nvPr>
        </p:nvSpPr>
        <p:spPr>
          <a:xfrm>
            <a:off x="259856" y="2431761"/>
            <a:ext cx="6597214" cy="290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20"/>
              <a:buChar char="•"/>
            </a:pPr>
            <a:r>
              <a:rPr lang="en-US" sz="1200" dirty="0"/>
              <a:t>Established in 2000, the Greater London Authority (GLA) is headed by a directly elected executive Mayor of London.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>
                <a:solidFill>
                  <a:srgbClr val="EE266D"/>
                </a:solidFill>
              </a:rPr>
              <a:t>Who is the current Mayor?</a:t>
            </a:r>
            <a:endParaRPr dirty="0"/>
          </a:p>
          <a:p>
            <a:pPr marL="28575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20"/>
              <a:buChar char="•"/>
            </a:pPr>
            <a:r>
              <a:rPr lang="en-US" sz="1200" dirty="0"/>
              <a:t>An elected 25-member London Assembly </a:t>
            </a:r>
            <a:br>
              <a:rPr lang="en-US" sz="1200" dirty="0"/>
            </a:br>
            <a:r>
              <a:rPr lang="en-US" sz="1200" dirty="0"/>
              <a:t>has scrutiny powers to hold the Mayor </a:t>
            </a:r>
            <a:br>
              <a:rPr lang="en-US" sz="1200" dirty="0"/>
            </a:br>
            <a:r>
              <a:rPr lang="en-US" sz="1200" dirty="0"/>
              <a:t>to account.</a:t>
            </a:r>
          </a:p>
          <a:p>
            <a:pPr marL="28575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20"/>
              <a:buChar char="•"/>
            </a:pPr>
            <a:r>
              <a:rPr lang="en-US" sz="1200" dirty="0"/>
              <a:t>The Mayor of London has powers over transport, policing, economic development and fire &amp; emergency planning.</a:t>
            </a:r>
            <a:endParaRPr dirty="0"/>
          </a:p>
          <a:p>
            <a:pPr marL="285750" indent="-285750">
              <a:lnSpc>
                <a:spcPct val="130000"/>
              </a:lnSpc>
              <a:buSzPts val="1320"/>
            </a:pPr>
            <a:r>
              <a:rPr lang="en-US" sz="1200" dirty="0"/>
              <a:t>Transport for London, the Mayor's Office </a:t>
            </a:r>
            <a:br>
              <a:rPr lang="en-US" sz="1200" dirty="0"/>
            </a:br>
            <a:r>
              <a:rPr lang="en-US" sz="1200" dirty="0"/>
              <a:t>for Policing and Crime, and the London Fire Commissioner are all part of the GLA Group.</a:t>
            </a:r>
          </a:p>
          <a:p>
            <a:pPr marL="285750" lvl="0" indent="-28575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20"/>
              <a:buChar char="•"/>
            </a:pPr>
            <a:r>
              <a:rPr lang="en-US" sz="1200" dirty="0"/>
              <a:t>There is also now a London Youth Assembly to </a:t>
            </a:r>
            <a:br>
              <a:rPr lang="en-US" sz="1200" dirty="0"/>
            </a:br>
            <a:r>
              <a:rPr lang="en-US" sz="1200" dirty="0"/>
              <a:t>bring together representatives from different youth forums across London to create positive change </a:t>
            </a:r>
            <a:br>
              <a:rPr lang="en-US" sz="1200" dirty="0"/>
            </a:br>
            <a:r>
              <a:rPr lang="en-US" sz="1200" dirty="0"/>
              <a:t>for young people.</a:t>
            </a:r>
            <a:br>
              <a:rPr lang="en-US" sz="1200" dirty="0"/>
            </a:br>
            <a:endParaRPr sz="1200"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320"/>
              <a:buNone/>
            </a:pPr>
            <a:endParaRPr lang="en-US" sz="1200" dirty="0">
              <a:solidFill>
                <a:srgbClr val="3B3838"/>
              </a:solidFill>
            </a:endParaRPr>
          </a:p>
          <a:p>
            <a:pPr marL="285750" marR="0" lvl="0" indent="-18796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</p:txBody>
      </p:sp>
      <p:pic>
        <p:nvPicPr>
          <p:cNvPr id="325" name="Google Shape;32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7718" y="2815650"/>
            <a:ext cx="264522" cy="26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5" descr="A white background with black do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241" y="6024217"/>
            <a:ext cx="1816100" cy="83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5" descr="A black and grey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67A7DD-C1A2-8139-EFEC-F86E5374CF8A}"/>
              </a:ext>
            </a:extLst>
          </p:cNvPr>
          <p:cNvSpPr txBox="1"/>
          <p:nvPr/>
        </p:nvSpPr>
        <p:spPr>
          <a:xfrm>
            <a:off x="6665342" y="3071004"/>
            <a:ext cx="21393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E266D"/>
                </a:solidFill>
              </a:rPr>
              <a:t>Discuss</a:t>
            </a:r>
            <a:r>
              <a:rPr lang="en-GB" sz="1200"/>
              <a:t>​</a:t>
            </a:r>
            <a:br>
              <a:rPr lang="en-GB" sz="1200"/>
            </a:br>
            <a:r>
              <a:rPr lang="en-US" sz="1200">
                <a:solidFill>
                  <a:srgbClr val="3B3838"/>
                </a:solidFill>
              </a:rPr>
              <a:t>Do you agree that London should have its own devolved powers? Why?</a:t>
            </a:r>
            <a:endParaRPr lang="en-GB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4137216" cy="372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800"/>
              <a:buFont typeface="Arial"/>
              <a:buNone/>
            </a:pPr>
            <a:r>
              <a:rPr lang="en-US"/>
              <a:t>How democratic </a:t>
            </a:r>
            <a:br>
              <a:rPr lang="en-US"/>
            </a:br>
            <a:r>
              <a:rPr lang="en-US"/>
              <a:t>is the UK?</a:t>
            </a:r>
            <a:br>
              <a:rPr lang="en-US"/>
            </a:br>
            <a:br>
              <a:rPr lang="en-US"/>
            </a:br>
            <a:r>
              <a:rPr lang="en-US" sz="1800" b="0">
                <a:solidFill>
                  <a:srgbClr val="363E42"/>
                </a:solidFill>
              </a:rPr>
              <a:t>Debate</a:t>
            </a:r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body" idx="2"/>
          </p:nvPr>
        </p:nvSpPr>
        <p:spPr>
          <a:xfrm>
            <a:off x="877963" y="1679161"/>
            <a:ext cx="3634125" cy="3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None/>
            </a:pPr>
            <a:r>
              <a:rPr lang="en-US"/>
              <a:t>DISCUSS</a:t>
            </a:r>
            <a:endParaRPr/>
          </a:p>
        </p:txBody>
      </p:sp>
      <p:pic>
        <p:nvPicPr>
          <p:cNvPr id="335" name="Google Shape;335;p16" descr="A pink square with white dot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270" y="5836832"/>
            <a:ext cx="20701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 descr="A whit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49" y="6089735"/>
            <a:ext cx="1620770" cy="55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42" name="Google Shape;342;p17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Design your own island</a:t>
            </a:r>
            <a:endParaRPr/>
          </a:p>
        </p:txBody>
      </p:sp>
      <p:sp>
        <p:nvSpPr>
          <p:cNvPr id="343" name="Google Shape;343;p17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</a:pPr>
            <a:r>
              <a:rPr lang="en-US" b="1"/>
              <a:t>Think about your: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Political system (democracy, dictatorship, communism, monarchy, oligarchy, anarchy)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Institutions (schools, hospitals and prisons)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Relations with other islands and islanders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Laws on issues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Money or trade system</a:t>
            </a:r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body" idx="3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None/>
            </a:pPr>
            <a:r>
              <a:rPr lang="en-US"/>
              <a:t>ACTIVITY</a:t>
            </a:r>
            <a:endParaRPr/>
          </a:p>
        </p:txBody>
      </p:sp>
      <p:pic>
        <p:nvPicPr>
          <p:cNvPr id="345" name="Google Shape;345;p17" descr="A pink square with white dot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270" y="5836832"/>
            <a:ext cx="20701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7" descr="A whit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49" y="6074745"/>
            <a:ext cx="1620770" cy="55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52" name="Google Shape;352;p18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You have a budget </a:t>
            </a:r>
            <a:br>
              <a:rPr lang="en-US"/>
            </a:br>
            <a:r>
              <a:rPr lang="en-US"/>
              <a:t>of £10,000</a:t>
            </a:r>
            <a:endParaRPr/>
          </a:p>
        </p:txBody>
      </p:sp>
      <p:sp>
        <p:nvSpPr>
          <p:cNvPr id="353" name="Google Shape;353;p18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How will you spend it?</a:t>
            </a: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</p:txBody>
      </p:sp>
      <p:pic>
        <p:nvPicPr>
          <p:cNvPr id="354" name="Google Shape;354;p1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70" r="169"/>
          <a:stretch/>
        </p:blipFill>
        <p:spPr>
          <a:xfrm>
            <a:off x="4985671" y="2306285"/>
            <a:ext cx="3269183" cy="328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73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8" descr="A white background with black do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8" descr="A black and grey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63" name="Google Shape;363;p19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An Earthquake has struck!</a:t>
            </a:r>
            <a:endParaRPr/>
          </a:p>
        </p:txBody>
      </p:sp>
      <p:sp>
        <p:nvSpPr>
          <p:cNvPr id="364" name="Google Shape;364;p19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</a:pPr>
            <a:r>
              <a:rPr lang="en-US"/>
              <a:t>Make some changes. Do you…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Redistribute your budget?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Set up new institutions?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Make new laws or regulations?</a:t>
            </a:r>
            <a:endParaRPr/>
          </a:p>
        </p:txBody>
      </p:sp>
      <p:pic>
        <p:nvPicPr>
          <p:cNvPr id="365" name="Google Shape;36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9904" y="2776093"/>
            <a:ext cx="3282696" cy="234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73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9" descr="A white background with black do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9" descr="A black and grey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72" name="Google Shape;172;p2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Quiz!</a:t>
            </a:r>
            <a:endParaRPr/>
          </a:p>
        </p:txBody>
      </p:sp>
      <p:sp>
        <p:nvSpPr>
          <p:cNvPr id="173" name="Google Shape;173;p2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5590173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What is the minimum wage for people under the age of 18?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You can register to vote when you turn 16. Should we also </a:t>
            </a:r>
            <a:br>
              <a:rPr lang="en-US"/>
            </a:br>
            <a:r>
              <a:rPr lang="en-US"/>
              <a:t>be able to vote at 16?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What is the age of criminal responsibility? </a:t>
            </a:r>
            <a:br>
              <a:rPr lang="en-US"/>
            </a:br>
            <a:r>
              <a:rPr lang="en-US">
                <a:solidFill>
                  <a:srgbClr val="EE266D"/>
                </a:solidFill>
              </a:rPr>
              <a:t>(And what does this mean?)</a:t>
            </a:r>
            <a:endParaRPr/>
          </a:p>
        </p:txBody>
      </p:sp>
      <p:sp>
        <p:nvSpPr>
          <p:cNvPr id="174" name="Google Shape;174;p2"/>
          <p:cNvSpPr txBox="1">
            <a:spLocks noGrp="1"/>
          </p:cNvSpPr>
          <p:nvPr>
            <p:ph type="body" idx="3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None/>
            </a:pPr>
            <a:r>
              <a:rPr lang="en-US"/>
              <a:t>ACTIVITY</a:t>
            </a:r>
            <a:endParaRPr/>
          </a:p>
        </p:txBody>
      </p:sp>
      <p:pic>
        <p:nvPicPr>
          <p:cNvPr id="175" name="Google Shape;175;p2" descr="A pink square with white dot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270" y="5836832"/>
            <a:ext cx="20701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 descr="A whit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49" y="6074745"/>
            <a:ext cx="1620770" cy="55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74" name="Google Shape;374;p20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A civil war has broken out on a neighbouring island</a:t>
            </a:r>
            <a:endParaRPr/>
          </a:p>
        </p:txBody>
      </p:sp>
      <p:sp>
        <p:nvSpPr>
          <p:cNvPr id="375" name="Google Shape;375;p20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40"/>
              <a:buNone/>
            </a:pPr>
            <a:r>
              <a:rPr lang="en-US"/>
              <a:t>What will you do?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Take in people who are fleeing?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Give aid?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Provide medical help?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Provide weapons?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Char char="•"/>
            </a:pPr>
            <a:r>
              <a:rPr lang="en-US"/>
              <a:t>Join in?</a:t>
            </a:r>
            <a:endParaRPr/>
          </a:p>
        </p:txBody>
      </p:sp>
      <p:pic>
        <p:nvPicPr>
          <p:cNvPr id="376" name="Google Shape;376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-15500" t="-24206" r="-27551" b="-12511"/>
          <a:stretch/>
        </p:blipFill>
        <p:spPr>
          <a:xfrm>
            <a:off x="4188362" y="1663701"/>
            <a:ext cx="5028598" cy="42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73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0" descr="A white background with black do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0" descr="A black and grey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63" y="615711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154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What similarities and differences did your </a:t>
            </a:r>
            <a:br>
              <a:rPr lang="en-US"/>
            </a:br>
            <a:r>
              <a:rPr lang="en-US"/>
              <a:t>islands have to London </a:t>
            </a:r>
            <a:br>
              <a:rPr lang="en-US"/>
            </a:br>
            <a:r>
              <a:rPr lang="en-US"/>
              <a:t>and the UK?</a:t>
            </a:r>
            <a:endParaRPr/>
          </a:p>
        </p:txBody>
      </p:sp>
      <p:pic>
        <p:nvPicPr>
          <p:cNvPr id="386" name="Google Shape;386;p21" descr="serrah-galos-494323-unsplash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73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1" descr="A white background with black do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1" descr="A black and grey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4008997" cy="51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SzPts val="22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body" idx="2"/>
          </p:nvPr>
        </p:nvSpPr>
        <p:spPr>
          <a:xfrm>
            <a:off x="374874" y="2587257"/>
            <a:ext cx="4008995" cy="14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 b="1"/>
              <a:t>For more information contact the </a:t>
            </a:r>
            <a:br>
              <a:rPr lang="en-US" b="1"/>
            </a:br>
            <a:r>
              <a:rPr lang="en-US" b="1"/>
              <a:t>GLA Civic and Democratic Participation Team  </a:t>
            </a:r>
            <a:br>
              <a:rPr lang="en-US" b="1"/>
            </a:br>
            <a:br>
              <a:rPr lang="en-US"/>
            </a:br>
            <a:r>
              <a:rPr lang="en-US" b="1"/>
              <a:t>democracy@london.gov.uk</a:t>
            </a:r>
            <a:endParaRPr b="1"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 b="1"/>
              <a:t>london.gov.uk</a:t>
            </a:r>
            <a:endParaRPr b="1"/>
          </a:p>
        </p:txBody>
      </p:sp>
      <p:pic>
        <p:nvPicPr>
          <p:cNvPr id="396" name="Google Shape;396;p22" descr="A pink square with a white bord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892800"/>
            <a:ext cx="1879600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2" descr="A whit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49" y="6074745"/>
            <a:ext cx="1620770" cy="55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82" name="Google Shape;182;p3" descr="Carton_image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4650" y="2911475"/>
            <a:ext cx="8391525" cy="295751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None/>
            </a:pPr>
            <a:r>
              <a:rPr lang="en-US"/>
              <a:t>Types of government</a:t>
            </a:r>
            <a:endParaRPr/>
          </a:p>
          <a:p>
            <a:pPr marL="0" lvl="0" indent="0" algn="l" rtl="0">
              <a:lnSpc>
                <a:spcPct val="188571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None/>
            </a:pPr>
            <a:r>
              <a:rPr lang="en-US" sz="1400" b="0">
                <a:solidFill>
                  <a:srgbClr val="363E42"/>
                </a:solidFill>
              </a:rPr>
              <a:t>Can you think of any other types of government?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None/>
            </a:pPr>
            <a:endParaRPr/>
          </a:p>
        </p:txBody>
      </p:sp>
      <p:pic>
        <p:nvPicPr>
          <p:cNvPr id="184" name="Google Shape;184;p3" descr="A white background with black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91" name="Google Shape;191;p4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2729625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Fill in the blanks</a:t>
            </a:r>
            <a:endParaRPr/>
          </a:p>
        </p:txBody>
      </p:sp>
      <p:sp>
        <p:nvSpPr>
          <p:cNvPr id="192" name="Google Shape;192;p4"/>
          <p:cNvSpPr txBox="1">
            <a:spLocks noGrp="1"/>
          </p:cNvSpPr>
          <p:nvPr>
            <p:ph type="body" idx="2"/>
          </p:nvPr>
        </p:nvSpPr>
        <p:spPr>
          <a:xfrm>
            <a:off x="374874" y="2660601"/>
            <a:ext cx="2729623" cy="944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Can you think of any </a:t>
            </a:r>
            <a:br>
              <a:rPr lang="en-US"/>
            </a:br>
            <a:r>
              <a:rPr lang="en-US"/>
              <a:t>examples of countries with these political systems?</a:t>
            </a:r>
            <a:endParaRPr/>
          </a:p>
        </p:txBody>
      </p:sp>
      <p:sp>
        <p:nvSpPr>
          <p:cNvPr id="193" name="Google Shape;193;p4"/>
          <p:cNvSpPr txBox="1">
            <a:spLocks noGrp="1"/>
          </p:cNvSpPr>
          <p:nvPr>
            <p:ph type="body" idx="3"/>
          </p:nvPr>
        </p:nvSpPr>
        <p:spPr>
          <a:xfrm>
            <a:off x="3121920" y="2356940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r>
              <a:rPr lang="en-US"/>
              <a:t>Dictatorship</a:t>
            </a:r>
            <a:endParaRPr/>
          </a:p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endParaRPr/>
          </a:p>
        </p:txBody>
      </p:sp>
      <p:sp>
        <p:nvSpPr>
          <p:cNvPr id="194" name="Google Shape;194;p4"/>
          <p:cNvSpPr txBox="1">
            <a:spLocks noGrp="1"/>
          </p:cNvSpPr>
          <p:nvPr>
            <p:ph type="body" idx="4"/>
          </p:nvPr>
        </p:nvSpPr>
        <p:spPr>
          <a:xfrm>
            <a:off x="3121919" y="2674999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One ruler with </a:t>
            </a:r>
            <a:br>
              <a:rPr lang="en-US"/>
            </a:br>
            <a:r>
              <a:rPr lang="en-US"/>
              <a:t>complete autocratic </a:t>
            </a:r>
            <a:br>
              <a:rPr lang="en-US"/>
            </a:br>
            <a:r>
              <a:rPr lang="en-US"/>
              <a:t>control power.</a:t>
            </a:r>
            <a:endParaRPr/>
          </a:p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endParaRPr/>
          </a:p>
        </p:txBody>
      </p:sp>
      <p:sp>
        <p:nvSpPr>
          <p:cNvPr id="195" name="Google Shape;195;p4"/>
          <p:cNvSpPr txBox="1">
            <a:spLocks noGrp="1"/>
          </p:cNvSpPr>
          <p:nvPr>
            <p:ph type="body" idx="5"/>
          </p:nvPr>
        </p:nvSpPr>
        <p:spPr>
          <a:xfrm>
            <a:off x="3945574" y="1895887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196" name="Google Shape;196;p4"/>
          <p:cNvSpPr txBox="1">
            <a:spLocks noGrp="1"/>
          </p:cNvSpPr>
          <p:nvPr>
            <p:ph type="body" idx="6"/>
          </p:nvPr>
        </p:nvSpPr>
        <p:spPr>
          <a:xfrm>
            <a:off x="5035543" y="2356940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r>
              <a:rPr lang="en-US"/>
              <a:t>Monarchy</a:t>
            </a:r>
            <a:endParaRPr/>
          </a:p>
        </p:txBody>
      </p:sp>
      <p:sp>
        <p:nvSpPr>
          <p:cNvPr id="197" name="Google Shape;197;p4"/>
          <p:cNvSpPr txBox="1">
            <a:spLocks noGrp="1"/>
          </p:cNvSpPr>
          <p:nvPr>
            <p:ph type="body" idx="7"/>
          </p:nvPr>
        </p:nvSpPr>
        <p:spPr>
          <a:xfrm>
            <a:off x="5035542" y="2674999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Rule by a royal who </a:t>
            </a:r>
            <a:br>
              <a:rPr lang="en-US"/>
            </a:br>
            <a:r>
              <a:rPr lang="en-US"/>
              <a:t>has inherited power.</a:t>
            </a:r>
            <a:endParaRPr/>
          </a:p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endParaRPr/>
          </a:p>
        </p:txBody>
      </p:sp>
      <p:sp>
        <p:nvSpPr>
          <p:cNvPr id="198" name="Google Shape;198;p4"/>
          <p:cNvSpPr txBox="1">
            <a:spLocks noGrp="1"/>
          </p:cNvSpPr>
          <p:nvPr>
            <p:ph type="body" idx="8"/>
          </p:nvPr>
        </p:nvSpPr>
        <p:spPr>
          <a:xfrm>
            <a:off x="5859197" y="1895887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9"/>
          </p:nvPr>
        </p:nvSpPr>
        <p:spPr>
          <a:xfrm>
            <a:off x="6954930" y="2356940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r>
              <a:rPr lang="en-US"/>
              <a:t>Oligarchy</a:t>
            </a:r>
            <a:endParaRPr/>
          </a:p>
        </p:txBody>
      </p:sp>
      <p:sp>
        <p:nvSpPr>
          <p:cNvPr id="200" name="Google Shape;200;p4"/>
          <p:cNvSpPr txBox="1">
            <a:spLocks noGrp="1"/>
          </p:cNvSpPr>
          <p:nvPr>
            <p:ph type="body" idx="13"/>
          </p:nvPr>
        </p:nvSpPr>
        <p:spPr>
          <a:xfrm>
            <a:off x="6954929" y="2674999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Rule by a small </a:t>
            </a:r>
            <a:br>
              <a:rPr lang="en-US"/>
            </a:br>
            <a:r>
              <a:rPr lang="en-US"/>
              <a:t>group of wealthy </a:t>
            </a:r>
            <a:br>
              <a:rPr lang="en-US"/>
            </a:br>
            <a:r>
              <a:rPr lang="en-US"/>
              <a:t>citizens.</a:t>
            </a:r>
            <a:endParaRPr/>
          </a:p>
        </p:txBody>
      </p:sp>
      <p:sp>
        <p:nvSpPr>
          <p:cNvPr id="201" name="Google Shape;201;p4"/>
          <p:cNvSpPr txBox="1">
            <a:spLocks noGrp="1"/>
          </p:cNvSpPr>
          <p:nvPr>
            <p:ph type="body" idx="14"/>
          </p:nvPr>
        </p:nvSpPr>
        <p:spPr>
          <a:xfrm>
            <a:off x="7778584" y="1895887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202" name="Google Shape;202;p4"/>
          <p:cNvSpPr txBox="1">
            <a:spLocks noGrp="1"/>
          </p:cNvSpPr>
          <p:nvPr>
            <p:ph type="body" idx="15"/>
          </p:nvPr>
        </p:nvSpPr>
        <p:spPr>
          <a:xfrm>
            <a:off x="3120368" y="4558611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r>
              <a:rPr lang="en-US"/>
              <a:t>Theocracy</a:t>
            </a:r>
            <a:endParaRPr/>
          </a:p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endParaRPr/>
          </a:p>
        </p:txBody>
      </p:sp>
      <p:sp>
        <p:nvSpPr>
          <p:cNvPr id="203" name="Google Shape;203;p4"/>
          <p:cNvSpPr txBox="1">
            <a:spLocks noGrp="1"/>
          </p:cNvSpPr>
          <p:nvPr>
            <p:ph type="body" idx="16"/>
          </p:nvPr>
        </p:nvSpPr>
        <p:spPr>
          <a:xfrm>
            <a:off x="3120367" y="4876670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Religious leader rules </a:t>
            </a:r>
            <a:endParaRPr/>
          </a:p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in the name of God.</a:t>
            </a:r>
            <a:endParaRPr/>
          </a:p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endParaRPr/>
          </a:p>
        </p:txBody>
      </p:sp>
      <p:sp>
        <p:nvSpPr>
          <p:cNvPr id="204" name="Google Shape;204;p4"/>
          <p:cNvSpPr txBox="1">
            <a:spLocks noGrp="1"/>
          </p:cNvSpPr>
          <p:nvPr>
            <p:ph type="body" idx="17"/>
          </p:nvPr>
        </p:nvSpPr>
        <p:spPr>
          <a:xfrm>
            <a:off x="3944022" y="4097558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205" name="Google Shape;205;p4"/>
          <p:cNvSpPr txBox="1">
            <a:spLocks noGrp="1"/>
          </p:cNvSpPr>
          <p:nvPr>
            <p:ph type="body" idx="18"/>
          </p:nvPr>
        </p:nvSpPr>
        <p:spPr>
          <a:xfrm>
            <a:off x="5033991" y="4558611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r>
              <a:rPr lang="en-US"/>
              <a:t>Anarchy</a:t>
            </a:r>
            <a:endParaRPr/>
          </a:p>
        </p:txBody>
      </p:sp>
      <p:sp>
        <p:nvSpPr>
          <p:cNvPr id="206" name="Google Shape;206;p4"/>
          <p:cNvSpPr txBox="1">
            <a:spLocks noGrp="1"/>
          </p:cNvSpPr>
          <p:nvPr>
            <p:ph type="body" idx="19"/>
          </p:nvPr>
        </p:nvSpPr>
        <p:spPr>
          <a:xfrm>
            <a:off x="5033990" y="4876670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No government, </a:t>
            </a:r>
            <a:br>
              <a:rPr lang="en-US"/>
            </a:br>
            <a:r>
              <a:rPr lang="en-US"/>
              <a:t>no rules or laws.</a:t>
            </a:r>
            <a:endParaRPr/>
          </a:p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endParaRPr/>
          </a:p>
        </p:txBody>
      </p:sp>
      <p:sp>
        <p:nvSpPr>
          <p:cNvPr id="207" name="Google Shape;207;p4"/>
          <p:cNvSpPr txBox="1">
            <a:spLocks noGrp="1"/>
          </p:cNvSpPr>
          <p:nvPr>
            <p:ph type="body" idx="20"/>
          </p:nvPr>
        </p:nvSpPr>
        <p:spPr>
          <a:xfrm>
            <a:off x="5857645" y="4097558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21"/>
          </p:nvPr>
        </p:nvSpPr>
        <p:spPr>
          <a:xfrm>
            <a:off x="6953378" y="4558611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r>
              <a:rPr lang="en-US"/>
              <a:t>Tyranny</a:t>
            </a:r>
            <a:endParaRPr/>
          </a:p>
        </p:txBody>
      </p:sp>
      <p:sp>
        <p:nvSpPr>
          <p:cNvPr id="209" name="Google Shape;209;p4"/>
          <p:cNvSpPr txBox="1">
            <a:spLocks noGrp="1"/>
          </p:cNvSpPr>
          <p:nvPr>
            <p:ph type="body" idx="22"/>
          </p:nvPr>
        </p:nvSpPr>
        <p:spPr>
          <a:xfrm>
            <a:off x="6953377" y="4876670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One ruler who uses </a:t>
            </a:r>
            <a:br>
              <a:rPr lang="en-US"/>
            </a:br>
            <a:r>
              <a:rPr lang="en-US"/>
              <a:t>power oppressively, illegitimately </a:t>
            </a:r>
            <a:br>
              <a:rPr lang="en-US"/>
            </a:br>
            <a:r>
              <a:rPr lang="en-US"/>
              <a:t>and unjustly.</a:t>
            </a:r>
            <a:endParaRPr/>
          </a:p>
        </p:txBody>
      </p:sp>
      <p:sp>
        <p:nvSpPr>
          <p:cNvPr id="210" name="Google Shape;210;p4"/>
          <p:cNvSpPr txBox="1">
            <a:spLocks noGrp="1"/>
          </p:cNvSpPr>
          <p:nvPr>
            <p:ph type="body" idx="23"/>
          </p:nvPr>
        </p:nvSpPr>
        <p:spPr>
          <a:xfrm>
            <a:off x="7777032" y="4097558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</a:pPr>
            <a:r>
              <a:rPr lang="en-US"/>
              <a:t>7</a:t>
            </a:r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body" idx="15"/>
          </p:nvPr>
        </p:nvSpPr>
        <p:spPr>
          <a:xfrm>
            <a:off x="1213865" y="4558611"/>
            <a:ext cx="1828707" cy="30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320"/>
              <a:buFont typeface="Arial"/>
              <a:buNone/>
            </a:pPr>
            <a:r>
              <a:rPr lang="en-US"/>
              <a:t>Democracy</a:t>
            </a:r>
            <a:endParaRPr/>
          </a:p>
        </p:txBody>
      </p:sp>
      <p:sp>
        <p:nvSpPr>
          <p:cNvPr id="212" name="Google Shape;212;p4"/>
          <p:cNvSpPr txBox="1">
            <a:spLocks noGrp="1"/>
          </p:cNvSpPr>
          <p:nvPr>
            <p:ph type="body" idx="16"/>
          </p:nvPr>
        </p:nvSpPr>
        <p:spPr>
          <a:xfrm>
            <a:off x="1213864" y="4876670"/>
            <a:ext cx="1828708" cy="117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Citizens have a role </a:t>
            </a:r>
            <a:br>
              <a:rPr lang="en-US"/>
            </a:br>
            <a:r>
              <a:rPr lang="en-US"/>
              <a:t>in decision making and usually mandate politicians to exercise </a:t>
            </a:r>
            <a:endParaRPr/>
          </a:p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r>
              <a:rPr lang="en-US"/>
              <a:t>their power.</a:t>
            </a:r>
            <a:endParaRPr/>
          </a:p>
          <a:p>
            <a:pPr marL="0" marR="0" lvl="0" indent="0" algn="ctr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210"/>
              <a:buFont typeface="Arial"/>
              <a:buNone/>
            </a:pPr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body" idx="17"/>
          </p:nvPr>
        </p:nvSpPr>
        <p:spPr>
          <a:xfrm>
            <a:off x="2031105" y="4100206"/>
            <a:ext cx="190197" cy="29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100"/>
              <a:buFont typeface="Arial"/>
              <a:buNone/>
            </a:pPr>
            <a:r>
              <a:rPr lang="en-US"/>
              <a:t>4</a:t>
            </a:r>
            <a:endParaRPr/>
          </a:p>
        </p:txBody>
      </p:sp>
      <p:pic>
        <p:nvPicPr>
          <p:cNvPr id="214" name="Google Shape;214;p4" descr="A white background with black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731" y="5970735"/>
            <a:ext cx="1268269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" descr="A black and grey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Charades!</a:t>
            </a:r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body" idx="2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Can we guess which type of political </a:t>
            </a:r>
            <a:br>
              <a:rPr lang="en-US"/>
            </a:br>
            <a:r>
              <a:rPr lang="en-US"/>
              <a:t>system you are acting out?</a:t>
            </a:r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body" idx="3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1400"/>
              <a:buNone/>
            </a:pPr>
            <a:r>
              <a:rPr lang="en-US"/>
              <a:t>LOOK OUT</a:t>
            </a:r>
            <a:endParaRPr/>
          </a:p>
        </p:txBody>
      </p:sp>
      <p:pic>
        <p:nvPicPr>
          <p:cNvPr id="224" name="Google Shape;224;p5" descr="A pink square with white dot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270" y="5836832"/>
            <a:ext cx="20701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 descr="A white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49" y="6074745"/>
            <a:ext cx="1620770" cy="55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31" name="Google Shape;231;p6"/>
          <p:cNvSpPr txBox="1">
            <a:spLocks noGrp="1"/>
          </p:cNvSpPr>
          <p:nvPr>
            <p:ph type="body" idx="1"/>
          </p:nvPr>
        </p:nvSpPr>
        <p:spPr>
          <a:xfrm>
            <a:off x="374874" y="1852319"/>
            <a:ext cx="4008997" cy="1254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Left and Right </a:t>
            </a:r>
            <a:br>
              <a:rPr lang="en-US"/>
            </a:br>
            <a:r>
              <a:rPr lang="en-US"/>
              <a:t>vs Libertarian and Authoritarian:</a:t>
            </a:r>
            <a:endParaRPr/>
          </a:p>
        </p:txBody>
      </p:sp>
      <p:sp>
        <p:nvSpPr>
          <p:cNvPr id="232" name="Google Shape;232;p6"/>
          <p:cNvSpPr txBox="1">
            <a:spLocks noGrp="1"/>
          </p:cNvSpPr>
          <p:nvPr>
            <p:ph type="body" idx="2"/>
          </p:nvPr>
        </p:nvSpPr>
        <p:spPr>
          <a:xfrm>
            <a:off x="374874" y="3203643"/>
            <a:ext cx="4008995" cy="267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The economic (left-right) axis measures </a:t>
            </a:r>
            <a:br>
              <a:rPr lang="en-US"/>
            </a:br>
            <a:r>
              <a:rPr lang="en-US"/>
              <a:t>one’s opinion on how the economy should </a:t>
            </a:r>
            <a:br>
              <a:rPr lang="en-US"/>
            </a:br>
            <a:r>
              <a:rPr lang="en-US"/>
              <a:t>be run.</a:t>
            </a: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1540"/>
              <a:buFont typeface="Arial"/>
              <a:buNone/>
            </a:pPr>
            <a:r>
              <a:rPr lang="en-US"/>
              <a:t>The social axis (authoritarian-libertarian) measures one’s political opinions in a </a:t>
            </a:r>
            <a:br>
              <a:rPr lang="en-US"/>
            </a:br>
            <a:r>
              <a:rPr lang="en-US"/>
              <a:t>social sense.</a:t>
            </a:r>
            <a:endParaRPr/>
          </a:p>
        </p:txBody>
      </p:sp>
      <p:pic>
        <p:nvPicPr>
          <p:cNvPr id="233" name="Google Shape;2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200" y="2269057"/>
            <a:ext cx="4180437" cy="374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6" descr="A white background with black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241" name="Google Shape;241;p7"/>
          <p:cNvGraphicFramePr/>
          <p:nvPr/>
        </p:nvGraphicFramePr>
        <p:xfrm>
          <a:off x="391256" y="2079154"/>
          <a:ext cx="8392400" cy="3598960"/>
        </p:xfrm>
        <a:graphic>
          <a:graphicData uri="http://schemas.openxmlformats.org/drawingml/2006/table">
            <a:tbl>
              <a:tblPr firstRow="1" bandRow="1">
                <a:noFill/>
                <a:tableStyleId>{BEDB4449-659B-43AB-995C-BEA794B945FE}</a:tableStyleId>
              </a:tblPr>
              <a:tblGrid>
                <a:gridCol w="41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Authoritarian</a:t>
                      </a:r>
                      <a:endParaRPr sz="1400" b="1" i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Libertarian</a:t>
                      </a:r>
                      <a:endParaRPr sz="1400"/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Strict on tradition</a:t>
                      </a:r>
                      <a:endParaRPr/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Believes in free will</a:t>
                      </a:r>
                      <a:endParaRPr/>
                    </a:p>
                  </a:txBody>
                  <a:tcPr marL="127000" marR="127000" marT="127000" marB="127000">
                    <a:lnL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Heavy authority over social action</a:t>
                      </a:r>
                      <a:endParaRPr/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Individual liberty of thought and action</a:t>
                      </a:r>
                      <a:endParaRPr/>
                    </a:p>
                  </a:txBody>
                  <a:tcPr marL="127000" marR="127000" marT="127000" marB="127000">
                    <a:lnL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Personal freedoms restricted</a:t>
                      </a:r>
                      <a:endParaRPr/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63E42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Free speech/free media</a:t>
                      </a:r>
                      <a:endParaRPr sz="1200">
                        <a:solidFill>
                          <a:srgbClr val="363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7000" marR="127000" marT="127000" marB="127000">
                    <a:lnL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Increased police powers</a:t>
                      </a:r>
                      <a:endParaRPr/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63E42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Limit police powers</a:t>
                      </a:r>
                      <a:endParaRPr sz="1200">
                        <a:solidFill>
                          <a:srgbClr val="363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7000" marR="127000" marT="127000" marB="127000">
                    <a:lnL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Increased surveillance</a:t>
                      </a:r>
                      <a:endParaRPr/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63E42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Privacy</a:t>
                      </a:r>
                      <a:endParaRPr sz="1200">
                        <a:solidFill>
                          <a:srgbClr val="363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7000" marR="127000" marT="127000" marB="127000">
                    <a:lnL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63E42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 government regarded as interfering unduly with personal choice.</a:t>
                      </a:r>
                      <a:endParaRPr sz="1200">
                        <a:solidFill>
                          <a:srgbClr val="363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7000" marR="127000" marT="127000" marB="1270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363E4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Freedom from government involvement in social life</a:t>
                      </a:r>
                      <a:endParaRPr sz="1200">
                        <a:solidFill>
                          <a:srgbClr val="363E4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7000" marR="127000" marT="127000" marB="127000">
                    <a:lnL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D266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266D">
                        <a:alpha val="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2" name="Google Shape;242;p7" descr="A white background with black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 descr="A black and grey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49" name="Google Shape;249;p8"/>
          <p:cNvSpPr txBox="1">
            <a:spLocks noGrp="1"/>
          </p:cNvSpPr>
          <p:nvPr>
            <p:ph type="body" idx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The British </a:t>
            </a:r>
            <a:br>
              <a:rPr lang="en-US"/>
            </a:br>
            <a:r>
              <a:rPr lang="en-US"/>
              <a:t>Government</a:t>
            </a:r>
            <a:endParaRPr/>
          </a:p>
        </p:txBody>
      </p:sp>
      <p:pic>
        <p:nvPicPr>
          <p:cNvPr id="250" name="Google Shape;250;p8" descr="michael-d-beckwith-607572-unsplash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5174" y="1663701"/>
            <a:ext cx="4191413" cy="420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8" descr="A white background with black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 txBox="1">
            <a:spLocks noGrp="1"/>
          </p:cNvSpPr>
          <p:nvPr>
            <p:ph type="sldNum" idx="12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12700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ts val="2200"/>
              <a:buFont typeface="Arial"/>
              <a:buNone/>
            </a:pPr>
            <a:r>
              <a:rPr lang="en-US"/>
              <a:t>Who holds more power in the UK?</a:t>
            </a:r>
            <a:endParaRPr/>
          </a:p>
        </p:txBody>
      </p:sp>
      <p:pic>
        <p:nvPicPr>
          <p:cNvPr id="259" name="Google Shape;259;p9" descr="1200px-House_of_Commons_2010.jp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03237" y="2608264"/>
            <a:ext cx="3263350" cy="326133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9"/>
          <p:cNvSpPr txBox="1"/>
          <p:nvPr/>
        </p:nvSpPr>
        <p:spPr>
          <a:xfrm>
            <a:off x="3636755" y="3835016"/>
            <a:ext cx="1866482" cy="54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E42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363E42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/>
          </a:p>
        </p:txBody>
      </p:sp>
      <p:pic>
        <p:nvPicPr>
          <p:cNvPr id="261" name="Google Shape;26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873" y="1666802"/>
            <a:ext cx="320160" cy="32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 descr="A person wearing a crown and holding his hand up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t="22249" b="22248"/>
          <a:stretch/>
        </p:blipFill>
        <p:spPr>
          <a:xfrm>
            <a:off x="374872" y="2608263"/>
            <a:ext cx="3883073" cy="326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 descr="A white background with black dot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731" y="5970735"/>
            <a:ext cx="18161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 descr="A black and grey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0363" y="6127136"/>
            <a:ext cx="1461559" cy="50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266D"/>
      </a:hlink>
      <a:folHlink>
        <a:srgbClr val="EE26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7d91c9-7156-4793-b1dc-97c4da7da15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080BA3BB2114097D9A9140B9C8E6C" ma:contentTypeVersion="12" ma:contentTypeDescription="Create a new document." ma:contentTypeScope="" ma:versionID="24972d74a420c33d39756a5bc9e99707">
  <xsd:schema xmlns:xsd="http://www.w3.org/2001/XMLSchema" xmlns:xs="http://www.w3.org/2001/XMLSchema" xmlns:p="http://schemas.microsoft.com/office/2006/metadata/properties" xmlns:ns2="827d91c9-7156-4793-b1dc-97c4da7da156" targetNamespace="http://schemas.microsoft.com/office/2006/metadata/properties" ma:root="true" ma:fieldsID="1bb1c65f3d25b04de9831d1e01945968" ns2:_="">
    <xsd:import namespace="827d91c9-7156-4793-b1dc-97c4da7da1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d91c9-7156-4793-b1dc-97c4da7da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51981c-07c9-48be-a366-aa18a08a6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FA4EC-D9CA-46CF-9F87-0A099605523A}">
  <ds:schemaRefs>
    <ds:schemaRef ds:uri="http://schemas.microsoft.com/office/2006/metadata/properties"/>
    <ds:schemaRef ds:uri="http://schemas.microsoft.com/office/infopath/2007/PartnerControls"/>
    <ds:schemaRef ds:uri="827d91c9-7156-4793-b1dc-97c4da7da156"/>
  </ds:schemaRefs>
</ds:datastoreItem>
</file>

<file path=customXml/itemProps2.xml><?xml version="1.0" encoding="utf-8"?>
<ds:datastoreItem xmlns:ds="http://schemas.openxmlformats.org/officeDocument/2006/customXml" ds:itemID="{5344EB9B-A4D1-4F20-984A-60B41AA9FB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3D16EF-A71B-4179-8435-B0DA26C429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d91c9-7156-4793-b1dc-97c4da7da1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22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Your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13</cp:revision>
  <dcterms:created xsi:type="dcterms:W3CDTF">2020-02-12T09:51:36Z</dcterms:created>
  <dcterms:modified xsi:type="dcterms:W3CDTF">2025-05-21T14:51:46Z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0x010100CD6080BA3BB2114097D9A9140B9C8E6C</vt:lpwstr>
  </property>
  <property fmtid="{D5CDD505-2E9C-101B-9397-08002B2CF9AE}" pid="3" name="MediaServiceImageTags">
    <vt:lpwstr/>
  </property>
</Properties>
</file>