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9">
          <p15:clr>
            <a:srgbClr val="A4A3A4"/>
          </p15:clr>
        </p15:guide>
        <p15:guide id="2" pos="236">
          <p15:clr>
            <a:srgbClr val="A4A3A4"/>
          </p15:clr>
        </p15:guide>
        <p15:guide id="3" pos="5533">
          <p15:clr>
            <a:srgbClr val="9AA0A6"/>
          </p15:clr>
        </p15:guide>
        <p15:guide id="4" orient="horz" pos="3714">
          <p15:clr>
            <a:srgbClr val="9AA0A6"/>
          </p15:clr>
        </p15:guide>
        <p15:guide id="5" orient="horz" pos="3862">
          <p15:clr>
            <a:srgbClr val="9AA0A6"/>
          </p15:clr>
        </p15:guide>
        <p15:guide id="6" orient="horz" pos="1152">
          <p15:clr>
            <a:srgbClr val="9AA0A6"/>
          </p15:clr>
        </p15:guide>
        <p15:guide id="7" orient="horz" pos="2664">
          <p15:clr>
            <a:srgbClr val="9AA0A6"/>
          </p15:clr>
        </p15:guide>
        <p15:guide id="8" orient="horz" pos="720">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ISfQQ9bfgmt5fZwN8lfM7TsbG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85D41-E191-AA72-B5A9-993B29B55BD6}" v="2" dt="2021-08-03T10:10:12.397"/>
    <p1510:client id="{F3A79570-2582-2BB6-5336-7FB7D0E86BB8}" v="51" dt="2021-08-03T14:35:06.331"/>
  </p1510:revLst>
</p1510:revInfo>
</file>

<file path=ppt/tableStyles.xml><?xml version="1.0" encoding="utf-8"?>
<a:tblStyleLst xmlns:a="http://schemas.openxmlformats.org/drawingml/2006/main" def="{9F9C1246-6948-4A1B-A0EE-98EB241F5E8C}">
  <a:tblStyle styleId="{9F9C1246-6948-4A1B-A0EE-98EB241F5E8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90"/>
      </p:cViewPr>
      <p:guideLst>
        <p:guide orient="horz" pos="909"/>
        <p:guide pos="236"/>
        <p:guide pos="5533"/>
        <p:guide orient="horz" pos="3714"/>
        <p:guide orient="horz" pos="3862"/>
        <p:guide orient="horz" pos="1152"/>
        <p:guide orient="horz" pos="2664"/>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ki Mahadevan" userId="S::janaki.mahadevan@london.gov.uk::e6dc8391-67bf-46e0-a64e-d58eeca56cf2" providerId="AD" clId="Web-{B3785D41-E191-AA72-B5A9-993B29B55BD6}"/>
    <pc:docChg chg="modSld">
      <pc:chgData name="Janaki Mahadevan" userId="S::janaki.mahadevan@london.gov.uk::e6dc8391-67bf-46e0-a64e-d58eeca56cf2" providerId="AD" clId="Web-{B3785D41-E191-AA72-B5A9-993B29B55BD6}" dt="2021-08-03T10:10:12.397" v="1" actId="20577"/>
      <pc:docMkLst>
        <pc:docMk/>
      </pc:docMkLst>
      <pc:sldChg chg="modSp">
        <pc:chgData name="Janaki Mahadevan" userId="S::janaki.mahadevan@london.gov.uk::e6dc8391-67bf-46e0-a64e-d58eeca56cf2" providerId="AD" clId="Web-{B3785D41-E191-AA72-B5A9-993B29B55BD6}" dt="2021-08-03T10:10:12.397" v="1" actId="20577"/>
        <pc:sldMkLst>
          <pc:docMk/>
          <pc:sldMk cId="0" sldId="257"/>
        </pc:sldMkLst>
        <pc:spChg chg="mod">
          <ac:chgData name="Janaki Mahadevan" userId="S::janaki.mahadevan@london.gov.uk::e6dc8391-67bf-46e0-a64e-d58eeca56cf2" providerId="AD" clId="Web-{B3785D41-E191-AA72-B5A9-993B29B55BD6}" dt="2021-08-03T10:10:12.397" v="1" actId="20577"/>
          <ac:spMkLst>
            <pc:docMk/>
            <pc:sldMk cId="0" sldId="257"/>
            <ac:spMk id="154" creationId="{00000000-0000-0000-0000-000000000000}"/>
          </ac:spMkLst>
        </pc:spChg>
      </pc:sldChg>
    </pc:docChg>
  </pc:docChgLst>
  <pc:docChgLst>
    <pc:chgData name="Elisabeth Pop" userId="S::elisabeth.pop@london.gov.uk::8634a17a-75fd-4874-adad-d79916922296" providerId="AD" clId="Web-{F3A79570-2582-2BB6-5336-7FB7D0E86BB8}"/>
    <pc:docChg chg="modSld">
      <pc:chgData name="Elisabeth Pop" userId="S::elisabeth.pop@london.gov.uk::8634a17a-75fd-4874-adad-d79916922296" providerId="AD" clId="Web-{F3A79570-2582-2BB6-5336-7FB7D0E86BB8}" dt="2021-08-03T14:35:06.331" v="49" actId="1076"/>
      <pc:docMkLst>
        <pc:docMk/>
      </pc:docMkLst>
      <pc:sldChg chg="addSp">
        <pc:chgData name="Elisabeth Pop" userId="S::elisabeth.pop@london.gov.uk::8634a17a-75fd-4874-adad-d79916922296" providerId="AD" clId="Web-{F3A79570-2582-2BB6-5336-7FB7D0E86BB8}" dt="2021-08-03T14:26:42.503" v="38"/>
        <pc:sldMkLst>
          <pc:docMk/>
          <pc:sldMk cId="0" sldId="256"/>
        </pc:sldMkLst>
        <pc:picChg chg="add">
          <ac:chgData name="Elisabeth Pop" userId="S::elisabeth.pop@london.gov.uk::8634a17a-75fd-4874-adad-d79916922296" providerId="AD" clId="Web-{F3A79570-2582-2BB6-5336-7FB7D0E86BB8}" dt="2021-08-03T14:26:42.503" v="38"/>
          <ac:picMkLst>
            <pc:docMk/>
            <pc:sldMk cId="0" sldId="256"/>
            <ac:picMk id="2" creationId="{6F9D9EBE-BDAC-48A6-9972-6F5430AB1652}"/>
          </ac:picMkLst>
        </pc:picChg>
      </pc:sldChg>
      <pc:sldChg chg="modSp">
        <pc:chgData name="Elisabeth Pop" userId="S::elisabeth.pop@london.gov.uk::8634a17a-75fd-4874-adad-d79916922296" providerId="AD" clId="Web-{F3A79570-2582-2BB6-5336-7FB7D0E86BB8}" dt="2021-08-03T14:19:51.507" v="31" actId="1076"/>
        <pc:sldMkLst>
          <pc:docMk/>
          <pc:sldMk cId="0" sldId="257"/>
        </pc:sldMkLst>
        <pc:spChg chg="mod">
          <ac:chgData name="Elisabeth Pop" userId="S::elisabeth.pop@london.gov.uk::8634a17a-75fd-4874-adad-d79916922296" providerId="AD" clId="Web-{F3A79570-2582-2BB6-5336-7FB7D0E86BB8}" dt="2021-08-03T14:14:14.326" v="28" actId="20577"/>
          <ac:spMkLst>
            <pc:docMk/>
            <pc:sldMk cId="0" sldId="257"/>
            <ac:spMk id="154" creationId="{00000000-0000-0000-0000-000000000000}"/>
          </ac:spMkLst>
        </pc:spChg>
        <pc:picChg chg="mod">
          <ac:chgData name="Elisabeth Pop" userId="S::elisabeth.pop@london.gov.uk::8634a17a-75fd-4874-adad-d79916922296" providerId="AD" clId="Web-{F3A79570-2582-2BB6-5336-7FB7D0E86BB8}" dt="2021-08-03T14:19:39.647" v="29" actId="14100"/>
          <ac:picMkLst>
            <pc:docMk/>
            <pc:sldMk cId="0" sldId="257"/>
            <ac:picMk id="155" creationId="{00000000-0000-0000-0000-000000000000}"/>
          </ac:picMkLst>
        </pc:picChg>
        <pc:picChg chg="mod">
          <ac:chgData name="Elisabeth Pop" userId="S::elisabeth.pop@london.gov.uk::8634a17a-75fd-4874-adad-d79916922296" providerId="AD" clId="Web-{F3A79570-2582-2BB6-5336-7FB7D0E86BB8}" dt="2021-08-03T14:19:51.507" v="31" actId="1076"/>
          <ac:picMkLst>
            <pc:docMk/>
            <pc:sldMk cId="0" sldId="257"/>
            <ac:picMk id="156" creationId="{00000000-0000-0000-0000-000000000000}"/>
          </ac:picMkLst>
        </pc:picChg>
      </pc:sldChg>
      <pc:sldChg chg="modSp">
        <pc:chgData name="Elisabeth Pop" userId="S::elisabeth.pop@london.gov.uk::8634a17a-75fd-4874-adad-d79916922296" providerId="AD" clId="Web-{F3A79570-2582-2BB6-5336-7FB7D0E86BB8}" dt="2021-08-03T14:29:27.430" v="40" actId="20577"/>
        <pc:sldMkLst>
          <pc:docMk/>
          <pc:sldMk cId="0" sldId="260"/>
        </pc:sldMkLst>
        <pc:spChg chg="mod">
          <ac:chgData name="Elisabeth Pop" userId="S::elisabeth.pop@london.gov.uk::8634a17a-75fd-4874-adad-d79916922296" providerId="AD" clId="Web-{F3A79570-2582-2BB6-5336-7FB7D0E86BB8}" dt="2021-08-03T14:29:27.430" v="40" actId="20577"/>
          <ac:spMkLst>
            <pc:docMk/>
            <pc:sldMk cId="0" sldId="260"/>
            <ac:spMk id="178" creationId="{00000000-0000-0000-0000-000000000000}"/>
          </ac:spMkLst>
        </pc:spChg>
        <pc:spChg chg="mod">
          <ac:chgData name="Elisabeth Pop" userId="S::elisabeth.pop@london.gov.uk::8634a17a-75fd-4874-adad-d79916922296" providerId="AD" clId="Web-{F3A79570-2582-2BB6-5336-7FB7D0E86BB8}" dt="2021-08-03T14:10:18.334" v="14" actId="20577"/>
          <ac:spMkLst>
            <pc:docMk/>
            <pc:sldMk cId="0" sldId="260"/>
            <ac:spMk id="179" creationId="{00000000-0000-0000-0000-000000000000}"/>
          </ac:spMkLst>
        </pc:spChg>
      </pc:sldChg>
      <pc:sldChg chg="delSp modSp">
        <pc:chgData name="Elisabeth Pop" userId="S::elisabeth.pop@london.gov.uk::8634a17a-75fd-4874-adad-d79916922296" providerId="AD" clId="Web-{F3A79570-2582-2BB6-5336-7FB7D0E86BB8}" dt="2021-08-03T14:35:06.331" v="49" actId="1076"/>
        <pc:sldMkLst>
          <pc:docMk/>
          <pc:sldMk cId="0" sldId="264"/>
        </pc:sldMkLst>
        <pc:spChg chg="mod">
          <ac:chgData name="Elisabeth Pop" userId="S::elisabeth.pop@london.gov.uk::8634a17a-75fd-4874-adad-d79916922296" providerId="AD" clId="Web-{F3A79570-2582-2BB6-5336-7FB7D0E86BB8}" dt="2021-08-03T14:11:53.728" v="22" actId="14100"/>
          <ac:spMkLst>
            <pc:docMk/>
            <pc:sldMk cId="0" sldId="264"/>
            <ac:spMk id="212" creationId="{00000000-0000-0000-0000-000000000000}"/>
          </ac:spMkLst>
        </pc:spChg>
        <pc:picChg chg="del mod">
          <ac:chgData name="Elisabeth Pop" userId="S::elisabeth.pop@london.gov.uk::8634a17a-75fd-4874-adad-d79916922296" providerId="AD" clId="Web-{F3A79570-2582-2BB6-5336-7FB7D0E86BB8}" dt="2021-08-03T14:10:59.351" v="18"/>
          <ac:picMkLst>
            <pc:docMk/>
            <pc:sldMk cId="0" sldId="264"/>
            <ac:picMk id="213" creationId="{00000000-0000-0000-0000-000000000000}"/>
          </ac:picMkLst>
        </pc:picChg>
        <pc:picChg chg="mod modCrop">
          <ac:chgData name="Elisabeth Pop" userId="S::elisabeth.pop@london.gov.uk::8634a17a-75fd-4874-adad-d79916922296" providerId="AD" clId="Web-{F3A79570-2582-2BB6-5336-7FB7D0E86BB8}" dt="2021-08-03T14:35:06.331" v="49" actId="1076"/>
          <ac:picMkLst>
            <pc:docMk/>
            <pc:sldMk cId="0" sldId="264"/>
            <ac:picMk id="214" creationId="{00000000-0000-0000-0000-000000000000}"/>
          </ac:picMkLst>
        </pc:picChg>
      </pc:sldChg>
      <pc:sldChg chg="modSp">
        <pc:chgData name="Elisabeth Pop" userId="S::elisabeth.pop@london.gov.uk::8634a17a-75fd-4874-adad-d79916922296" providerId="AD" clId="Web-{F3A79570-2582-2BB6-5336-7FB7D0E86BB8}" dt="2021-08-03T14:08:58.238" v="8" actId="20577"/>
        <pc:sldMkLst>
          <pc:docMk/>
          <pc:sldMk cId="0" sldId="265"/>
        </pc:sldMkLst>
        <pc:spChg chg="mod">
          <ac:chgData name="Elisabeth Pop" userId="S::elisabeth.pop@london.gov.uk::8634a17a-75fd-4874-adad-d79916922296" providerId="AD" clId="Web-{F3A79570-2582-2BB6-5336-7FB7D0E86BB8}" dt="2021-08-03T14:08:58.238" v="8" actId="20577"/>
          <ac:spMkLst>
            <pc:docMk/>
            <pc:sldMk cId="0" sldId="265"/>
            <ac:spMk id="220" creationId="{00000000-0000-0000-0000-000000000000}"/>
          </ac:spMkLst>
        </pc:spChg>
      </pc:sldChg>
      <pc:sldChg chg="modSp">
        <pc:chgData name="Elisabeth Pop" userId="S::elisabeth.pop@london.gov.uk::8634a17a-75fd-4874-adad-d79916922296" providerId="AD" clId="Web-{F3A79570-2582-2BB6-5336-7FB7D0E86BB8}" dt="2021-08-03T14:34:33.017" v="48" actId="20577"/>
        <pc:sldMkLst>
          <pc:docMk/>
          <pc:sldMk cId="0" sldId="286"/>
        </pc:sldMkLst>
        <pc:spChg chg="mod">
          <ac:chgData name="Elisabeth Pop" userId="S::elisabeth.pop@london.gov.uk::8634a17a-75fd-4874-adad-d79916922296" providerId="AD" clId="Web-{F3A79570-2582-2BB6-5336-7FB7D0E86BB8}" dt="2021-08-03T14:34:33.017" v="48" actId="20577"/>
          <ac:spMkLst>
            <pc:docMk/>
            <pc:sldMk cId="0" sldId="286"/>
            <ac:spMk id="398" creationId="{00000000-0000-0000-0000-000000000000}"/>
          </ac:spMkLst>
        </pc:spChg>
      </pc:sldChg>
      <pc:sldChg chg="addSp modSp">
        <pc:chgData name="Elisabeth Pop" userId="S::elisabeth.pop@london.gov.uk::8634a17a-75fd-4874-adad-d79916922296" providerId="AD" clId="Web-{F3A79570-2582-2BB6-5336-7FB7D0E86BB8}" dt="2021-08-03T14:32:36.279" v="46" actId="20577"/>
        <pc:sldMkLst>
          <pc:docMk/>
          <pc:sldMk cId="0" sldId="288"/>
        </pc:sldMkLst>
        <pc:spChg chg="mod">
          <ac:chgData name="Elisabeth Pop" userId="S::elisabeth.pop@london.gov.uk::8634a17a-75fd-4874-adad-d79916922296" providerId="AD" clId="Web-{F3A79570-2582-2BB6-5336-7FB7D0E86BB8}" dt="2021-08-03T14:32:36.279" v="46" actId="20577"/>
          <ac:spMkLst>
            <pc:docMk/>
            <pc:sldMk cId="0" sldId="288"/>
            <ac:spMk id="414" creationId="{00000000-0000-0000-0000-000000000000}"/>
          </ac:spMkLst>
        </pc:spChg>
        <pc:picChg chg="add mod">
          <ac:chgData name="Elisabeth Pop" userId="S::elisabeth.pop@london.gov.uk::8634a17a-75fd-4874-adad-d79916922296" providerId="AD" clId="Web-{F3A79570-2582-2BB6-5336-7FB7D0E86BB8}" dt="2021-08-03T14:26:25.737" v="37" actId="14100"/>
          <ac:picMkLst>
            <pc:docMk/>
            <pc:sldMk cId="0" sldId="288"/>
            <ac:picMk id="2" creationId="{6E3B6E26-DE31-41D1-9F33-B6428E4BCE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5cfdabda7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e5cfdabda7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5cfdabda7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e5cfdabda7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5cfdabda7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e5cfdabda7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5cfdabda7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e5cfdabda7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5d7e6bec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e5d7e6bece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d7e6bec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e5d7e6bece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5d7e6bece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e5d7e6bece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cfdabda7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e5cfdabda7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d7e6bece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e5d7e6bece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5cfdabda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e5cfdabda7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5cfdabda7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e5cfdabda7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cfdabda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e5cfdabda7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5cfdabda7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e5cfdabda7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5cfdabda7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e5cfdabda7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5cfdabda7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e5cfdabda7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5cfdabda7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e5cfdabda7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5cfdabda7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e5cfdabda7_0_2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5cfdabda7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e5cfdabda7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5cfdabda7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e5cfdabda7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cfdabda7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e5cfdabda7_0_2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cfdabda7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e5cfdabda7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5cfdabd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e5cfdabd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5cfdabda7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e5cfdabda7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5d7e6bece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e5d7e6bece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5d7e6bece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e5d7e6bec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5cfdabda7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e5cfdabda7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5cfdabda7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e5cfdabda7_0_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5d7e6bec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e5d7e6be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SLIDE" type="title">
  <p:cSld name="TITLE">
    <p:spTree>
      <p:nvGrpSpPr>
        <p:cNvPr id="1" name="Shape 12"/>
        <p:cNvGrpSpPr/>
        <p:nvPr/>
      </p:nvGrpSpPr>
      <p:grpSpPr>
        <a:xfrm>
          <a:off x="0" y="0"/>
          <a:ext cx="0" cy="0"/>
          <a:chOff x="0" y="0"/>
          <a:chExt cx="0" cy="0"/>
        </a:xfrm>
      </p:grpSpPr>
      <p:pic>
        <p:nvPicPr>
          <p:cNvPr id="13" name="Google Shape;13;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 name="Google Shape;14;p22"/>
          <p:cNvSpPr txBox="1">
            <a:spLocks noGrp="1"/>
          </p:cNvSpPr>
          <p:nvPr>
            <p:ph type="ctrTitle"/>
          </p:nvPr>
        </p:nvSpPr>
        <p:spPr>
          <a:xfrm>
            <a:off x="339430" y="1935644"/>
            <a:ext cx="8434414" cy="1065102"/>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22"/>
          <p:cNvSpPr txBox="1">
            <a:spLocks noGrp="1"/>
          </p:cNvSpPr>
          <p:nvPr>
            <p:ph type="subTitle" idx="1"/>
          </p:nvPr>
        </p:nvSpPr>
        <p:spPr>
          <a:xfrm>
            <a:off x="339430" y="2939017"/>
            <a:ext cx="8431500" cy="410100"/>
          </a:xfrm>
          <a:prstGeom prst="rect">
            <a:avLst/>
          </a:prstGeom>
          <a:noFill/>
          <a:ln>
            <a:noFill/>
          </a:ln>
        </p:spPr>
        <p:txBody>
          <a:bodyPr spcFirstLastPara="1" wrap="square" lIns="0" tIns="0" rIns="0" bIns="0" anchor="t" anchorCtr="0">
            <a:noAutofit/>
          </a:bodyPr>
          <a:lstStyle>
            <a:lvl1pPr marR="0" lvl="0" algn="l" rtl="0">
              <a:lnSpc>
                <a:spcPct val="100000"/>
              </a:lnSpc>
              <a:spcBef>
                <a:spcPts val="3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2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chemeClr val="lt1"/>
                </a:solidFill>
                <a:latin typeface="Arial"/>
                <a:ea typeface="Arial"/>
                <a:cs typeface="Arial"/>
                <a:sym typeface="Arial"/>
              </a:rPr>
              <a:t>MEDIA LITERACY RESOURCES | MISINFORMATION</a:t>
            </a:r>
            <a:endParaRPr sz="800" b="0" i="0" u="none" strike="noStrike" cap="none">
              <a:solidFill>
                <a:schemeClr val="lt1"/>
              </a:solidFill>
              <a:latin typeface="Arial"/>
              <a:ea typeface="Arial"/>
              <a:cs typeface="Arial"/>
              <a:sym typeface="Arial"/>
            </a:endParaRPr>
          </a:p>
        </p:txBody>
      </p:sp>
      <p:sp>
        <p:nvSpPr>
          <p:cNvPr id="17" name="Google Shape;17;p22"/>
          <p:cNvSpPr txBox="1"/>
          <p:nvPr/>
        </p:nvSpPr>
        <p:spPr>
          <a:xfrm>
            <a:off x="3238668" y="6169445"/>
            <a:ext cx="2633100" cy="39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50"/>
              <a:buFont typeface="Arial"/>
              <a:buNone/>
            </a:pPr>
            <a:r>
              <a:rPr lang="en-US" sz="650" b="0" i="0" u="none" strike="noStrike" cap="none">
                <a:solidFill>
                  <a:srgbClr val="292F33"/>
                </a:solidFill>
                <a:latin typeface="Arial"/>
                <a:ea typeface="Arial"/>
                <a:cs typeface="Arial"/>
                <a:sym typeface="Arial"/>
              </a:rPr>
              <a:t>Supported by the Greater London Authority, Union Street, London, SE1 0LL. Promoted by Shout Out UK, 240 Portobello Road, Notting Hill W11 1LL</a:t>
            </a:r>
            <a:endParaRPr sz="650" b="0" i="0" u="none" strike="noStrike" cap="none">
              <a:solidFill>
                <a:srgbClr val="292F33"/>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INGLE FULL WIDTH IMAGE WITH PAGE TITLEPAGE">
  <p:cSld name="1_SINGLE FULL WIDTH IMAGE WITH PAGE TITLEPAGE">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74" name="Google Shape;74;p30"/>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30"/>
          <p:cNvSpPr>
            <a:spLocks noGrp="1"/>
          </p:cNvSpPr>
          <p:nvPr>
            <p:ph type="pic" idx="2"/>
          </p:nvPr>
        </p:nvSpPr>
        <p:spPr>
          <a:xfrm>
            <a:off x="374872" y="2608263"/>
            <a:ext cx="8391715" cy="32613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30"/>
          <p:cNvSpPr txBox="1">
            <a:spLocks noGrp="1"/>
          </p:cNvSpPr>
          <p:nvPr>
            <p:ph type="body" idx="1"/>
          </p:nvPr>
        </p:nvSpPr>
        <p:spPr>
          <a:xfrm>
            <a:off x="374872" y="2066328"/>
            <a:ext cx="8391715" cy="541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30"/>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ON SLIDE">
  <p:cSld name="ACTION SLIDE">
    <p:spTree>
      <p:nvGrpSpPr>
        <p:cNvPr id="1" name="Shape 78"/>
        <p:cNvGrpSpPr/>
        <p:nvPr/>
      </p:nvGrpSpPr>
      <p:grpSpPr>
        <a:xfrm>
          <a:off x="0" y="0"/>
          <a:ext cx="0" cy="0"/>
          <a:chOff x="0" y="0"/>
          <a:chExt cx="0" cy="0"/>
        </a:xfrm>
      </p:grpSpPr>
      <p:pic>
        <p:nvPicPr>
          <p:cNvPr id="79" name="Google Shape;79;p3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0" name="Google Shape;80;p32"/>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2"/>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32"/>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3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84" name="Google Shape;84;p32"/>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85" name="Google Shape;85;p32"/>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AND BULLETS ONLY SLIDE">
  <p:cSld name="1_TEXT AND BULLETS ONLY SLIDE">
    <p:spTree>
      <p:nvGrpSpPr>
        <p:cNvPr id="1" name="Shape 86"/>
        <p:cNvGrpSpPr/>
        <p:nvPr/>
      </p:nvGrpSpPr>
      <p:grpSpPr>
        <a:xfrm>
          <a:off x="0" y="0"/>
          <a:ext cx="0" cy="0"/>
          <a:chOff x="0" y="0"/>
          <a:chExt cx="0" cy="0"/>
        </a:xfrm>
      </p:grpSpPr>
      <p:pic>
        <p:nvPicPr>
          <p:cNvPr id="87" name="Google Shape;87;p33"/>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88" name="Google Shape;88;p3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33"/>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33"/>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33"/>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BULLETS AND 3x IMAGES SLIDE">
  <p:cSld name="TEXT,BULLETS AND 3x IMAGES SLIDE">
    <p:bg>
      <p:bgPr>
        <a:blipFill>
          <a:blip r:embed="rId2">
            <a:alphaModFix/>
          </a:blip>
          <a:stretch>
            <a:fillRect/>
          </a:stretch>
        </a:blipFill>
        <a:effectLst/>
      </p:bgPr>
    </p:bg>
    <p:spTree>
      <p:nvGrpSpPr>
        <p:cNvPr id="1" name="Shape 92"/>
        <p:cNvGrpSpPr/>
        <p:nvPr/>
      </p:nvGrpSpPr>
      <p:grpSpPr>
        <a:xfrm>
          <a:off x="0" y="0"/>
          <a:ext cx="0" cy="0"/>
          <a:chOff x="0" y="0"/>
          <a:chExt cx="0" cy="0"/>
        </a:xfrm>
      </p:grpSpPr>
      <p:pic>
        <p:nvPicPr>
          <p:cNvPr id="93" name="Google Shape;93;p34"/>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94" name="Google Shape;94;p3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3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3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34"/>
          <p:cNvSpPr>
            <a:spLocks noGrp="1"/>
          </p:cNvSpPr>
          <p:nvPr>
            <p:ph type="pic" idx="3"/>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34"/>
          <p:cNvSpPr>
            <a:spLocks noGrp="1"/>
          </p:cNvSpPr>
          <p:nvPr>
            <p:ph type="pic" idx="4"/>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34"/>
          <p:cNvSpPr>
            <a:spLocks noGrp="1"/>
          </p:cNvSpPr>
          <p:nvPr>
            <p:ph type="pic" idx="5"/>
          </p:nvPr>
        </p:nvSpPr>
        <p:spPr>
          <a:xfrm>
            <a:off x="4575174" y="3872521"/>
            <a:ext cx="4191413"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3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101" name="Google Shape;101;p34"/>
          <p:cNvPicPr preferRelativeResize="0"/>
          <p:nvPr/>
        </p:nvPicPr>
        <p:blipFill rotWithShape="1">
          <a:blip r:embed="rId3">
            <a:alphaModFix/>
          </a:blip>
          <a:srcRect/>
          <a:stretch/>
        </p:blipFill>
        <p:spPr>
          <a:xfrm>
            <a:off x="376420" y="1663383"/>
            <a:ext cx="318182" cy="3181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XT,BULLETS AND 4x IMAGES SLIDE">
  <p:cSld name="1_TEXT,BULLETS AND 4x IMAGES SLIDE">
    <p:spTree>
      <p:nvGrpSpPr>
        <p:cNvPr id="1" name="Shape 102"/>
        <p:cNvGrpSpPr/>
        <p:nvPr/>
      </p:nvGrpSpPr>
      <p:grpSpPr>
        <a:xfrm>
          <a:off x="0" y="0"/>
          <a:ext cx="0" cy="0"/>
          <a:chOff x="0" y="0"/>
          <a:chExt cx="0" cy="0"/>
        </a:xfrm>
      </p:grpSpPr>
      <p:pic>
        <p:nvPicPr>
          <p:cNvPr id="103" name="Google Shape;103;p35"/>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04" name="Google Shape;104;p3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35"/>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35"/>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35"/>
          <p:cNvSpPr>
            <a:spLocks noGrp="1"/>
          </p:cNvSpPr>
          <p:nvPr>
            <p:ph type="pic" idx="3"/>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35"/>
          <p:cNvSpPr>
            <a:spLocks noGrp="1"/>
          </p:cNvSpPr>
          <p:nvPr>
            <p:ph type="pic" idx="4"/>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35"/>
          <p:cNvSpPr>
            <a:spLocks noGrp="1"/>
          </p:cNvSpPr>
          <p:nvPr>
            <p:ph type="pic" idx="5"/>
          </p:nvPr>
        </p:nvSpPr>
        <p:spPr>
          <a:xfrm>
            <a:off x="4575174" y="3869184"/>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35"/>
          <p:cNvSpPr>
            <a:spLocks noGrp="1"/>
          </p:cNvSpPr>
          <p:nvPr>
            <p:ph type="pic" idx="6"/>
          </p:nvPr>
        </p:nvSpPr>
        <p:spPr>
          <a:xfrm>
            <a:off x="6766337" y="3869184"/>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3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4x IMAGES SLIDE">
  <p:cSld name="TEXT AND 4x IMAGES SLIDE">
    <p:spTree>
      <p:nvGrpSpPr>
        <p:cNvPr id="1" name="Shape 112"/>
        <p:cNvGrpSpPr/>
        <p:nvPr/>
      </p:nvGrpSpPr>
      <p:grpSpPr>
        <a:xfrm>
          <a:off x="0" y="0"/>
          <a:ext cx="0" cy="0"/>
          <a:chOff x="0" y="0"/>
          <a:chExt cx="0" cy="0"/>
        </a:xfrm>
      </p:grpSpPr>
      <p:pic>
        <p:nvPicPr>
          <p:cNvPr id="113" name="Google Shape;113;p36"/>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14" name="Google Shape;114;p3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3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36"/>
          <p:cNvSpPr>
            <a:spLocks noGrp="1"/>
          </p:cNvSpPr>
          <p:nvPr>
            <p:ph type="pic" idx="2"/>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36"/>
          <p:cNvSpPr>
            <a:spLocks noGrp="1"/>
          </p:cNvSpPr>
          <p:nvPr>
            <p:ph type="pic" idx="3"/>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36"/>
          <p:cNvSpPr>
            <a:spLocks noGrp="1"/>
          </p:cNvSpPr>
          <p:nvPr>
            <p:ph type="pic" idx="4"/>
          </p:nvPr>
        </p:nvSpPr>
        <p:spPr>
          <a:xfrm>
            <a:off x="4575174" y="3869184"/>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36"/>
          <p:cNvSpPr>
            <a:spLocks noGrp="1"/>
          </p:cNvSpPr>
          <p:nvPr>
            <p:ph type="pic" idx="5"/>
          </p:nvPr>
        </p:nvSpPr>
        <p:spPr>
          <a:xfrm>
            <a:off x="6766337" y="3869184"/>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36"/>
          <p:cNvSpPr txBox="1">
            <a:spLocks noGrp="1"/>
          </p:cNvSpPr>
          <p:nvPr>
            <p:ph type="body" idx="6"/>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3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ONLY SLIDE">
  <p:cSld name="TEXT ONLY SLIDE">
    <p:spTree>
      <p:nvGrpSpPr>
        <p:cNvPr id="1" name="Shape 122"/>
        <p:cNvGrpSpPr/>
        <p:nvPr/>
      </p:nvGrpSpPr>
      <p:grpSpPr>
        <a:xfrm>
          <a:off x="0" y="0"/>
          <a:ext cx="0" cy="0"/>
          <a:chOff x="0" y="0"/>
          <a:chExt cx="0" cy="0"/>
        </a:xfrm>
      </p:grpSpPr>
      <p:pic>
        <p:nvPicPr>
          <p:cNvPr id="123" name="Google Shape;123;p37"/>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24" name="Google Shape;124;p3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37"/>
          <p:cNvSpPr txBox="1">
            <a:spLocks noGrp="1"/>
          </p:cNvSpPr>
          <p:nvPr>
            <p:ph type="body" idx="1"/>
          </p:nvPr>
        </p:nvSpPr>
        <p:spPr>
          <a:xfrm>
            <a:off x="374872" y="2066327"/>
            <a:ext cx="8391716"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37"/>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3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INGLE COLUMN TEXT WITH TABLE STYLE SLIDE">
  <p:cSld name="1_SINGLE COLUMN TEXT WITH TABLE STYLE SLIDE">
    <p:spTree>
      <p:nvGrpSpPr>
        <p:cNvPr id="1" name="Shape 128"/>
        <p:cNvGrpSpPr/>
        <p:nvPr/>
      </p:nvGrpSpPr>
      <p:grpSpPr>
        <a:xfrm>
          <a:off x="0" y="0"/>
          <a:ext cx="0" cy="0"/>
          <a:chOff x="0" y="0"/>
          <a:chExt cx="0" cy="0"/>
        </a:xfrm>
      </p:grpSpPr>
      <p:pic>
        <p:nvPicPr>
          <p:cNvPr id="129" name="Google Shape;129;p38"/>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30" name="Google Shape;130;p3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3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3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Google Shape;133;p38"/>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graphicFrame>
        <p:nvGraphicFramePr>
          <p:cNvPr id="134" name="Google Shape;134;p38"/>
          <p:cNvGraphicFramePr/>
          <p:nvPr/>
        </p:nvGraphicFramePr>
        <p:xfrm>
          <a:off x="4774642" y="2066327"/>
          <a:ext cx="4009000" cy="3950740"/>
        </p:xfrm>
        <a:graphic>
          <a:graphicData uri="http://schemas.openxmlformats.org/drawingml/2006/table">
            <a:tbl>
              <a:tblPr firstRow="1" bandRow="1">
                <a:noFill/>
                <a:tableStyleId>{9F9C1246-6948-4A1B-A0EE-98EB241F5E8C}</a:tableStyleId>
              </a:tblPr>
              <a:tblGrid>
                <a:gridCol w="2004500">
                  <a:extLst>
                    <a:ext uri="{9D8B030D-6E8A-4147-A177-3AD203B41FA5}">
                      <a16:colId xmlns:a16="http://schemas.microsoft.com/office/drawing/2014/main" val="20000"/>
                    </a:ext>
                  </a:extLst>
                </a:gridCol>
                <a:gridCol w="2004500">
                  <a:extLst>
                    <a:ext uri="{9D8B030D-6E8A-4147-A177-3AD203B41FA5}">
                      <a16:colId xmlns:a16="http://schemas.microsoft.com/office/drawing/2014/main" val="20001"/>
                    </a:ext>
                  </a:extLst>
                </a:gridCol>
              </a:tblGrid>
              <a:tr h="494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Pro</a:t>
                      </a:r>
                      <a:endParaRPr sz="1400" b="1" i="0" u="none" strike="noStrike" cap="none">
                        <a:solidFill>
                          <a:schemeClr val="lt1"/>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Cons</a:t>
                      </a:r>
                      <a:endParaRPr sz="1400" u="none" strike="noStrike" cap="none"/>
                    </a:p>
                  </a:txBody>
                  <a:tcPr marL="127000" marR="127000" marT="127000" marB="127000">
                    <a:lnL w="9525" cap="flat" cmpd="sng">
                      <a:solidFill>
                        <a:srgbClr val="FFFFF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extLst>
                  <a:ext uri="{0D108BD9-81ED-4DB2-BD59-A6C34878D82A}">
                    <a16:rowId xmlns:a16="http://schemas.microsoft.com/office/drawing/2014/main" val="10000"/>
                  </a:ext>
                </a:extLst>
              </a:tr>
              <a:tr h="979650">
                <a:tc>
                  <a:txBody>
                    <a:bodyPr/>
                    <a:lstStyle/>
                    <a:p>
                      <a:pPr marL="0" marR="0" lvl="0" indent="0" algn="l" rtl="0">
                        <a:lnSpc>
                          <a:spcPct val="100000"/>
                        </a:lnSpc>
                        <a:spcBef>
                          <a:spcPts val="0"/>
                        </a:spcBef>
                        <a:spcAft>
                          <a:spcPts val="0"/>
                        </a:spcAft>
                        <a:buClr>
                          <a:srgbClr val="363E42"/>
                        </a:buClr>
                        <a:buSzPts val="1200"/>
                        <a:buFont typeface="Arial"/>
                        <a:buNone/>
                      </a:pPr>
                      <a:r>
                        <a:rPr lang="en-US" sz="1200" b="0" i="0" u="none" strike="noStrike" cap="none">
                          <a:solidFill>
                            <a:srgbClr val="363E42"/>
                          </a:solidFill>
                          <a:latin typeface="Arial"/>
                          <a:ea typeface="Arial"/>
                          <a:cs typeface="Arial"/>
                          <a:sym typeface="Arial"/>
                        </a:rPr>
                        <a:t>The number of seats directly reflects the number of votes cast </a:t>
                      </a:r>
                      <a:br>
                        <a:rPr lang="en-US" sz="1200" b="0" i="0" u="none" strike="noStrike" cap="none">
                          <a:solidFill>
                            <a:srgbClr val="363E42"/>
                          </a:solidFill>
                          <a:latin typeface="Arial"/>
                          <a:ea typeface="Arial"/>
                          <a:cs typeface="Arial"/>
                          <a:sym typeface="Arial"/>
                        </a:rPr>
                      </a:br>
                      <a:r>
                        <a:rPr lang="en-US" sz="1200" b="0" i="0" u="none" strike="noStrike" cap="none">
                          <a:solidFill>
                            <a:srgbClr val="363E42"/>
                          </a:solidFill>
                          <a:latin typeface="Arial"/>
                          <a:ea typeface="Arial"/>
                          <a:cs typeface="Arial"/>
                          <a:sym typeface="Arial"/>
                        </a:rPr>
                        <a:t>for each party</a:t>
                      </a:r>
                      <a:endParaRPr sz="1400" u="none" strike="noStrike" cap="none"/>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Consensus politics isn’t always what voters want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1"/>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Every vote counts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Gridlock - It can take longer for coalitions and minority governments to reach decisions.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2"/>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3"/>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4"/>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Balanced middle-way</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O LINKS SLIDE">
  <p:cSld name="VIDEO LINKS SLIDE">
    <p:spTree>
      <p:nvGrpSpPr>
        <p:cNvPr id="1" name="Shape 135"/>
        <p:cNvGrpSpPr/>
        <p:nvPr/>
      </p:nvGrpSpPr>
      <p:grpSpPr>
        <a:xfrm>
          <a:off x="0" y="0"/>
          <a:ext cx="0" cy="0"/>
          <a:chOff x="0" y="0"/>
          <a:chExt cx="0" cy="0"/>
        </a:xfrm>
      </p:grpSpPr>
      <p:pic>
        <p:nvPicPr>
          <p:cNvPr id="136" name="Google Shape;136;p39"/>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37" name="Google Shape;137;p3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39"/>
          <p:cNvSpPr txBox="1">
            <a:spLocks noGrp="1"/>
          </p:cNvSpPr>
          <p:nvPr>
            <p:ph type="body" idx="1"/>
          </p:nvPr>
        </p:nvSpPr>
        <p:spPr>
          <a:xfrm>
            <a:off x="374872" y="2066327"/>
            <a:ext cx="8408765"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39"/>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3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141" name="Google Shape;141;p39"/>
          <p:cNvPicPr preferRelativeResize="0"/>
          <p:nvPr/>
        </p:nvPicPr>
        <p:blipFill rotWithShape="1">
          <a:blip r:embed="rId3">
            <a:alphaModFix/>
          </a:blip>
          <a:srcRect/>
          <a:stretch/>
        </p:blipFill>
        <p:spPr>
          <a:xfrm>
            <a:off x="374874" y="1661304"/>
            <a:ext cx="321500" cy="32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EXT,BULLETS AND 1x IMAGES SLIDE">
  <p:cSld name="1_TEXT,BULLETS AND 1x IMAGES SLIDE">
    <p:spTree>
      <p:nvGrpSpPr>
        <p:cNvPr id="1" name="Shape 18"/>
        <p:cNvGrpSpPr/>
        <p:nvPr/>
      </p:nvGrpSpPr>
      <p:grpSpPr>
        <a:xfrm>
          <a:off x="0" y="0"/>
          <a:ext cx="0" cy="0"/>
          <a:chOff x="0" y="0"/>
          <a:chExt cx="0" cy="0"/>
        </a:xfrm>
      </p:grpSpPr>
      <p:pic>
        <p:nvPicPr>
          <p:cNvPr id="19" name="Google Shape;19;p28"/>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20" name="Google Shape;20;p2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2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8"/>
          <p:cNvSpPr>
            <a:spLocks noGrp="1"/>
          </p:cNvSpPr>
          <p:nvPr>
            <p:ph type="pic" idx="3"/>
          </p:nvPr>
        </p:nvSpPr>
        <p:spPr>
          <a:xfrm>
            <a:off x="4575174" y="1663701"/>
            <a:ext cx="4191413" cy="4205896"/>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8"/>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 SLIDE">
  <p:cSld name="QUESTION SLIDE">
    <p:spTree>
      <p:nvGrpSpPr>
        <p:cNvPr id="1" name="Shape 25"/>
        <p:cNvGrpSpPr/>
        <p:nvPr/>
      </p:nvGrpSpPr>
      <p:grpSpPr>
        <a:xfrm>
          <a:off x="0" y="0"/>
          <a:ext cx="0" cy="0"/>
          <a:chOff x="0" y="0"/>
          <a:chExt cx="0" cy="0"/>
        </a:xfrm>
      </p:grpSpPr>
      <p:pic>
        <p:nvPicPr>
          <p:cNvPr id="26" name="Google Shape;26;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 name="Google Shape;27;p25"/>
          <p:cNvSpPr txBox="1">
            <a:spLocks noGrp="1"/>
          </p:cNvSpPr>
          <p:nvPr>
            <p:ph type="body" idx="1"/>
          </p:nvPr>
        </p:nvSpPr>
        <p:spPr>
          <a:xfrm>
            <a:off x="374872" y="2066328"/>
            <a:ext cx="4137216" cy="372793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800"/>
              <a:buFont typeface="Arial"/>
              <a:buNone/>
              <a:defRPr sz="28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2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
        <p:nvSpPr>
          <p:cNvPr id="30" name="Google Shape;30;p25"/>
          <p:cNvSpPr txBox="1">
            <a:spLocks noGrp="1"/>
          </p:cNvSpPr>
          <p:nvPr>
            <p:ph type="body" idx="2"/>
          </p:nvPr>
        </p:nvSpPr>
        <p:spPr>
          <a:xfrm>
            <a:off x="877963" y="1679161"/>
            <a:ext cx="3634125"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1" name="Google Shape;31;p25"/>
          <p:cNvPicPr preferRelativeResize="0"/>
          <p:nvPr/>
        </p:nvPicPr>
        <p:blipFill rotWithShape="1">
          <a:blip r:embed="rId3">
            <a:alphaModFix/>
          </a:blip>
          <a:srcRect/>
          <a:stretch/>
        </p:blipFill>
        <p:spPr>
          <a:xfrm>
            <a:off x="374872" y="1663152"/>
            <a:ext cx="323810" cy="3238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 COVER SLIDE">
  <p:cSld name="BACK COVER SLIDE">
    <p:spTree>
      <p:nvGrpSpPr>
        <p:cNvPr id="1" name="Shape 32"/>
        <p:cNvGrpSpPr/>
        <p:nvPr/>
      </p:nvGrpSpPr>
      <p:grpSpPr>
        <a:xfrm>
          <a:off x="0" y="0"/>
          <a:ext cx="0" cy="0"/>
          <a:chOff x="0" y="0"/>
          <a:chExt cx="0" cy="0"/>
        </a:xfrm>
      </p:grpSpPr>
      <p:pic>
        <p:nvPicPr>
          <p:cNvPr id="33" name="Google Shape;33;p3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4" name="Google Shape;34;p3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5" name="Google Shape;35;p31"/>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
        <p:nvSpPr>
          <p:cNvPr id="36" name="Google Shape;36;p31"/>
          <p:cNvSpPr txBox="1">
            <a:spLocks noGrp="1"/>
          </p:cNvSpPr>
          <p:nvPr>
            <p:ph type="body" idx="1"/>
          </p:nvPr>
        </p:nvSpPr>
        <p:spPr>
          <a:xfrm>
            <a:off x="374872" y="2066328"/>
            <a:ext cx="4008997" cy="51502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31"/>
          <p:cNvSpPr txBox="1">
            <a:spLocks noGrp="1"/>
          </p:cNvSpPr>
          <p:nvPr>
            <p:ph type="body" idx="2"/>
          </p:nvPr>
        </p:nvSpPr>
        <p:spPr>
          <a:xfrm>
            <a:off x="374874" y="2587257"/>
            <a:ext cx="4008995" cy="968743"/>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8" name="Google Shape;38;p31"/>
          <p:cNvPicPr preferRelativeResize="0"/>
          <p:nvPr/>
        </p:nvPicPr>
        <p:blipFill rotWithShape="1">
          <a:blip r:embed="rId4">
            <a:alphaModFix/>
          </a:blip>
          <a:srcRect/>
          <a:stretch/>
        </p:blipFill>
        <p:spPr>
          <a:xfrm>
            <a:off x="7743730" y="6145057"/>
            <a:ext cx="1027208" cy="22138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NGLE FULL WIDTH IMAGE PAGE">
  <p:cSld name="SINGLE FULL WIDTH IMAGE PAGE">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2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2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3"/>
          <p:cNvSpPr>
            <a:spLocks noGrp="1"/>
          </p:cNvSpPr>
          <p:nvPr>
            <p:ph type="pic" idx="2"/>
          </p:nvPr>
        </p:nvSpPr>
        <p:spPr>
          <a:xfrm>
            <a:off x="374872" y="1663701"/>
            <a:ext cx="8391715" cy="4205896"/>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23"/>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CTION SLIDE">
  <p:cSld name="1_ACTION SLIDE">
    <p:spTree>
      <p:nvGrpSpPr>
        <p:cNvPr id="1" name="Shape 44"/>
        <p:cNvGrpSpPr/>
        <p:nvPr/>
      </p:nvGrpSpPr>
      <p:grpSpPr>
        <a:xfrm>
          <a:off x="0" y="0"/>
          <a:ext cx="0" cy="0"/>
          <a:chOff x="0" y="0"/>
          <a:chExt cx="0" cy="0"/>
        </a:xfrm>
      </p:grpSpPr>
      <p:pic>
        <p:nvPicPr>
          <p:cNvPr id="45" name="Google Shape;45;p24" descr="Activity_background_footprints.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2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2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2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2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50" name="Google Shape;50;p24"/>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51" name="Google Shape;51;p24"/>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HE ELECTORAL SYSTEM SLIDE">
  <p:cSld name="1_THE ELECTORAL SYSTEM SLIDE">
    <p:spTree>
      <p:nvGrpSpPr>
        <p:cNvPr id="1" name="Shape 52"/>
        <p:cNvGrpSpPr/>
        <p:nvPr/>
      </p:nvGrpSpPr>
      <p:grpSpPr>
        <a:xfrm>
          <a:off x="0" y="0"/>
          <a:ext cx="0" cy="0"/>
          <a:chOff x="0" y="0"/>
          <a:chExt cx="0" cy="0"/>
        </a:xfrm>
      </p:grpSpPr>
      <p:pic>
        <p:nvPicPr>
          <p:cNvPr id="53" name="Google Shape;53;p26" descr="Light_yellow_5.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 name="Google Shape;54;p2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26"/>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2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58" name="Google Shape;58;p26"/>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NGLE COLUMN TEXT ONLY SLIDE">
  <p:cSld name="SINGLE COLUMN TEXT ONLY SLIDE">
    <p:spTree>
      <p:nvGrpSpPr>
        <p:cNvPr id="1" name="Shape 59"/>
        <p:cNvGrpSpPr/>
        <p:nvPr/>
      </p:nvGrpSpPr>
      <p:grpSpPr>
        <a:xfrm>
          <a:off x="0" y="0"/>
          <a:ext cx="0" cy="0"/>
          <a:chOff x="0" y="0"/>
          <a:chExt cx="0" cy="0"/>
        </a:xfrm>
      </p:grpSpPr>
      <p:pic>
        <p:nvPicPr>
          <p:cNvPr id="60" name="Google Shape;60;p27"/>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61" name="Google Shape;61;p2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7"/>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27"/>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2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OTE SLIDE">
  <p:cSld name="VOTE SLIDE">
    <p:spTree>
      <p:nvGrpSpPr>
        <p:cNvPr id="1" name="Shape 65"/>
        <p:cNvGrpSpPr/>
        <p:nvPr/>
      </p:nvGrpSpPr>
      <p:grpSpPr>
        <a:xfrm>
          <a:off x="0" y="0"/>
          <a:ext cx="0" cy="0"/>
          <a:chOff x="0" y="0"/>
          <a:chExt cx="0" cy="0"/>
        </a:xfrm>
      </p:grpSpPr>
      <p:pic>
        <p:nvPicPr>
          <p:cNvPr id="66" name="Google Shape;66;p29" descr="Light_yellow_4.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 name="Google Shape;67;p2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29"/>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29"/>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2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71" name="Google Shape;71;p29"/>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21" descr="White.jpg"/>
          <p:cNvPicPr preferRelativeResize="0"/>
          <p:nvPr/>
        </p:nvPicPr>
        <p:blipFill rotWithShape="1">
          <a:blip r:embed="rId20">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gistertovote.lond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news-room/q-a-detail/mercury-healt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www.gov.uk/register-to-vot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registertovote.lond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339430" y="1935644"/>
            <a:ext cx="8434414" cy="10651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6600"/>
              <a:buFont typeface="Arial"/>
              <a:buNone/>
            </a:pPr>
            <a:r>
              <a:rPr lang="en-US"/>
              <a:t>Media Literacy</a:t>
            </a:r>
            <a:endParaRPr/>
          </a:p>
        </p:txBody>
      </p:sp>
      <p:sp>
        <p:nvSpPr>
          <p:cNvPr id="147" name="Google Shape;147;p1"/>
          <p:cNvSpPr txBox="1">
            <a:spLocks noGrp="1"/>
          </p:cNvSpPr>
          <p:nvPr>
            <p:ph type="subTitle" idx="1"/>
          </p:nvPr>
        </p:nvSpPr>
        <p:spPr>
          <a:xfrm>
            <a:off x="339430" y="2939017"/>
            <a:ext cx="8431500" cy="4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1500"/>
              <a:buFont typeface="Arial"/>
              <a:buNone/>
            </a:pPr>
            <a:r>
              <a:rPr lang="en-US"/>
              <a:t>Lesson: Science and misinformation</a:t>
            </a:r>
            <a:endParaRPr/>
          </a:p>
        </p:txBody>
      </p:sp>
      <p:pic>
        <p:nvPicPr>
          <p:cNvPr id="2" name="Picture 2" descr="A picture containing text&#10;&#10;Description automatically generated">
            <a:extLst>
              <a:ext uri="{FF2B5EF4-FFF2-40B4-BE49-F238E27FC236}">
                <a16:creationId xmlns:a16="http://schemas.microsoft.com/office/drawing/2014/main" id="{6F9D9EBE-BDAC-48A6-9972-6F5430AB1652}"/>
              </a:ext>
            </a:extLst>
          </p:cNvPr>
          <p:cNvPicPr>
            <a:picLocks noChangeAspect="1"/>
          </p:cNvPicPr>
          <p:nvPr/>
        </p:nvPicPr>
        <p:blipFill>
          <a:blip r:embed="rId3"/>
          <a:stretch>
            <a:fillRect/>
          </a:stretch>
        </p:blipFill>
        <p:spPr>
          <a:xfrm>
            <a:off x="7191520" y="5825954"/>
            <a:ext cx="1952936" cy="9470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e5cfdabda7_0_6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10</a:t>
            </a:fld>
            <a:endParaRPr/>
          </a:p>
        </p:txBody>
      </p:sp>
      <p:sp>
        <p:nvSpPr>
          <p:cNvPr id="220" name="Google Shape;220;ge5cfdabda7_0_68"/>
          <p:cNvSpPr txBox="1">
            <a:spLocks noGrp="1"/>
          </p:cNvSpPr>
          <p:nvPr>
            <p:ph type="body" idx="2"/>
          </p:nvPr>
        </p:nvSpPr>
        <p:spPr>
          <a:xfrm>
            <a:off x="393750" y="1760550"/>
            <a:ext cx="408990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Advice from experts, civil society and academics:</a:t>
            </a:r>
            <a:endParaRPr sz="2200" b="1">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a:solidFill>
                <a:schemeClr val="dk1"/>
              </a:solidFill>
              <a:latin typeface="+mn-lt"/>
              <a:ea typeface="Verdana"/>
              <a:cs typeface="Verdana"/>
              <a:sym typeface="Verdana"/>
            </a:endParaRPr>
          </a:p>
          <a:p>
            <a:pPr marL="0" lvl="0" indent="0" algn="l" rtl="0">
              <a:lnSpc>
                <a:spcPct val="115000"/>
              </a:lnSpc>
              <a:spcBef>
                <a:spcPts val="0"/>
              </a:spcBef>
              <a:spcAft>
                <a:spcPts val="0"/>
              </a:spcAft>
              <a:buSzPts val="1100"/>
              <a:buNone/>
            </a:pPr>
            <a:r>
              <a:rPr lang="en-US" dirty="0">
                <a:solidFill>
                  <a:srgbClr val="333333"/>
                </a:solidFill>
                <a:highlight>
                  <a:schemeClr val="lt1"/>
                </a:highlight>
                <a:latin typeface="+mn-lt"/>
              </a:rPr>
              <a:t>“We recommend that the Government rejects the term ‘fake news’, and instead puts forward an agreed definition of the words ‘Misinformation’</a:t>
            </a:r>
            <a:r>
              <a:rPr lang="en-US" b="1" dirty="0">
                <a:solidFill>
                  <a:srgbClr val="333333"/>
                </a:solidFill>
                <a:highlight>
                  <a:schemeClr val="lt1"/>
                </a:highlight>
                <a:latin typeface="+mn-lt"/>
              </a:rPr>
              <a:t> </a:t>
            </a:r>
            <a:r>
              <a:rPr lang="en-US" dirty="0">
                <a:solidFill>
                  <a:srgbClr val="333333"/>
                </a:solidFill>
                <a:highlight>
                  <a:schemeClr val="lt1"/>
                </a:highlight>
                <a:latin typeface="+mn-lt"/>
              </a:rPr>
              <a:t>and</a:t>
            </a:r>
            <a:r>
              <a:rPr lang="en-US" b="1" dirty="0">
                <a:solidFill>
                  <a:srgbClr val="333333"/>
                </a:solidFill>
                <a:highlight>
                  <a:schemeClr val="lt1"/>
                </a:highlight>
                <a:latin typeface="+mn-lt"/>
              </a:rPr>
              <a:t> </a:t>
            </a:r>
            <a:r>
              <a:rPr lang="en-US">
                <a:solidFill>
                  <a:srgbClr val="333333"/>
                </a:solidFill>
                <a:highlight>
                  <a:schemeClr val="lt1"/>
                </a:highlight>
                <a:latin typeface="+mn-lt"/>
              </a:rPr>
              <a:t>‘Disinformation’</a:t>
            </a:r>
            <a:r>
              <a:rPr lang="en-US" b="1" dirty="0">
                <a:solidFill>
                  <a:srgbClr val="333333"/>
                </a:solidFill>
                <a:highlight>
                  <a:schemeClr val="lt1"/>
                </a:highlight>
                <a:latin typeface="+mn-lt"/>
              </a:rPr>
              <a:t>.</a:t>
            </a:r>
            <a:endParaRPr b="1" dirty="0">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a:solidFill>
                <a:srgbClr val="333333"/>
              </a:solidFill>
              <a:highlight>
                <a:schemeClr val="lt1"/>
              </a:highlight>
              <a:latin typeface="+mn-lt"/>
            </a:endParaRPr>
          </a:p>
          <a:p>
            <a:pPr marL="0" lvl="0" indent="0" algn="l" rtl="0">
              <a:lnSpc>
                <a:spcPct val="115000"/>
              </a:lnSpc>
              <a:spcBef>
                <a:spcPts val="0"/>
              </a:spcBef>
              <a:spcAft>
                <a:spcPts val="0"/>
              </a:spcAft>
              <a:buSzPts val="1100"/>
              <a:buNone/>
            </a:pPr>
            <a:r>
              <a:rPr lang="en-US">
                <a:solidFill>
                  <a:srgbClr val="333333"/>
                </a:solidFill>
                <a:highlight>
                  <a:schemeClr val="lt1"/>
                </a:highlight>
                <a:latin typeface="+mn-lt"/>
              </a:rPr>
              <a:t>With such a shared definition, and </a:t>
            </a:r>
            <a:r>
              <a:rPr lang="en-US" b="1">
                <a:solidFill>
                  <a:srgbClr val="333333"/>
                </a:solidFill>
                <a:highlight>
                  <a:schemeClr val="lt1"/>
                </a:highlight>
                <a:latin typeface="+mn-lt"/>
              </a:rPr>
              <a:t>clear guidelines</a:t>
            </a:r>
            <a:r>
              <a:rPr lang="en-US" dirty="0">
                <a:solidFill>
                  <a:srgbClr val="333333"/>
                </a:solidFill>
                <a:highlight>
                  <a:schemeClr val="lt1"/>
                </a:highlight>
                <a:latin typeface="+mn-lt"/>
              </a:rPr>
              <a:t> </a:t>
            </a:r>
            <a:r>
              <a:rPr lang="en-US">
                <a:solidFill>
                  <a:srgbClr val="333333"/>
                </a:solidFill>
                <a:highlight>
                  <a:schemeClr val="lt1"/>
                </a:highlight>
                <a:latin typeface="+mn-lt"/>
              </a:rPr>
              <a:t>for companies, organisations, and the Government to follow, there will be a </a:t>
            </a:r>
            <a:r>
              <a:rPr lang="en-US" b="1">
                <a:solidFill>
                  <a:srgbClr val="333333"/>
                </a:solidFill>
                <a:highlight>
                  <a:schemeClr val="lt1"/>
                </a:highlight>
                <a:latin typeface="+mn-lt"/>
              </a:rPr>
              <a:t>shared consistency </a:t>
            </a:r>
            <a:r>
              <a:rPr lang="en-US">
                <a:solidFill>
                  <a:srgbClr val="333333"/>
                </a:solidFill>
                <a:highlight>
                  <a:schemeClr val="lt1"/>
                </a:highlight>
                <a:latin typeface="+mn-lt"/>
              </a:rPr>
              <a:t>of meaning across the platforms, which can be used as the basis of </a:t>
            </a:r>
            <a:r>
              <a:rPr lang="en-US" b="1">
                <a:solidFill>
                  <a:srgbClr val="333333"/>
                </a:solidFill>
                <a:highlight>
                  <a:schemeClr val="lt1"/>
                </a:highlight>
                <a:latin typeface="+mn-lt"/>
              </a:rPr>
              <a:t>regulation and enforcement.”</a:t>
            </a:r>
            <a:endParaRPr b="1">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b="1">
              <a:solidFill>
                <a:srgbClr val="333333"/>
              </a:solidFill>
              <a:highlight>
                <a:schemeClr val="lt1"/>
              </a:highlight>
              <a:latin typeface="+mn-lt"/>
            </a:endParaRPr>
          </a:p>
          <a:p>
            <a:pPr marL="0" lvl="0" indent="0" algn="l" rtl="0">
              <a:lnSpc>
                <a:spcPct val="115000"/>
              </a:lnSpc>
              <a:spcBef>
                <a:spcPts val="0"/>
              </a:spcBef>
              <a:spcAft>
                <a:spcPts val="0"/>
              </a:spcAft>
              <a:buSzPts val="1100"/>
              <a:buNone/>
            </a:pPr>
            <a:r>
              <a:rPr lang="en-US" b="1">
                <a:solidFill>
                  <a:srgbClr val="333333"/>
                </a:solidFill>
                <a:highlight>
                  <a:schemeClr val="lt1"/>
                </a:highlight>
                <a:latin typeface="+mn-lt"/>
              </a:rPr>
              <a:t>Source</a:t>
            </a:r>
            <a:r>
              <a:rPr lang="en-US">
                <a:solidFill>
                  <a:srgbClr val="333333"/>
                </a:solidFill>
                <a:highlight>
                  <a:schemeClr val="lt1"/>
                </a:highlight>
                <a:latin typeface="+mn-lt"/>
              </a:rPr>
              <a:t>: House of Commons Digital, Culture, Media and Sport Select Committee report, July 2018</a:t>
            </a:r>
            <a:endParaRPr>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221" name="Google Shape;221;ge5cfdabda7_0_68"/>
          <p:cNvPicPr preferRelativeResize="0"/>
          <p:nvPr/>
        </p:nvPicPr>
        <p:blipFill rotWithShape="1">
          <a:blip r:embed="rId3">
            <a:alphaModFix/>
          </a:blip>
          <a:srcRect l="18814" r="27781"/>
          <a:stretch/>
        </p:blipFill>
        <p:spPr>
          <a:xfrm>
            <a:off x="4808308" y="1760550"/>
            <a:ext cx="3975392" cy="413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e5cfdabda7_0_7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11</a:t>
            </a:fld>
            <a:endParaRPr/>
          </a:p>
        </p:txBody>
      </p:sp>
      <p:sp>
        <p:nvSpPr>
          <p:cNvPr id="227" name="Google Shape;227;ge5cfdabda7_0_77"/>
          <p:cNvSpPr txBox="1"/>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sz="1000">
                <a:solidFill>
                  <a:srgbClr val="363E42"/>
                </a:solidFill>
              </a:rPr>
              <a:t>11</a:t>
            </a:fld>
            <a:endParaRPr sz="1000">
              <a:solidFill>
                <a:srgbClr val="363E42"/>
              </a:solidFill>
            </a:endParaRPr>
          </a:p>
        </p:txBody>
      </p:sp>
      <p:sp>
        <p:nvSpPr>
          <p:cNvPr id="228" name="Google Shape;228;ge5cfdabda7_0_77"/>
          <p:cNvSpPr txBox="1"/>
          <p:nvPr/>
        </p:nvSpPr>
        <p:spPr>
          <a:xfrm>
            <a:off x="393750" y="1916200"/>
            <a:ext cx="4089900" cy="40410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None/>
            </a:pPr>
            <a:r>
              <a:rPr lang="en-US" sz="2200" b="1">
                <a:solidFill>
                  <a:srgbClr val="363E42"/>
                </a:solidFill>
                <a:highlight>
                  <a:srgbClr val="FFFFFF"/>
                </a:highlight>
                <a:latin typeface="+mn-lt"/>
                <a:ea typeface="Verdana"/>
                <a:cs typeface="Verdana"/>
                <a:sym typeface="Verdana"/>
              </a:rPr>
              <a:t>Defining words:</a:t>
            </a:r>
            <a:endParaRPr sz="2200" b="1">
              <a:solidFill>
                <a:srgbClr val="363E42"/>
              </a:solidFill>
              <a:highlight>
                <a:srgbClr val="FFFFFF"/>
              </a:highlight>
              <a:latin typeface="+mn-lt"/>
              <a:ea typeface="Verdana"/>
              <a:cs typeface="Verdana"/>
              <a:sym typeface="Verdana"/>
            </a:endParaRPr>
          </a:p>
          <a:p>
            <a:pPr marL="457200" lvl="0" indent="-330200" algn="l" rtl="0">
              <a:lnSpc>
                <a:spcPct val="115000"/>
              </a:lnSpc>
              <a:spcBef>
                <a:spcPts val="1100"/>
              </a:spcBef>
              <a:spcAft>
                <a:spcPts val="0"/>
              </a:spcAft>
              <a:buClr>
                <a:srgbClr val="363E42"/>
              </a:buClr>
              <a:buSzPts val="1600"/>
              <a:buFont typeface="Arial"/>
              <a:buChar char="●"/>
            </a:pPr>
            <a:r>
              <a:rPr lang="en-US" sz="1600" b="1">
                <a:solidFill>
                  <a:srgbClr val="363E42"/>
                </a:solidFill>
                <a:highlight>
                  <a:srgbClr val="FFFFFF"/>
                </a:highlight>
                <a:latin typeface="+mn-lt"/>
                <a:ea typeface="Verdana"/>
                <a:cs typeface="Verdana"/>
                <a:sym typeface="Verdana"/>
              </a:rPr>
              <a:t>Disinformation </a:t>
            </a:r>
            <a:r>
              <a:rPr lang="en-US" sz="1600">
                <a:solidFill>
                  <a:srgbClr val="363E42"/>
                </a:solidFill>
                <a:highlight>
                  <a:srgbClr val="FFFFFF"/>
                </a:highlight>
                <a:latin typeface="+mn-lt"/>
                <a:ea typeface="Verdana"/>
                <a:cs typeface="Verdana"/>
                <a:sym typeface="Verdana"/>
              </a:rPr>
              <a:t>is false information deliberately created to cause harm to a person, social group, organisation or country.</a:t>
            </a:r>
            <a:endParaRPr sz="1600">
              <a:solidFill>
                <a:srgbClr val="363E42"/>
              </a:solidFill>
              <a:highlight>
                <a:srgbClr val="FFFFFF"/>
              </a:highlight>
              <a:latin typeface="+mn-lt"/>
              <a:ea typeface="Verdana"/>
              <a:cs typeface="Verdana"/>
              <a:sym typeface="Verdana"/>
            </a:endParaRPr>
          </a:p>
          <a:p>
            <a:pPr marL="457200" lvl="0" indent="-330200" algn="l" rtl="0">
              <a:lnSpc>
                <a:spcPct val="115000"/>
              </a:lnSpc>
              <a:spcBef>
                <a:spcPts val="0"/>
              </a:spcBef>
              <a:spcAft>
                <a:spcPts val="0"/>
              </a:spcAft>
              <a:buClr>
                <a:srgbClr val="363E42"/>
              </a:buClr>
              <a:buSzPts val="1600"/>
              <a:buFont typeface="Arial"/>
              <a:buChar char="●"/>
            </a:pPr>
            <a:r>
              <a:rPr lang="en-US" sz="1600" b="1">
                <a:solidFill>
                  <a:srgbClr val="363E42"/>
                </a:solidFill>
                <a:highlight>
                  <a:srgbClr val="FFFFFF"/>
                </a:highlight>
                <a:latin typeface="+mn-lt"/>
                <a:ea typeface="Verdana"/>
                <a:cs typeface="Verdana"/>
                <a:sym typeface="Verdana"/>
              </a:rPr>
              <a:t>Misinformation</a:t>
            </a:r>
            <a:r>
              <a:rPr lang="en-US" sz="1600">
                <a:solidFill>
                  <a:srgbClr val="363E42"/>
                </a:solidFill>
                <a:highlight>
                  <a:srgbClr val="FFFFFF"/>
                </a:highlight>
                <a:latin typeface="+mn-lt"/>
                <a:ea typeface="Verdana"/>
                <a:cs typeface="Verdana"/>
                <a:sym typeface="Verdana"/>
              </a:rPr>
              <a:t> is false information that is created and spread regardless of an intent to harm or deceive. </a:t>
            </a:r>
            <a:endParaRPr sz="1600">
              <a:solidFill>
                <a:srgbClr val="363E42"/>
              </a:solidFill>
              <a:highlight>
                <a:srgbClr val="FFFFFF"/>
              </a:highlight>
              <a:latin typeface="+mn-lt"/>
              <a:ea typeface="Verdana"/>
              <a:cs typeface="Verdana"/>
              <a:sym typeface="Verdana"/>
            </a:endParaRPr>
          </a:p>
          <a:p>
            <a:pPr marL="0" lvl="0" indent="0" algn="l" rtl="0">
              <a:lnSpc>
                <a:spcPct val="115000"/>
              </a:lnSpc>
              <a:spcBef>
                <a:spcPts val="1100"/>
              </a:spcBef>
              <a:spcAft>
                <a:spcPts val="1100"/>
              </a:spcAft>
              <a:buNone/>
            </a:pPr>
            <a:r>
              <a:rPr lang="en-US" sz="1500">
                <a:solidFill>
                  <a:srgbClr val="363E42"/>
                </a:solidFill>
                <a:highlight>
                  <a:srgbClr val="FFFFFF"/>
                </a:highlight>
                <a:latin typeface="+mn-lt"/>
                <a:ea typeface="Verdana"/>
                <a:cs typeface="Verdana"/>
                <a:sym typeface="Verdana"/>
              </a:rPr>
              <a:t>Both forms may be shared widely, regardless of whether or not the sharer knows the information is wrong.</a:t>
            </a:r>
            <a:endParaRPr>
              <a:solidFill>
                <a:srgbClr val="363E42"/>
              </a:solidFill>
              <a:latin typeface="+mn-lt"/>
              <a:ea typeface="Verdana"/>
              <a:cs typeface="Verdana"/>
              <a:sym typeface="Verdana"/>
            </a:endParaRPr>
          </a:p>
        </p:txBody>
      </p:sp>
      <p:pic>
        <p:nvPicPr>
          <p:cNvPr id="229" name="Google Shape;229;ge5cfdabda7_0_77"/>
          <p:cNvPicPr preferRelativeResize="0"/>
          <p:nvPr/>
        </p:nvPicPr>
        <p:blipFill>
          <a:blip r:embed="rId3">
            <a:alphaModFix/>
          </a:blip>
          <a:stretch>
            <a:fillRect/>
          </a:stretch>
        </p:blipFill>
        <p:spPr>
          <a:xfrm>
            <a:off x="5514850" y="3111913"/>
            <a:ext cx="2447350" cy="944700"/>
          </a:xfrm>
          <a:prstGeom prst="rect">
            <a:avLst/>
          </a:prstGeom>
          <a:noFill/>
          <a:ln>
            <a:noFill/>
          </a:ln>
        </p:spPr>
      </p:pic>
      <p:pic>
        <p:nvPicPr>
          <p:cNvPr id="230" name="Google Shape;230;ge5cfdabda7_0_77"/>
          <p:cNvPicPr preferRelativeResize="0"/>
          <p:nvPr/>
        </p:nvPicPr>
        <p:blipFill rotWithShape="1">
          <a:blip r:embed="rId4">
            <a:alphaModFix/>
          </a:blip>
          <a:srcRect l="8051" r="10376"/>
          <a:stretch/>
        </p:blipFill>
        <p:spPr>
          <a:xfrm>
            <a:off x="4669477" y="2063473"/>
            <a:ext cx="4090001" cy="3342616"/>
          </a:xfrm>
          <a:prstGeom prst="rect">
            <a:avLst/>
          </a:prstGeom>
          <a:noFill/>
          <a:ln>
            <a:noFill/>
          </a:ln>
        </p:spPr>
      </p:pic>
      <p:pic>
        <p:nvPicPr>
          <p:cNvPr id="231" name="Google Shape;231;ge5cfdabda7_0_77"/>
          <p:cNvPicPr preferRelativeResize="0"/>
          <p:nvPr/>
        </p:nvPicPr>
        <p:blipFill rotWithShape="1">
          <a:blip r:embed="rId5">
            <a:alphaModFix/>
          </a:blip>
          <a:srcRect l="25840" t="9770" r="24601" b="14900"/>
          <a:stretch/>
        </p:blipFill>
        <p:spPr>
          <a:xfrm>
            <a:off x="4669475" y="1828800"/>
            <a:ext cx="4089899" cy="4041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5"/>
        <p:cNvGrpSpPr/>
        <p:nvPr/>
      </p:nvGrpSpPr>
      <p:grpSpPr>
        <a:xfrm>
          <a:off x="0" y="0"/>
          <a:ext cx="0" cy="0"/>
          <a:chOff x="0" y="0"/>
          <a:chExt cx="0" cy="0"/>
        </a:xfrm>
      </p:grpSpPr>
      <p:sp>
        <p:nvSpPr>
          <p:cNvPr id="236" name="Google Shape;236;ge5cfdabda7_0_89"/>
          <p:cNvSpPr txBox="1">
            <a:spLocks noGrp="1"/>
          </p:cNvSpPr>
          <p:nvPr>
            <p:ph type="body" idx="1"/>
          </p:nvPr>
        </p:nvSpPr>
        <p:spPr>
          <a:xfrm>
            <a:off x="374872" y="2066328"/>
            <a:ext cx="4137300" cy="372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800"/>
              <a:buFont typeface="Arial"/>
              <a:buNone/>
            </a:pPr>
            <a:r>
              <a:rPr lang="en-US"/>
              <a:t>How can you recognise misinformation and  disinformation? </a:t>
            </a:r>
            <a:endParaRPr sz="1400" b="0">
              <a:solidFill>
                <a:srgbClr val="363E42"/>
              </a:solidFill>
            </a:endParaRPr>
          </a:p>
        </p:txBody>
      </p:sp>
      <p:sp>
        <p:nvSpPr>
          <p:cNvPr id="237" name="Google Shape;237;ge5cfdabda7_0_89"/>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Clr>
                <a:srgbClr val="000000"/>
              </a:buClr>
              <a:buSzPct val="100000"/>
              <a:buFont typeface="Arial"/>
              <a:buNone/>
            </a:pPr>
            <a:fld id="{00000000-1234-1234-1234-123412341234}" type="slidenum">
              <a:rPr lang="en-US"/>
              <a:t>12</a:t>
            </a:fld>
            <a:endParaRPr/>
          </a:p>
        </p:txBody>
      </p:sp>
      <p:sp>
        <p:nvSpPr>
          <p:cNvPr id="238" name="Google Shape;238;ge5cfdabda7_0_89"/>
          <p:cNvSpPr txBox="1">
            <a:spLocks noGrp="1"/>
          </p:cNvSpPr>
          <p:nvPr>
            <p:ph type="body" idx="2"/>
          </p:nvPr>
        </p:nvSpPr>
        <p:spPr>
          <a:xfrm>
            <a:off x="877963" y="1679161"/>
            <a:ext cx="3634200" cy="30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Discuss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e5cfdabda7_0_3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13</a:t>
            </a:fld>
            <a:endParaRPr/>
          </a:p>
        </p:txBody>
      </p:sp>
      <p:sp>
        <p:nvSpPr>
          <p:cNvPr id="244" name="Google Shape;244;ge5cfdabda7_0_37"/>
          <p:cNvSpPr txBox="1">
            <a:spLocks noGrp="1"/>
          </p:cNvSpPr>
          <p:nvPr>
            <p:ph type="body" idx="1"/>
          </p:nvPr>
        </p:nvSpPr>
        <p:spPr>
          <a:xfrm>
            <a:off x="367649" y="3012150"/>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Misinformation is false information that is created and spread without a deliberate intent </a:t>
            </a:r>
          </a:p>
          <a:p>
            <a:pPr marL="0" lvl="0" indent="0" algn="ctr" rtl="0">
              <a:lnSpc>
                <a:spcPct val="100000"/>
              </a:lnSpc>
              <a:spcBef>
                <a:spcPts val="0"/>
              </a:spcBef>
              <a:spcAft>
                <a:spcPts val="0"/>
              </a:spcAft>
              <a:buClr>
                <a:srgbClr val="363E42"/>
              </a:buClr>
              <a:buSzPts val="2200"/>
              <a:buFont typeface="Arial"/>
              <a:buNone/>
            </a:pPr>
            <a:r>
              <a:rPr lang="en-US" sz="2800"/>
              <a:t>to harm or deceive.</a:t>
            </a:r>
            <a:endParaRPr sz="2800"/>
          </a:p>
          <a:p>
            <a:pPr marL="0" lvl="0" indent="0" algn="l" rtl="0">
              <a:lnSpc>
                <a:spcPct val="100000"/>
              </a:lnSpc>
              <a:spcBef>
                <a:spcPts val="0"/>
              </a:spcBef>
              <a:spcAft>
                <a:spcPts val="0"/>
              </a:spcAft>
              <a:buClr>
                <a:srgbClr val="363E42"/>
              </a:buClr>
              <a:buSzPts val="2200"/>
              <a:buFont typeface="Arial"/>
              <a:buNone/>
            </a:pPr>
            <a:endParaRPr b="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e5d7e6bece_0_4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14</a:t>
            </a:fld>
            <a:endParaRPr/>
          </a:p>
        </p:txBody>
      </p:sp>
      <p:sp>
        <p:nvSpPr>
          <p:cNvPr id="250" name="Google Shape;250;ge5d7e6bece_0_47"/>
          <p:cNvSpPr txBox="1">
            <a:spLocks noGrp="1"/>
          </p:cNvSpPr>
          <p:nvPr>
            <p:ph type="body" idx="1"/>
          </p:nvPr>
        </p:nvSpPr>
        <p:spPr>
          <a:xfrm>
            <a:off x="374874" y="1764450"/>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solidFill>
                  <a:srgbClr val="FF0000"/>
                </a:solidFill>
              </a:rPr>
              <a:t>REVIEW</a:t>
            </a:r>
            <a:r>
              <a:rPr lang="en-US" sz="2800"/>
              <a:t> your source</a:t>
            </a:r>
            <a:endParaRPr sz="2800"/>
          </a:p>
          <a:p>
            <a:pPr marL="0" lvl="0" indent="0" algn="ctr" rtl="0">
              <a:lnSpc>
                <a:spcPct val="100000"/>
              </a:lnSpc>
              <a:spcBef>
                <a:spcPts val="0"/>
              </a:spcBef>
              <a:spcAft>
                <a:spcPts val="0"/>
              </a:spcAft>
              <a:buClr>
                <a:srgbClr val="363E42"/>
              </a:buClr>
              <a:buSzPts val="2200"/>
              <a:buFont typeface="Arial"/>
              <a:buNone/>
            </a:pPr>
            <a:endParaRPr b="0" i="1"/>
          </a:p>
        </p:txBody>
      </p:sp>
      <p:sp>
        <p:nvSpPr>
          <p:cNvPr id="251" name="Google Shape;251;ge5d7e6bece_0_47"/>
          <p:cNvSpPr/>
          <p:nvPr/>
        </p:nvSpPr>
        <p:spPr>
          <a:xfrm>
            <a:off x="374650" y="2256775"/>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REPUTATION</a:t>
            </a:r>
            <a:endParaRPr sz="2000" b="0" i="0" u="none" strike="noStrike" cap="none">
              <a:solidFill>
                <a:srgbClr val="FFFFFF"/>
              </a:solidFill>
              <a:latin typeface="Arial"/>
              <a:ea typeface="Arial"/>
              <a:cs typeface="Arial"/>
              <a:sym typeface="Arial"/>
            </a:endParaRPr>
          </a:p>
        </p:txBody>
      </p:sp>
      <p:pic>
        <p:nvPicPr>
          <p:cNvPr id="252" name="Google Shape;252;ge5d7e6bece_0_47"/>
          <p:cNvPicPr preferRelativeResize="0"/>
          <p:nvPr/>
        </p:nvPicPr>
        <p:blipFill>
          <a:blip r:embed="rId3"/>
          <a:srcRect/>
          <a:stretch/>
        </p:blipFill>
        <p:spPr>
          <a:xfrm>
            <a:off x="2807549" y="2606125"/>
            <a:ext cx="3543349" cy="2771813"/>
          </a:xfrm>
          <a:prstGeom prst="rect">
            <a:avLst/>
          </a:prstGeom>
          <a:noFill/>
          <a:ln>
            <a:noFill/>
          </a:ln>
        </p:spPr>
      </p:pic>
      <p:sp>
        <p:nvSpPr>
          <p:cNvPr id="253" name="Google Shape;253;ge5d7e6bece_0_47"/>
          <p:cNvSpPr/>
          <p:nvPr/>
        </p:nvSpPr>
        <p:spPr>
          <a:xfrm>
            <a:off x="374875" y="3649650"/>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EVIDENCE</a:t>
            </a:r>
            <a:endParaRPr sz="2000" b="0" i="0" u="none" strike="noStrike" cap="none">
              <a:solidFill>
                <a:srgbClr val="FFFFFF"/>
              </a:solidFill>
              <a:latin typeface="Arial"/>
              <a:ea typeface="Arial"/>
              <a:cs typeface="Arial"/>
              <a:sym typeface="Arial"/>
            </a:endParaRPr>
          </a:p>
        </p:txBody>
      </p:sp>
      <p:sp>
        <p:nvSpPr>
          <p:cNvPr id="254" name="Google Shape;254;ge5d7e6bece_0_47"/>
          <p:cNvSpPr/>
          <p:nvPr/>
        </p:nvSpPr>
        <p:spPr>
          <a:xfrm>
            <a:off x="374650" y="5042538"/>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VERIFICATION</a:t>
            </a:r>
            <a:endParaRPr sz="2000" b="0" i="0" u="none" strike="noStrike" cap="none">
              <a:solidFill>
                <a:srgbClr val="FFFFFF"/>
              </a:solidFill>
              <a:latin typeface="Arial"/>
              <a:ea typeface="Arial"/>
              <a:cs typeface="Arial"/>
              <a:sym typeface="Arial"/>
            </a:endParaRPr>
          </a:p>
        </p:txBody>
      </p:sp>
      <p:sp>
        <p:nvSpPr>
          <p:cNvPr id="255" name="Google Shape;255;ge5d7e6bece_0_47"/>
          <p:cNvSpPr/>
          <p:nvPr/>
        </p:nvSpPr>
        <p:spPr>
          <a:xfrm>
            <a:off x="6712000" y="2256763"/>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INTENT</a:t>
            </a:r>
            <a:endParaRPr sz="2000" b="0" i="0" u="none" strike="noStrike" cap="none">
              <a:solidFill>
                <a:srgbClr val="FFFFFF"/>
              </a:solidFill>
              <a:latin typeface="Arial"/>
              <a:ea typeface="Arial"/>
              <a:cs typeface="Arial"/>
              <a:sym typeface="Arial"/>
            </a:endParaRPr>
          </a:p>
        </p:txBody>
      </p:sp>
      <p:sp>
        <p:nvSpPr>
          <p:cNvPr id="256" name="Google Shape;256;ge5d7e6bece_0_47"/>
          <p:cNvSpPr/>
          <p:nvPr/>
        </p:nvSpPr>
        <p:spPr>
          <a:xfrm>
            <a:off x="6711775" y="3649650"/>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EMOTIONS</a:t>
            </a:r>
            <a:endParaRPr sz="2000" b="0" i="0" u="none" strike="noStrike" cap="none">
              <a:solidFill>
                <a:srgbClr val="FFFFFF"/>
              </a:solidFill>
              <a:latin typeface="Arial"/>
              <a:ea typeface="Arial"/>
              <a:cs typeface="Arial"/>
              <a:sym typeface="Arial"/>
            </a:endParaRPr>
          </a:p>
        </p:txBody>
      </p:sp>
      <p:sp>
        <p:nvSpPr>
          <p:cNvPr id="257" name="Google Shape;257;ge5d7e6bece_0_47"/>
          <p:cNvSpPr/>
          <p:nvPr/>
        </p:nvSpPr>
        <p:spPr>
          <a:xfrm>
            <a:off x="6712000" y="5042538"/>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WEIGH IT UP</a:t>
            </a:r>
            <a:endParaRPr sz="2000" b="0" i="0" u="none" strike="noStrike" cap="none">
              <a:solidFill>
                <a:srgbClr val="FFFFFF"/>
              </a:solidFill>
              <a:latin typeface="Arial"/>
              <a:ea typeface="Arial"/>
              <a:cs typeface="Arial"/>
              <a:sym typeface="Arial"/>
            </a:endParaRPr>
          </a:p>
        </p:txBody>
      </p:sp>
      <p:cxnSp>
        <p:nvCxnSpPr>
          <p:cNvPr id="258" name="Google Shape;258;ge5d7e6bece_0_47"/>
          <p:cNvCxnSpPr>
            <a:stCxn id="251" idx="3"/>
          </p:cNvCxnSpPr>
          <p:nvPr/>
        </p:nvCxnSpPr>
        <p:spPr>
          <a:xfrm>
            <a:off x="2446450" y="2592175"/>
            <a:ext cx="399000" cy="386400"/>
          </a:xfrm>
          <a:prstGeom prst="straightConnector1">
            <a:avLst/>
          </a:prstGeom>
          <a:noFill/>
          <a:ln w="9525" cap="flat" cmpd="sng">
            <a:solidFill>
              <a:schemeClr val="dk2"/>
            </a:solidFill>
            <a:prstDash val="solid"/>
            <a:round/>
            <a:headEnd type="none" w="med" len="med"/>
            <a:tailEnd type="triangle" w="med" len="med"/>
          </a:ln>
        </p:spPr>
      </p:cxnSp>
      <p:cxnSp>
        <p:nvCxnSpPr>
          <p:cNvPr id="259" name="Google Shape;259;ge5d7e6bece_0_47"/>
          <p:cNvCxnSpPr>
            <a:stCxn id="253" idx="3"/>
            <a:endCxn id="252" idx="1"/>
          </p:cNvCxnSpPr>
          <p:nvPr/>
        </p:nvCxnSpPr>
        <p:spPr>
          <a:xfrm>
            <a:off x="2446675" y="3985050"/>
            <a:ext cx="360874" cy="6982"/>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ge5d7e6bece_0_47"/>
          <p:cNvCxnSpPr>
            <a:stCxn id="254" idx="3"/>
          </p:cNvCxnSpPr>
          <p:nvPr/>
        </p:nvCxnSpPr>
        <p:spPr>
          <a:xfrm rot="10800000" flipH="1">
            <a:off x="2446450" y="4974738"/>
            <a:ext cx="409500" cy="40320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ge5d7e6bece_0_47"/>
          <p:cNvCxnSpPr>
            <a:stCxn id="257" idx="1"/>
          </p:cNvCxnSpPr>
          <p:nvPr/>
        </p:nvCxnSpPr>
        <p:spPr>
          <a:xfrm rot="10800000">
            <a:off x="6192700" y="4923438"/>
            <a:ext cx="519300" cy="45450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ge5d7e6bece_0_47"/>
          <p:cNvCxnSpPr>
            <a:stCxn id="256" idx="1"/>
          </p:cNvCxnSpPr>
          <p:nvPr/>
        </p:nvCxnSpPr>
        <p:spPr>
          <a:xfrm rot="10800000">
            <a:off x="6143575" y="3832950"/>
            <a:ext cx="568200" cy="152100"/>
          </a:xfrm>
          <a:prstGeom prst="straightConnector1">
            <a:avLst/>
          </a:prstGeom>
          <a:noFill/>
          <a:ln w="9525" cap="flat" cmpd="sng">
            <a:solidFill>
              <a:schemeClr val="dk2"/>
            </a:solidFill>
            <a:prstDash val="solid"/>
            <a:round/>
            <a:headEnd type="none" w="med" len="med"/>
            <a:tailEnd type="triangle" w="med" len="med"/>
          </a:ln>
        </p:spPr>
      </p:cxnSp>
      <p:cxnSp>
        <p:nvCxnSpPr>
          <p:cNvPr id="263" name="Google Shape;263;ge5d7e6bece_0_47"/>
          <p:cNvCxnSpPr>
            <a:stCxn id="255" idx="1"/>
          </p:cNvCxnSpPr>
          <p:nvPr/>
        </p:nvCxnSpPr>
        <p:spPr>
          <a:xfrm flipH="1">
            <a:off x="6182500" y="2592163"/>
            <a:ext cx="529500" cy="355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e5d7e6bece_0_84"/>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15</a:t>
            </a:fld>
            <a:endParaRPr/>
          </a:p>
        </p:txBody>
      </p:sp>
      <p:sp>
        <p:nvSpPr>
          <p:cNvPr id="269" name="Google Shape;269;ge5d7e6bece_0_84"/>
          <p:cNvSpPr txBox="1">
            <a:spLocks noGrp="1"/>
          </p:cNvSpPr>
          <p:nvPr>
            <p:ph type="body" idx="1"/>
          </p:nvPr>
        </p:nvSpPr>
        <p:spPr>
          <a:xfrm>
            <a:off x="551900" y="1682496"/>
            <a:ext cx="8408700" cy="55333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a:t>Hands up: Do you think this is misinformation or the truth?</a:t>
            </a:r>
            <a:endParaRPr/>
          </a:p>
        </p:txBody>
      </p:sp>
      <p:sp>
        <p:nvSpPr>
          <p:cNvPr id="270" name="Google Shape;270;ge5d7e6bece_0_84"/>
          <p:cNvSpPr/>
          <p:nvPr/>
        </p:nvSpPr>
        <p:spPr>
          <a:xfrm>
            <a:off x="551900" y="5145282"/>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MISINFORMATION</a:t>
            </a:r>
            <a:endParaRPr sz="2000" b="0" i="0" u="none" strike="noStrike" cap="none">
              <a:solidFill>
                <a:srgbClr val="FFFFFF"/>
              </a:solidFill>
              <a:latin typeface="Arial"/>
              <a:ea typeface="Arial"/>
              <a:cs typeface="Arial"/>
              <a:sym typeface="Arial"/>
            </a:endParaRPr>
          </a:p>
        </p:txBody>
      </p:sp>
      <p:sp>
        <p:nvSpPr>
          <p:cNvPr id="271" name="Google Shape;271;ge5d7e6bece_0_84"/>
          <p:cNvSpPr/>
          <p:nvPr/>
        </p:nvSpPr>
        <p:spPr>
          <a:xfrm>
            <a:off x="5408958" y="5145282"/>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TRUTH</a:t>
            </a:r>
            <a:endParaRPr sz="2000" b="0" i="0" u="none" strike="noStrike" cap="none">
              <a:solidFill>
                <a:srgbClr val="FFFFFF"/>
              </a:solidFill>
              <a:latin typeface="Arial"/>
              <a:ea typeface="Arial"/>
              <a:cs typeface="Arial"/>
              <a:sym typeface="Arial"/>
            </a:endParaRPr>
          </a:p>
        </p:txBody>
      </p:sp>
      <p:pic>
        <p:nvPicPr>
          <p:cNvPr id="272" name="Google Shape;272;ge5d7e6bece_0_84"/>
          <p:cNvPicPr preferRelativeResize="0"/>
          <p:nvPr/>
        </p:nvPicPr>
        <p:blipFill>
          <a:blip r:embed="rId3"/>
          <a:srcRect/>
          <a:stretch/>
        </p:blipFill>
        <p:spPr>
          <a:xfrm>
            <a:off x="2800325" y="2245369"/>
            <a:ext cx="3543349" cy="27718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e5d7e6bece_0_100"/>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16</a:t>
            </a:fld>
            <a:endParaRPr/>
          </a:p>
        </p:txBody>
      </p:sp>
      <p:sp>
        <p:nvSpPr>
          <p:cNvPr id="278" name="Google Shape;278;ge5d7e6bece_0_100"/>
          <p:cNvSpPr txBox="1">
            <a:spLocks noGrp="1"/>
          </p:cNvSpPr>
          <p:nvPr>
            <p:ph type="body" idx="1"/>
          </p:nvPr>
        </p:nvSpPr>
        <p:spPr>
          <a:xfrm>
            <a:off x="4043090" y="1962364"/>
            <a:ext cx="4740600" cy="445948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highlight>
                  <a:schemeClr val="lt1"/>
                </a:highlight>
              </a:rPr>
              <a:t>Are there 'Sharia courts' in Britain?</a:t>
            </a:r>
            <a:endParaRPr>
              <a:solidFill>
                <a:srgbClr val="363E42"/>
              </a:solidFill>
              <a:highlight>
                <a:schemeClr val="lt1"/>
              </a:highlight>
            </a:endParaRPr>
          </a:p>
          <a:p>
            <a:pPr marL="0" lvl="0" indent="0" algn="l" rtl="0">
              <a:lnSpc>
                <a:spcPct val="100000"/>
              </a:lnSpc>
              <a:spcBef>
                <a:spcPts val="1200"/>
              </a:spcBef>
              <a:spcAft>
                <a:spcPts val="0"/>
              </a:spcAft>
              <a:buClr>
                <a:schemeClr val="dk1"/>
              </a:buClr>
              <a:buSzPts val="1100"/>
              <a:buFont typeface="Arial"/>
              <a:buNone/>
            </a:pPr>
            <a:r>
              <a:rPr lang="en-US" sz="1400" b="0">
                <a:highlight>
                  <a:schemeClr val="lt1"/>
                </a:highlight>
              </a:rPr>
              <a:t>While Sharia </a:t>
            </a:r>
            <a:r>
              <a:rPr lang="en-US" sz="1400" b="0" i="1">
                <a:highlight>
                  <a:schemeClr val="lt1"/>
                </a:highlight>
              </a:rPr>
              <a:t>councils</a:t>
            </a:r>
            <a:r>
              <a:rPr lang="en-US" sz="1400" b="0">
                <a:highlight>
                  <a:schemeClr val="lt1"/>
                </a:highlight>
              </a:rPr>
              <a:t> exist in London and the UK, they have no legal power. They are voluntary local associations of scholars who see themselves or are seen by their communities as </a:t>
            </a:r>
            <a:r>
              <a:rPr lang="en-US" sz="1400" b="0" err="1">
                <a:highlight>
                  <a:schemeClr val="lt1"/>
                </a:highlight>
              </a:rPr>
              <a:t>authorised</a:t>
            </a:r>
            <a:r>
              <a:rPr lang="en-US" sz="1400" b="0">
                <a:highlight>
                  <a:schemeClr val="lt1"/>
                </a:highlight>
              </a:rPr>
              <a:t> to offer advice on the Islamic religious law regulating public and private life, usually concerning religious marriage and divorce. </a:t>
            </a:r>
            <a:br>
              <a:rPr lang="en-US" sz="1400" b="0">
                <a:highlight>
                  <a:schemeClr val="lt1"/>
                </a:highlight>
              </a:rPr>
            </a:br>
            <a:br>
              <a:rPr lang="en-US" sz="1400" b="0">
                <a:highlight>
                  <a:schemeClr val="lt1"/>
                </a:highlight>
              </a:rPr>
            </a:br>
            <a:r>
              <a:rPr lang="en-US" sz="1400">
                <a:highlight>
                  <a:schemeClr val="lt1"/>
                </a:highlight>
              </a:rPr>
              <a:t>Source</a:t>
            </a:r>
            <a:r>
              <a:rPr lang="en-US" sz="1400" b="0">
                <a:highlight>
                  <a:schemeClr val="lt1"/>
                </a:highlight>
              </a:rPr>
              <a:t>: The independent review into the application of sharia law in England and Wales, presented to Parliament in February 2018</a:t>
            </a:r>
            <a:endParaRPr sz="1400" b="0">
              <a:solidFill>
                <a:srgbClr val="363E42"/>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400" b="0">
              <a:solidFill>
                <a:srgbClr val="222222"/>
              </a:solidFill>
              <a:highlight>
                <a:schemeClr val="lt1"/>
              </a:highlight>
            </a:endParaRPr>
          </a:p>
          <a:p>
            <a:pPr marL="0" lvl="0" indent="0" algn="ctr" rtl="0">
              <a:lnSpc>
                <a:spcPct val="100000"/>
              </a:lnSpc>
              <a:spcBef>
                <a:spcPts val="0"/>
              </a:spcBef>
              <a:spcAft>
                <a:spcPts val="0"/>
              </a:spcAft>
              <a:buClr>
                <a:srgbClr val="363E42"/>
              </a:buClr>
              <a:buSzPts val="2200"/>
              <a:buFont typeface="Arial"/>
              <a:buNone/>
            </a:pPr>
            <a:endParaRPr b="0"/>
          </a:p>
        </p:txBody>
      </p:sp>
      <p:sp>
        <p:nvSpPr>
          <p:cNvPr id="279" name="Google Shape;279;ge5d7e6bece_0_100"/>
          <p:cNvSpPr/>
          <p:nvPr/>
        </p:nvSpPr>
        <p:spPr>
          <a:xfrm>
            <a:off x="367658" y="1962364"/>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MISINFORMATION</a:t>
            </a:r>
            <a:endParaRPr sz="2000" b="0" i="0" u="none" strike="noStrike" cap="none">
              <a:solidFill>
                <a:srgbClr val="FFFFFF"/>
              </a:solidFill>
              <a:latin typeface="Arial"/>
              <a:ea typeface="Arial"/>
              <a:cs typeface="Arial"/>
              <a:sym typeface="Arial"/>
            </a:endParaRPr>
          </a:p>
        </p:txBody>
      </p:sp>
      <p:pic>
        <p:nvPicPr>
          <p:cNvPr id="280" name="Google Shape;280;ge5d7e6bece_0_100"/>
          <p:cNvPicPr preferRelativeResize="0"/>
          <p:nvPr/>
        </p:nvPicPr>
        <p:blipFill>
          <a:blip r:embed="rId3"/>
          <a:srcRect/>
          <a:stretch/>
        </p:blipFill>
        <p:spPr>
          <a:xfrm>
            <a:off x="367658" y="3477769"/>
            <a:ext cx="3543349" cy="27718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e5cfdabda7_0_119"/>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17</a:t>
            </a:fld>
            <a:endParaRPr/>
          </a:p>
        </p:txBody>
      </p:sp>
      <p:sp>
        <p:nvSpPr>
          <p:cNvPr id="286" name="Google Shape;286;ge5cfdabda7_0_119"/>
          <p:cNvSpPr txBox="1">
            <a:spLocks noGrp="1"/>
          </p:cNvSpPr>
          <p:nvPr>
            <p:ph type="body" idx="1"/>
          </p:nvPr>
        </p:nvSpPr>
        <p:spPr>
          <a:xfrm>
            <a:off x="367649" y="3012150"/>
            <a:ext cx="8408700" cy="154765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Disinformation is false information deliberately created to cause harm to a person, </a:t>
            </a:r>
          </a:p>
          <a:p>
            <a:pPr marL="0" lvl="0" indent="0" algn="ctr" rtl="0">
              <a:lnSpc>
                <a:spcPct val="100000"/>
              </a:lnSpc>
              <a:spcBef>
                <a:spcPts val="0"/>
              </a:spcBef>
              <a:spcAft>
                <a:spcPts val="0"/>
              </a:spcAft>
              <a:buClr>
                <a:srgbClr val="363E42"/>
              </a:buClr>
              <a:buSzPts val="2200"/>
              <a:buFont typeface="Arial"/>
              <a:buNone/>
            </a:pPr>
            <a:r>
              <a:rPr lang="en-US" sz="2800"/>
              <a:t>social group, organisation or country.</a:t>
            </a:r>
            <a:endParaRPr sz="2800"/>
          </a:p>
          <a:p>
            <a:pPr marL="0" lvl="0" indent="0" algn="l" rtl="0">
              <a:lnSpc>
                <a:spcPct val="100000"/>
              </a:lnSpc>
              <a:spcBef>
                <a:spcPts val="0"/>
              </a:spcBef>
              <a:spcAft>
                <a:spcPts val="0"/>
              </a:spcAft>
              <a:buClr>
                <a:srgbClr val="363E42"/>
              </a:buClr>
              <a:buSzPts val="2200"/>
              <a:buFont typeface="Arial"/>
              <a:buNone/>
            </a:pPr>
            <a:endParaRPr b="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e5d7e6bece_0_7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18</a:t>
            </a:fld>
            <a:endParaRPr/>
          </a:p>
        </p:txBody>
      </p:sp>
      <p:pic>
        <p:nvPicPr>
          <p:cNvPr id="292" name="Google Shape;292;ge5d7e6bece_0_77"/>
          <p:cNvPicPr preferRelativeResize="0"/>
          <p:nvPr/>
        </p:nvPicPr>
        <p:blipFill>
          <a:blip r:embed="rId3">
            <a:alphaModFix/>
          </a:blip>
          <a:stretch>
            <a:fillRect/>
          </a:stretch>
        </p:blipFill>
        <p:spPr>
          <a:xfrm>
            <a:off x="1316350" y="1828800"/>
            <a:ext cx="6237838" cy="43021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e5cfdabda7_0_12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19</a:t>
            </a:fld>
            <a:endParaRPr/>
          </a:p>
        </p:txBody>
      </p:sp>
      <p:sp>
        <p:nvSpPr>
          <p:cNvPr id="298" name="Google Shape;298;ge5cfdabda7_0_127"/>
          <p:cNvSpPr txBox="1">
            <a:spLocks noGrp="1"/>
          </p:cNvSpPr>
          <p:nvPr>
            <p:ph type="body" idx="1"/>
          </p:nvPr>
        </p:nvSpPr>
        <p:spPr>
          <a:xfrm>
            <a:off x="374874" y="1764450"/>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solidFill>
                  <a:srgbClr val="FF0000"/>
                </a:solidFill>
              </a:rPr>
              <a:t>REVIEW</a:t>
            </a:r>
            <a:r>
              <a:rPr lang="en-US" sz="2800"/>
              <a:t> your source</a:t>
            </a:r>
            <a:endParaRPr sz="2800"/>
          </a:p>
          <a:p>
            <a:pPr marL="0" lvl="0" indent="0" algn="ctr" rtl="0">
              <a:lnSpc>
                <a:spcPct val="100000"/>
              </a:lnSpc>
              <a:spcBef>
                <a:spcPts val="0"/>
              </a:spcBef>
              <a:spcAft>
                <a:spcPts val="0"/>
              </a:spcAft>
              <a:buClr>
                <a:srgbClr val="363E42"/>
              </a:buClr>
              <a:buSzPts val="2200"/>
              <a:buFont typeface="Arial"/>
              <a:buNone/>
            </a:pPr>
            <a:endParaRPr b="0" i="1"/>
          </a:p>
        </p:txBody>
      </p:sp>
      <p:sp>
        <p:nvSpPr>
          <p:cNvPr id="299" name="Google Shape;299;ge5cfdabda7_0_127"/>
          <p:cNvSpPr/>
          <p:nvPr/>
        </p:nvSpPr>
        <p:spPr>
          <a:xfrm>
            <a:off x="374650" y="2256775"/>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REPUTATION</a:t>
            </a:r>
            <a:endParaRPr sz="2000" b="0" i="0" u="none" strike="noStrike" cap="none">
              <a:solidFill>
                <a:srgbClr val="FFFFFF"/>
              </a:solidFill>
              <a:latin typeface="Arial"/>
              <a:ea typeface="Arial"/>
              <a:cs typeface="Arial"/>
              <a:sym typeface="Arial"/>
            </a:endParaRPr>
          </a:p>
        </p:txBody>
      </p:sp>
      <p:sp>
        <p:nvSpPr>
          <p:cNvPr id="300" name="Google Shape;300;ge5cfdabda7_0_127"/>
          <p:cNvSpPr/>
          <p:nvPr/>
        </p:nvSpPr>
        <p:spPr>
          <a:xfrm>
            <a:off x="374875" y="3649650"/>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EVIDENCE</a:t>
            </a:r>
            <a:endParaRPr sz="2000" b="0" i="0" u="none" strike="noStrike" cap="none">
              <a:solidFill>
                <a:srgbClr val="FFFFFF"/>
              </a:solidFill>
              <a:latin typeface="Arial"/>
              <a:ea typeface="Arial"/>
              <a:cs typeface="Arial"/>
              <a:sym typeface="Arial"/>
            </a:endParaRPr>
          </a:p>
        </p:txBody>
      </p:sp>
      <p:sp>
        <p:nvSpPr>
          <p:cNvPr id="301" name="Google Shape;301;ge5cfdabda7_0_127"/>
          <p:cNvSpPr/>
          <p:nvPr/>
        </p:nvSpPr>
        <p:spPr>
          <a:xfrm>
            <a:off x="374650" y="5042538"/>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VERIFICATION</a:t>
            </a:r>
            <a:endParaRPr sz="2000" b="0" i="0" u="none" strike="noStrike" cap="none">
              <a:solidFill>
                <a:srgbClr val="FFFFFF"/>
              </a:solidFill>
              <a:latin typeface="Arial"/>
              <a:ea typeface="Arial"/>
              <a:cs typeface="Arial"/>
              <a:sym typeface="Arial"/>
            </a:endParaRPr>
          </a:p>
        </p:txBody>
      </p:sp>
      <p:sp>
        <p:nvSpPr>
          <p:cNvPr id="302" name="Google Shape;302;ge5cfdabda7_0_127"/>
          <p:cNvSpPr/>
          <p:nvPr/>
        </p:nvSpPr>
        <p:spPr>
          <a:xfrm>
            <a:off x="6712000" y="2256763"/>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INTENT</a:t>
            </a:r>
            <a:endParaRPr sz="2000" b="0" i="0" u="none" strike="noStrike" cap="none">
              <a:solidFill>
                <a:srgbClr val="FFFFFF"/>
              </a:solidFill>
              <a:latin typeface="Arial"/>
              <a:ea typeface="Arial"/>
              <a:cs typeface="Arial"/>
              <a:sym typeface="Arial"/>
            </a:endParaRPr>
          </a:p>
        </p:txBody>
      </p:sp>
      <p:sp>
        <p:nvSpPr>
          <p:cNvPr id="303" name="Google Shape;303;ge5cfdabda7_0_127"/>
          <p:cNvSpPr/>
          <p:nvPr/>
        </p:nvSpPr>
        <p:spPr>
          <a:xfrm>
            <a:off x="6711775" y="3649650"/>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EMOTIONS</a:t>
            </a:r>
            <a:endParaRPr sz="2000" b="0" i="0" u="none" strike="noStrike" cap="none">
              <a:solidFill>
                <a:srgbClr val="FFFFFF"/>
              </a:solidFill>
              <a:latin typeface="Arial"/>
              <a:ea typeface="Arial"/>
              <a:cs typeface="Arial"/>
              <a:sym typeface="Arial"/>
            </a:endParaRPr>
          </a:p>
        </p:txBody>
      </p:sp>
      <p:sp>
        <p:nvSpPr>
          <p:cNvPr id="304" name="Google Shape;304;ge5cfdabda7_0_127"/>
          <p:cNvSpPr/>
          <p:nvPr/>
        </p:nvSpPr>
        <p:spPr>
          <a:xfrm>
            <a:off x="6712000" y="5042538"/>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WEIGH IT UP</a:t>
            </a:r>
            <a:endParaRPr sz="2000" b="0" i="0" u="none" strike="noStrike" cap="none">
              <a:solidFill>
                <a:srgbClr val="FFFFFF"/>
              </a:solidFill>
              <a:latin typeface="Arial"/>
              <a:ea typeface="Arial"/>
              <a:cs typeface="Arial"/>
              <a:sym typeface="Arial"/>
            </a:endParaRPr>
          </a:p>
        </p:txBody>
      </p:sp>
      <p:cxnSp>
        <p:nvCxnSpPr>
          <p:cNvPr id="305" name="Google Shape;305;ge5cfdabda7_0_127"/>
          <p:cNvCxnSpPr>
            <a:stCxn id="299" idx="3"/>
          </p:cNvCxnSpPr>
          <p:nvPr/>
        </p:nvCxnSpPr>
        <p:spPr>
          <a:xfrm>
            <a:off x="2446450" y="2592175"/>
            <a:ext cx="399000" cy="386400"/>
          </a:xfrm>
          <a:prstGeom prst="straightConnector1">
            <a:avLst/>
          </a:prstGeom>
          <a:noFill/>
          <a:ln w="9525" cap="flat" cmpd="sng">
            <a:solidFill>
              <a:schemeClr val="dk2"/>
            </a:solidFill>
            <a:prstDash val="solid"/>
            <a:round/>
            <a:headEnd type="none" w="med" len="med"/>
            <a:tailEnd type="triangle" w="med" len="med"/>
          </a:ln>
        </p:spPr>
      </p:cxnSp>
      <p:cxnSp>
        <p:nvCxnSpPr>
          <p:cNvPr id="306" name="Google Shape;306;ge5cfdabda7_0_127"/>
          <p:cNvCxnSpPr>
            <a:stCxn id="300" idx="3"/>
            <a:endCxn id="307" idx="1"/>
          </p:cNvCxnSpPr>
          <p:nvPr/>
        </p:nvCxnSpPr>
        <p:spPr>
          <a:xfrm rot="10800000" flipH="1">
            <a:off x="2446675" y="3820350"/>
            <a:ext cx="360900" cy="164700"/>
          </a:xfrm>
          <a:prstGeom prst="straightConnector1">
            <a:avLst/>
          </a:prstGeom>
          <a:noFill/>
          <a:ln w="9525" cap="flat" cmpd="sng">
            <a:solidFill>
              <a:schemeClr val="dk2"/>
            </a:solidFill>
            <a:prstDash val="solid"/>
            <a:round/>
            <a:headEnd type="none" w="med" len="med"/>
            <a:tailEnd type="triangle" w="med" len="med"/>
          </a:ln>
        </p:spPr>
      </p:cxnSp>
      <p:cxnSp>
        <p:nvCxnSpPr>
          <p:cNvPr id="308" name="Google Shape;308;ge5cfdabda7_0_127"/>
          <p:cNvCxnSpPr>
            <a:stCxn id="301" idx="3"/>
          </p:cNvCxnSpPr>
          <p:nvPr/>
        </p:nvCxnSpPr>
        <p:spPr>
          <a:xfrm rot="10800000" flipH="1">
            <a:off x="2446450" y="4974738"/>
            <a:ext cx="409500" cy="403200"/>
          </a:xfrm>
          <a:prstGeom prst="straightConnector1">
            <a:avLst/>
          </a:prstGeom>
          <a:noFill/>
          <a:ln w="9525" cap="flat" cmpd="sng">
            <a:solidFill>
              <a:schemeClr val="dk2"/>
            </a:solidFill>
            <a:prstDash val="solid"/>
            <a:round/>
            <a:headEnd type="none" w="med" len="med"/>
            <a:tailEnd type="triangle" w="med" len="med"/>
          </a:ln>
        </p:spPr>
      </p:cxnSp>
      <p:cxnSp>
        <p:nvCxnSpPr>
          <p:cNvPr id="309" name="Google Shape;309;ge5cfdabda7_0_127"/>
          <p:cNvCxnSpPr>
            <a:stCxn id="304" idx="1"/>
          </p:cNvCxnSpPr>
          <p:nvPr/>
        </p:nvCxnSpPr>
        <p:spPr>
          <a:xfrm rot="10800000">
            <a:off x="6192700" y="4923438"/>
            <a:ext cx="519300" cy="454500"/>
          </a:xfrm>
          <a:prstGeom prst="straightConnector1">
            <a:avLst/>
          </a:prstGeom>
          <a:noFill/>
          <a:ln w="9525" cap="flat" cmpd="sng">
            <a:solidFill>
              <a:schemeClr val="dk2"/>
            </a:solidFill>
            <a:prstDash val="solid"/>
            <a:round/>
            <a:headEnd type="none" w="med" len="med"/>
            <a:tailEnd type="triangle" w="med" len="med"/>
          </a:ln>
        </p:spPr>
      </p:cxnSp>
      <p:cxnSp>
        <p:nvCxnSpPr>
          <p:cNvPr id="310" name="Google Shape;310;ge5cfdabda7_0_127"/>
          <p:cNvCxnSpPr>
            <a:stCxn id="303" idx="1"/>
          </p:cNvCxnSpPr>
          <p:nvPr/>
        </p:nvCxnSpPr>
        <p:spPr>
          <a:xfrm rot="10800000">
            <a:off x="6143575" y="3832950"/>
            <a:ext cx="568200" cy="152100"/>
          </a:xfrm>
          <a:prstGeom prst="straightConnector1">
            <a:avLst/>
          </a:prstGeom>
          <a:noFill/>
          <a:ln w="9525" cap="flat" cmpd="sng">
            <a:solidFill>
              <a:schemeClr val="dk2"/>
            </a:solidFill>
            <a:prstDash val="solid"/>
            <a:round/>
            <a:headEnd type="none" w="med" len="med"/>
            <a:tailEnd type="triangle" w="med" len="med"/>
          </a:ln>
        </p:spPr>
      </p:cxnSp>
      <p:cxnSp>
        <p:nvCxnSpPr>
          <p:cNvPr id="311" name="Google Shape;311;ge5cfdabda7_0_127"/>
          <p:cNvCxnSpPr>
            <a:stCxn id="302" idx="1"/>
          </p:cNvCxnSpPr>
          <p:nvPr/>
        </p:nvCxnSpPr>
        <p:spPr>
          <a:xfrm flipH="1">
            <a:off x="6182500" y="2592163"/>
            <a:ext cx="529500" cy="355800"/>
          </a:xfrm>
          <a:prstGeom prst="straightConnector1">
            <a:avLst/>
          </a:prstGeom>
          <a:noFill/>
          <a:ln w="9525" cap="flat" cmpd="sng">
            <a:solidFill>
              <a:schemeClr val="dk2"/>
            </a:solidFill>
            <a:prstDash val="solid"/>
            <a:round/>
            <a:headEnd type="none" w="med" len="med"/>
            <a:tailEnd type="triangle" w="med" len="med"/>
          </a:ln>
        </p:spPr>
      </p:cxnSp>
      <p:pic>
        <p:nvPicPr>
          <p:cNvPr id="312" name="Google Shape;312;ge5cfdabda7_0_127"/>
          <p:cNvPicPr preferRelativeResize="0"/>
          <p:nvPr/>
        </p:nvPicPr>
        <p:blipFill>
          <a:blip r:embed="rId3">
            <a:alphaModFix/>
          </a:blip>
          <a:stretch>
            <a:fillRect/>
          </a:stretch>
        </p:blipFill>
        <p:spPr>
          <a:xfrm>
            <a:off x="2870051" y="2785375"/>
            <a:ext cx="3295949" cy="22731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e5cfdabda7_0_3"/>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a:t>
            </a:fld>
            <a:endParaRPr/>
          </a:p>
        </p:txBody>
      </p:sp>
      <p:sp>
        <p:nvSpPr>
          <p:cNvPr id="153" name="Google Shape;153;ge5cfdabda7_0_3"/>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Media Literacy: </a:t>
            </a:r>
            <a:br>
              <a:rPr lang="en-US"/>
            </a:br>
            <a:r>
              <a:rPr lang="en-US"/>
              <a:t>Why does it matter?</a:t>
            </a:r>
            <a:endParaRPr/>
          </a:p>
        </p:txBody>
      </p:sp>
      <p:sp>
        <p:nvSpPr>
          <p:cNvPr id="154" name="Google Shape;154;ge5cfdabda7_0_3"/>
          <p:cNvSpPr txBox="1">
            <a:spLocks noGrp="1"/>
          </p:cNvSpPr>
          <p:nvPr>
            <p:ph type="body" idx="2"/>
          </p:nvPr>
        </p:nvSpPr>
        <p:spPr>
          <a:xfrm>
            <a:off x="374875" y="2598350"/>
            <a:ext cx="4197822" cy="3271500"/>
          </a:xfrm>
          <a:prstGeom prst="rect">
            <a:avLst/>
          </a:prstGeom>
          <a:noFill/>
          <a:ln>
            <a:noFill/>
          </a:ln>
        </p:spPr>
        <p:txBody>
          <a:bodyPr spcFirstLastPara="1" wrap="square" lIns="0" tIns="0" rIns="0" bIns="0" anchor="t" anchorCtr="0">
            <a:noAutofit/>
          </a:bodyPr>
          <a:lstStyle/>
          <a:p>
            <a:pPr marL="0" indent="0">
              <a:lnSpc>
                <a:spcPct val="114999"/>
              </a:lnSpc>
              <a:buNone/>
            </a:pPr>
            <a:r>
              <a:rPr lang="en-US" dirty="0">
                <a:solidFill>
                  <a:srgbClr val="0A0A0A"/>
                </a:solidFill>
                <a:highlight>
                  <a:schemeClr val="lt1"/>
                </a:highlight>
              </a:rPr>
              <a:t>Being active in your local community; </a:t>
            </a:r>
            <a:r>
              <a:rPr lang="en-US">
                <a:solidFill>
                  <a:srgbClr val="0A0A0A"/>
                </a:solidFill>
                <a:highlight>
                  <a:schemeClr val="lt1"/>
                </a:highlight>
              </a:rPr>
              <a:t>in decisions that impact you, your family and friends; </a:t>
            </a:r>
            <a:r>
              <a:rPr lang="en-US" dirty="0">
                <a:solidFill>
                  <a:srgbClr val="0A0A0A"/>
                </a:solidFill>
                <a:highlight>
                  <a:schemeClr val="lt1"/>
                </a:highlight>
              </a:rPr>
              <a:t>being a part of civic life and democracy are all very important things. But so is the ability to know how politics works, what are the key issues facing London, Britain and the world, as well as developing the critical thinking necessary to evaluate different points of view and navigate the media.</a:t>
            </a:r>
            <a:endParaRPr lang="en-US" dirty="0"/>
          </a:p>
          <a:p>
            <a:pPr marL="0" lvl="0" indent="0" algn="l" rtl="0">
              <a:lnSpc>
                <a:spcPct val="115000"/>
              </a:lnSpc>
              <a:spcBef>
                <a:spcPts val="0"/>
              </a:spcBef>
              <a:spcAft>
                <a:spcPts val="0"/>
              </a:spcAft>
              <a:buClr>
                <a:schemeClr val="dk1"/>
              </a:buClr>
              <a:buSzPts val="1100"/>
              <a:buFont typeface="Arial"/>
              <a:buNone/>
            </a:pP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0A0A0A"/>
                </a:solidFill>
                <a:highlight>
                  <a:schemeClr val="lt1"/>
                </a:highlight>
              </a:rPr>
              <a:t>You can find more education and social media resources on the London Voter Registration Hub. </a:t>
            </a:r>
            <a:endParaRPr>
              <a:solidFill>
                <a:srgbClr val="0A0A0A"/>
              </a:solidFill>
              <a:highlight>
                <a:schemeClr val="lt1"/>
              </a:highlight>
            </a:endParaRPr>
          </a:p>
          <a:p>
            <a:pPr marL="0" indent="0" algn="ctr">
              <a:lnSpc>
                <a:spcPct val="115000"/>
              </a:lnSpc>
              <a:buClr>
                <a:schemeClr val="dk1"/>
              </a:buClr>
              <a:buSzPts val="1100"/>
              <a:buNone/>
            </a:pPr>
            <a:r>
              <a:rPr lang="en-US">
                <a:solidFill>
                  <a:srgbClr val="0A0A0A"/>
                </a:solidFill>
                <a:highlight>
                  <a:schemeClr val="lt1"/>
                </a:highlight>
              </a:rPr>
              <a:t>&gt;&gt; </a:t>
            </a:r>
            <a:r>
              <a:rPr lang="en-US" b="1" u="sng" dirty="0">
                <a:solidFill>
                  <a:srgbClr val="01AFD1"/>
                </a:solidFill>
                <a:highlight>
                  <a:schemeClr val="lt1"/>
                </a:highlight>
                <a:hlinkClick r:id="rId3">
                  <a:extLst>
                    <a:ext uri="{A12FA001-AC4F-418D-AE19-62706E023703}">
                      <ahyp:hlinkClr xmlns:ahyp="http://schemas.microsoft.com/office/drawing/2018/hyperlinkcolor" val="tx"/>
                    </a:ext>
                  </a:extLst>
                </a:hlinkClick>
              </a:rPr>
              <a:t>https://registertovote.london/</a:t>
            </a:r>
            <a:r>
              <a:rPr lang="en-US">
                <a:solidFill>
                  <a:srgbClr val="0A0A0A"/>
                </a:solidFill>
                <a:highlight>
                  <a:schemeClr val="lt1"/>
                </a:highlight>
              </a:rPr>
              <a:t> &lt;&lt; </a:t>
            </a:r>
            <a:endParaRPr/>
          </a:p>
        </p:txBody>
      </p:sp>
      <p:pic>
        <p:nvPicPr>
          <p:cNvPr id="155" name="Google Shape;155;ge5cfdabda7_0_3"/>
          <p:cNvPicPr preferRelativeResize="0"/>
          <p:nvPr/>
        </p:nvPicPr>
        <p:blipFill rotWithShape="1">
          <a:blip r:embed="rId4">
            <a:alphaModFix/>
          </a:blip>
          <a:srcRect l="416" r="416"/>
          <a:stretch/>
        </p:blipFill>
        <p:spPr>
          <a:xfrm>
            <a:off x="4968237" y="2570688"/>
            <a:ext cx="3815287" cy="2392025"/>
          </a:xfrm>
          <a:prstGeom prst="rect">
            <a:avLst/>
          </a:prstGeom>
          <a:noFill/>
          <a:ln>
            <a:noFill/>
          </a:ln>
        </p:spPr>
      </p:pic>
      <p:pic>
        <p:nvPicPr>
          <p:cNvPr id="156" name="Google Shape;156;ge5cfdabda7_0_3"/>
          <p:cNvPicPr preferRelativeResize="0"/>
          <p:nvPr/>
        </p:nvPicPr>
        <p:blipFill rotWithShape="1">
          <a:blip r:embed="rId5">
            <a:alphaModFix/>
          </a:blip>
          <a:srcRect/>
          <a:stretch/>
        </p:blipFill>
        <p:spPr>
          <a:xfrm>
            <a:off x="5769939" y="3111913"/>
            <a:ext cx="2202072" cy="8760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e5cfdabda7_0_146"/>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20</a:t>
            </a:fld>
            <a:endParaRPr/>
          </a:p>
        </p:txBody>
      </p:sp>
      <p:sp>
        <p:nvSpPr>
          <p:cNvPr id="318" name="Google Shape;318;ge5cfdabda7_0_146"/>
          <p:cNvSpPr txBox="1">
            <a:spLocks noGrp="1"/>
          </p:cNvSpPr>
          <p:nvPr>
            <p:ph type="body" idx="1"/>
          </p:nvPr>
        </p:nvSpPr>
        <p:spPr>
          <a:xfrm>
            <a:off x="551900" y="1633728"/>
            <a:ext cx="8408700" cy="113385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a:t>EMOTIONS: </a:t>
            </a:r>
            <a:endParaRPr/>
          </a:p>
          <a:p>
            <a:pPr marL="0" lvl="0" indent="0" algn="ctr" rtl="0">
              <a:lnSpc>
                <a:spcPct val="100000"/>
              </a:lnSpc>
              <a:spcBef>
                <a:spcPts val="0"/>
              </a:spcBef>
              <a:spcAft>
                <a:spcPts val="0"/>
              </a:spcAft>
              <a:buClr>
                <a:srgbClr val="363E42"/>
              </a:buClr>
              <a:buSzPts val="2200"/>
              <a:buFont typeface="Arial"/>
              <a:buNone/>
            </a:pPr>
            <a:r>
              <a:rPr lang="en-US"/>
              <a:t>What do you feel seeing that screenshot? </a:t>
            </a:r>
            <a:endParaRPr/>
          </a:p>
          <a:p>
            <a:pPr marL="0" lvl="0" indent="0" algn="ctr" rtl="0">
              <a:lnSpc>
                <a:spcPct val="100000"/>
              </a:lnSpc>
              <a:spcBef>
                <a:spcPts val="0"/>
              </a:spcBef>
              <a:spcAft>
                <a:spcPts val="0"/>
              </a:spcAft>
              <a:buClr>
                <a:srgbClr val="363E42"/>
              </a:buClr>
              <a:buSzPts val="2200"/>
              <a:buFont typeface="Arial"/>
              <a:buNone/>
            </a:pPr>
            <a:endParaRPr sz="1600" b="0"/>
          </a:p>
          <a:p>
            <a:pPr marL="0" lvl="0" indent="0" algn="ctr" rtl="0">
              <a:lnSpc>
                <a:spcPct val="100000"/>
              </a:lnSpc>
              <a:spcBef>
                <a:spcPts val="0"/>
              </a:spcBef>
              <a:spcAft>
                <a:spcPts val="0"/>
              </a:spcAft>
              <a:buClr>
                <a:srgbClr val="363E42"/>
              </a:buClr>
              <a:buSzPts val="2200"/>
              <a:buFont typeface="Arial"/>
              <a:buNone/>
            </a:pPr>
            <a:r>
              <a:rPr lang="en-US" sz="1600" b="0"/>
              <a:t>Happy, sad, angry?</a:t>
            </a:r>
            <a:endParaRPr sz="1600" b="0"/>
          </a:p>
        </p:txBody>
      </p:sp>
      <p:pic>
        <p:nvPicPr>
          <p:cNvPr id="319" name="Google Shape;319;ge5cfdabda7_0_146"/>
          <p:cNvPicPr preferRelativeResize="0"/>
          <p:nvPr/>
        </p:nvPicPr>
        <p:blipFill rotWithShape="1">
          <a:blip r:embed="rId3">
            <a:alphaModFix/>
          </a:blip>
          <a:srcRect l="1039" r="872"/>
          <a:stretch/>
        </p:blipFill>
        <p:spPr>
          <a:xfrm>
            <a:off x="374990" y="3198187"/>
            <a:ext cx="8408700" cy="2847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e5cfdabda7_0_16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21</a:t>
            </a:fld>
            <a:endParaRPr/>
          </a:p>
        </p:txBody>
      </p:sp>
      <p:sp>
        <p:nvSpPr>
          <p:cNvPr id="325" name="Google Shape;325;ge5cfdabda7_0_168"/>
          <p:cNvSpPr txBox="1"/>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sz="1000">
                <a:solidFill>
                  <a:srgbClr val="363E42"/>
                </a:solidFill>
              </a:rPr>
              <a:t>21</a:t>
            </a:fld>
            <a:endParaRPr sz="1000">
              <a:solidFill>
                <a:srgbClr val="363E42"/>
              </a:solidFill>
            </a:endParaRPr>
          </a:p>
        </p:txBody>
      </p:sp>
      <p:sp>
        <p:nvSpPr>
          <p:cNvPr id="326" name="Google Shape;326;ge5cfdabda7_0_168"/>
          <p:cNvSpPr txBox="1"/>
          <p:nvPr/>
        </p:nvSpPr>
        <p:spPr>
          <a:xfrm>
            <a:off x="486277" y="1633728"/>
            <a:ext cx="8389800" cy="4323522"/>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1100"/>
              </a:spcBef>
              <a:spcAft>
                <a:spcPts val="0"/>
              </a:spcAft>
              <a:buNone/>
            </a:pPr>
            <a:r>
              <a:rPr lang="en-US" sz="2200" b="1">
                <a:solidFill>
                  <a:srgbClr val="363E42"/>
                </a:solidFill>
                <a:highlight>
                  <a:srgbClr val="FFFFFF"/>
                </a:highlight>
                <a:latin typeface="+mn-lt"/>
                <a:ea typeface="Verdana"/>
                <a:cs typeface="Verdana"/>
                <a:sym typeface="Verdana"/>
              </a:rPr>
              <a:t>REPUTATION: Natural News</a:t>
            </a:r>
            <a:endParaRPr sz="2200" b="1">
              <a:solidFill>
                <a:srgbClr val="363E42"/>
              </a:solidFill>
              <a:highlight>
                <a:srgbClr val="FFFFFF"/>
              </a:highlight>
              <a:latin typeface="+mn-lt"/>
              <a:ea typeface="Verdana"/>
              <a:cs typeface="Verdana"/>
              <a:sym typeface="Verdana"/>
            </a:endParaRPr>
          </a:p>
          <a:p>
            <a:pPr marL="0" lvl="0" indent="0" algn="ctr" rtl="0">
              <a:lnSpc>
                <a:spcPct val="115000"/>
              </a:lnSpc>
              <a:spcBef>
                <a:spcPts val="1100"/>
              </a:spcBef>
              <a:spcAft>
                <a:spcPts val="1100"/>
              </a:spcAft>
              <a:buNone/>
            </a:pPr>
            <a:endParaRPr>
              <a:solidFill>
                <a:srgbClr val="363E42"/>
              </a:solidFill>
              <a:latin typeface="Verdana"/>
              <a:ea typeface="Verdana"/>
              <a:cs typeface="Verdana"/>
              <a:sym typeface="Verdana"/>
            </a:endParaRPr>
          </a:p>
        </p:txBody>
      </p:sp>
      <p:pic>
        <p:nvPicPr>
          <p:cNvPr id="327" name="Google Shape;327;ge5cfdabda7_0_168"/>
          <p:cNvPicPr preferRelativeResize="0"/>
          <p:nvPr/>
        </p:nvPicPr>
        <p:blipFill>
          <a:blip r:embed="rId3">
            <a:alphaModFix/>
          </a:blip>
          <a:stretch>
            <a:fillRect/>
          </a:stretch>
        </p:blipFill>
        <p:spPr>
          <a:xfrm>
            <a:off x="393750" y="2590122"/>
            <a:ext cx="4069075" cy="2634150"/>
          </a:xfrm>
          <a:prstGeom prst="rect">
            <a:avLst/>
          </a:prstGeom>
          <a:noFill/>
          <a:ln>
            <a:noFill/>
          </a:ln>
        </p:spPr>
      </p:pic>
      <p:pic>
        <p:nvPicPr>
          <p:cNvPr id="328" name="Google Shape;328;ge5cfdabda7_0_168"/>
          <p:cNvPicPr preferRelativeResize="0"/>
          <p:nvPr/>
        </p:nvPicPr>
        <p:blipFill>
          <a:blip r:embed="rId4">
            <a:alphaModFix/>
          </a:blip>
          <a:stretch>
            <a:fillRect/>
          </a:stretch>
        </p:blipFill>
        <p:spPr>
          <a:xfrm>
            <a:off x="5528175" y="2393259"/>
            <a:ext cx="3255375" cy="3027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e5cfdabda7_0_18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22</a:t>
            </a:fld>
            <a:endParaRPr/>
          </a:p>
        </p:txBody>
      </p:sp>
      <p:sp>
        <p:nvSpPr>
          <p:cNvPr id="335" name="Google Shape;335;ge5cfdabda7_0_187"/>
          <p:cNvSpPr txBox="1">
            <a:spLocks noGrp="1"/>
          </p:cNvSpPr>
          <p:nvPr>
            <p:ph type="body" idx="2"/>
          </p:nvPr>
        </p:nvSpPr>
        <p:spPr>
          <a:xfrm>
            <a:off x="393750" y="1760550"/>
            <a:ext cx="838980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rPr>
              <a:t>EVIDENCE: </a:t>
            </a:r>
            <a:r>
              <a:rPr lang="en-US" sz="2200">
                <a:highlight>
                  <a:schemeClr val="lt1"/>
                </a:highlight>
              </a:rPr>
              <a:t>Mercury = Thiomersal</a:t>
            </a:r>
            <a:endParaRPr sz="2200">
              <a:solidFill>
                <a:srgbClr val="363E42"/>
              </a:solidFill>
              <a:highlight>
                <a:schemeClr val="lt1"/>
              </a:highlight>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Thiomersal is a compound containing </a:t>
            </a:r>
            <a:r>
              <a:rPr lang="en-US" b="1">
                <a:solidFill>
                  <a:schemeClr val="dk1"/>
                </a:solidFill>
              </a:rPr>
              <a:t>ethyl mercury</a:t>
            </a:r>
            <a:r>
              <a:rPr lang="en-US">
                <a:solidFill>
                  <a:schemeClr val="dk1"/>
                </a:solidFill>
              </a:rPr>
              <a:t> used to prevent bacterial and fungal growth in inactivated (in which the virus has been killed) vaccines presented in multi-dose vials.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rgbClr val="1A1A1A"/>
                </a:solidFill>
              </a:rPr>
              <a:t>WHO (World Health Organisation) has closely monitored scientific evidence relating to the use of thiomersal as a vaccine preservative for over 10 years, in particular through its independent expert advisory group, the Global Advisory Committee on Vaccine Safety. The Committee has consistently reached the same conclusion: </a:t>
            </a:r>
            <a:r>
              <a:rPr lang="en-US" b="1">
                <a:solidFill>
                  <a:srgbClr val="1A1A1A"/>
                </a:solidFill>
              </a:rPr>
              <a:t>there is no evidence to suggest that the amount of thiomersal used in vaccines poses a health risk. </a:t>
            </a:r>
            <a:endParaRPr b="1">
              <a:solidFill>
                <a:schemeClr val="dk1"/>
              </a:solidFill>
            </a:endParaRPr>
          </a:p>
          <a:p>
            <a:pPr marL="0" lvl="0" indent="0" algn="l" rtl="0">
              <a:lnSpc>
                <a:spcPct val="115000"/>
              </a:lnSpc>
              <a:spcBef>
                <a:spcPts val="0"/>
              </a:spcBef>
              <a:spcAft>
                <a:spcPts val="0"/>
              </a:spcAft>
              <a:buSzPts val="1100"/>
              <a:buNone/>
            </a:pPr>
            <a:endParaRPr lang="en-GB">
              <a:solidFill>
                <a:schemeClr val="dk1"/>
              </a:solidFill>
            </a:endParaRPr>
          </a:p>
          <a:p>
            <a:pPr marL="0" lvl="0" indent="0" algn="l" rtl="0">
              <a:lnSpc>
                <a:spcPct val="115000"/>
              </a:lnSpc>
              <a:spcBef>
                <a:spcPts val="0"/>
              </a:spcBef>
              <a:spcAft>
                <a:spcPts val="0"/>
              </a:spcAft>
              <a:buSzPts val="1100"/>
              <a:buNone/>
            </a:pPr>
            <a:r>
              <a:rPr lang="en-GB" b="1">
                <a:solidFill>
                  <a:schemeClr val="dk1"/>
                </a:solidFill>
              </a:rPr>
              <a:t>Source:</a:t>
            </a:r>
            <a:r>
              <a:rPr lang="en-GB">
                <a:solidFill>
                  <a:schemeClr val="dk1"/>
                </a:solidFill>
              </a:rPr>
              <a:t> </a:t>
            </a:r>
            <a:r>
              <a:rPr lang="en-US" u="sng">
                <a:solidFill>
                  <a:srgbClr val="01AFD1"/>
                </a:solidFill>
                <a:hlinkClick r:id="rId3">
                  <a:extLst>
                    <a:ext uri="{A12FA001-AC4F-418D-AE19-62706E023703}">
                      <ahyp:hlinkClr xmlns:ahyp="http://schemas.microsoft.com/office/drawing/2018/hyperlinkcolor" val="tx"/>
                    </a:ext>
                  </a:extLst>
                </a:hlinkClick>
              </a:rPr>
              <a:t>https://www.who.int/news-room/q-a-detail/mercury-health</a:t>
            </a:r>
            <a:endParaRPr>
              <a:solidFill>
                <a:srgbClr val="333333"/>
              </a:solidFill>
              <a:highlight>
                <a:schemeClr val="lt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e5cfdabda7_0_201"/>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23</a:t>
            </a:fld>
            <a:endParaRPr/>
          </a:p>
        </p:txBody>
      </p:sp>
      <p:sp>
        <p:nvSpPr>
          <p:cNvPr id="341" name="Google Shape;341;ge5cfdabda7_0_201"/>
          <p:cNvSpPr txBox="1">
            <a:spLocks noGrp="1"/>
          </p:cNvSpPr>
          <p:nvPr>
            <p:ph type="body" idx="2"/>
          </p:nvPr>
        </p:nvSpPr>
        <p:spPr>
          <a:xfrm>
            <a:off x="393750" y="1760550"/>
            <a:ext cx="838980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VERIFICATION</a:t>
            </a:r>
            <a:endParaRPr sz="2200" b="1">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a:solidFill>
                <a:schemeClr val="dk1"/>
              </a:solidFill>
              <a:latin typeface="+mn-lt"/>
              <a:ea typeface="Verdana"/>
              <a:cs typeface="Verdana"/>
              <a:sym typeface="Verdana"/>
            </a:endParaRPr>
          </a:p>
          <a:p>
            <a:pPr marL="0" lvl="0" indent="0" algn="l" rtl="0">
              <a:lnSpc>
                <a:spcPct val="115000"/>
              </a:lnSpc>
              <a:spcBef>
                <a:spcPts val="0"/>
              </a:spcBef>
              <a:spcAft>
                <a:spcPts val="0"/>
              </a:spcAft>
              <a:buSzPts val="1100"/>
              <a:buNone/>
            </a:pPr>
            <a:r>
              <a:rPr lang="en-US">
                <a:solidFill>
                  <a:schemeClr val="dk1"/>
                </a:solidFill>
                <a:latin typeface="+mn-lt"/>
              </a:rPr>
              <a:t>“It is the black neighborhoods that are getting the thimerosal vaccines,” Kennedy said at the press conference, held Feb. 15 at the National Press Club in Washington, D.C. “And it appears to be that African-Americans are much more susceptible to vaccine injury than other Americans.”</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latin typeface="+mn-lt"/>
            </a:endParaRPr>
          </a:p>
          <a:p>
            <a:pPr marL="457200" lvl="0" indent="-317500" algn="l" rtl="0">
              <a:lnSpc>
                <a:spcPct val="115000"/>
              </a:lnSpc>
              <a:spcBef>
                <a:spcPts val="0"/>
              </a:spcBef>
              <a:spcAft>
                <a:spcPts val="0"/>
              </a:spcAft>
              <a:buClr>
                <a:schemeClr val="dk1"/>
              </a:buClr>
              <a:buSzPts val="1400"/>
              <a:buFont typeface="Arial"/>
              <a:buChar char="-"/>
            </a:pPr>
            <a:r>
              <a:rPr lang="en-US">
                <a:solidFill>
                  <a:schemeClr val="dk1"/>
                </a:solidFill>
                <a:latin typeface="+mn-lt"/>
              </a:rPr>
              <a:t>Quote from Natural News</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latin typeface="+mn-lt"/>
            </a:endParaRPr>
          </a:p>
          <a:p>
            <a:pPr marL="0" lvl="0" indent="0" algn="l" rtl="0">
              <a:lnSpc>
                <a:spcPct val="115000"/>
              </a:lnSpc>
              <a:spcBef>
                <a:spcPts val="0"/>
              </a:spcBef>
              <a:spcAft>
                <a:spcPts val="0"/>
              </a:spcAft>
              <a:buSzPts val="1100"/>
              <a:buNone/>
            </a:pPr>
            <a:r>
              <a:rPr lang="en-US" b="1">
                <a:solidFill>
                  <a:schemeClr val="dk1"/>
                </a:solidFill>
                <a:latin typeface="+mn-lt"/>
              </a:rPr>
              <a:t>Verify:</a:t>
            </a:r>
            <a:r>
              <a:rPr lang="en-US">
                <a:solidFill>
                  <a:schemeClr val="dk1"/>
                </a:solidFill>
                <a:latin typeface="+mn-lt"/>
              </a:rPr>
              <a:t> Who is Kennedy? </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latin typeface="+mn-lt"/>
            </a:endParaRPr>
          </a:p>
          <a:p>
            <a:pPr marL="0" lvl="0" indent="0" algn="l" rtl="0">
              <a:lnSpc>
                <a:spcPct val="115000"/>
              </a:lnSpc>
              <a:spcBef>
                <a:spcPts val="0"/>
              </a:spcBef>
              <a:spcAft>
                <a:spcPts val="0"/>
              </a:spcAft>
              <a:buSzPts val="1100"/>
              <a:buNone/>
            </a:pPr>
            <a:r>
              <a:rPr lang="en-US" b="1">
                <a:solidFill>
                  <a:schemeClr val="dk1"/>
                </a:solidFill>
                <a:latin typeface="+mn-lt"/>
              </a:rPr>
              <a:t>Verify: </a:t>
            </a:r>
            <a:r>
              <a:rPr lang="en-US">
                <a:solidFill>
                  <a:schemeClr val="dk1"/>
                </a:solidFill>
                <a:latin typeface="+mn-lt"/>
              </a:rPr>
              <a:t>The safety of vaccines for Black American children.</a:t>
            </a:r>
            <a:endParaRPr>
              <a:solidFill>
                <a:schemeClr val="dk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e5cfdabda7_0_193"/>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24</a:t>
            </a:fld>
            <a:endParaRPr/>
          </a:p>
        </p:txBody>
      </p:sp>
      <p:sp>
        <p:nvSpPr>
          <p:cNvPr id="347" name="Google Shape;347;ge5cfdabda7_0_193"/>
          <p:cNvSpPr txBox="1">
            <a:spLocks noGrp="1"/>
          </p:cNvSpPr>
          <p:nvPr>
            <p:ph type="body" idx="2"/>
          </p:nvPr>
        </p:nvSpPr>
        <p:spPr>
          <a:xfrm>
            <a:off x="393750" y="1760550"/>
            <a:ext cx="418170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VERIFICATION: </a:t>
            </a:r>
            <a:r>
              <a:rPr lang="en-US" sz="2200">
                <a:highlight>
                  <a:schemeClr val="lt1"/>
                </a:highlight>
                <a:latin typeface="+mn-lt"/>
                <a:ea typeface="Verdana"/>
                <a:cs typeface="Verdana"/>
                <a:sym typeface="Verdana"/>
              </a:rPr>
              <a:t>KENNEDY</a:t>
            </a:r>
            <a:endParaRPr sz="2200">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a:solidFill>
                <a:schemeClr val="dk1"/>
              </a:solidFill>
              <a:latin typeface="+mn-lt"/>
              <a:ea typeface="Verdana"/>
              <a:cs typeface="Verdana"/>
              <a:sym typeface="Verdana"/>
            </a:endParaRPr>
          </a:p>
          <a:p>
            <a:pPr marL="0" lvl="0" indent="0" algn="l" rtl="0">
              <a:lnSpc>
                <a:spcPct val="115000"/>
              </a:lnSpc>
              <a:spcBef>
                <a:spcPts val="0"/>
              </a:spcBef>
              <a:spcAft>
                <a:spcPts val="0"/>
              </a:spcAft>
              <a:buSzPts val="1100"/>
              <a:buNone/>
            </a:pPr>
            <a:r>
              <a:rPr lang="en-US">
                <a:solidFill>
                  <a:srgbClr val="333333"/>
                </a:solidFill>
                <a:highlight>
                  <a:schemeClr val="lt1"/>
                </a:highlight>
                <a:latin typeface="+mn-lt"/>
              </a:rPr>
              <a:t>The majority of </a:t>
            </a:r>
            <a:r>
              <a:rPr lang="en-US" b="1">
                <a:solidFill>
                  <a:srgbClr val="333333"/>
                </a:solidFill>
                <a:highlight>
                  <a:schemeClr val="lt1"/>
                </a:highlight>
                <a:latin typeface="+mn-lt"/>
              </a:rPr>
              <a:t>Facebook ads spreading misinformation</a:t>
            </a:r>
            <a:r>
              <a:rPr lang="en-US">
                <a:solidFill>
                  <a:srgbClr val="333333"/>
                </a:solidFill>
                <a:highlight>
                  <a:schemeClr val="lt1"/>
                </a:highlight>
                <a:latin typeface="+mn-lt"/>
              </a:rPr>
              <a:t> about vaccines are funded by two organizations run by </a:t>
            </a:r>
            <a:r>
              <a:rPr lang="en-US" b="1">
                <a:solidFill>
                  <a:srgbClr val="333333"/>
                </a:solidFill>
                <a:highlight>
                  <a:schemeClr val="lt1"/>
                </a:highlight>
                <a:latin typeface="+mn-lt"/>
              </a:rPr>
              <a:t>well-known anti-vaccination activists</a:t>
            </a:r>
            <a:r>
              <a:rPr lang="en-US">
                <a:solidFill>
                  <a:srgbClr val="333333"/>
                </a:solidFill>
                <a:highlight>
                  <a:schemeClr val="lt1"/>
                </a:highlight>
                <a:latin typeface="+mn-lt"/>
              </a:rPr>
              <a:t>, a new study in the journal Vaccine has found. </a:t>
            </a:r>
            <a:br>
              <a:rPr lang="en-US">
                <a:solidFill>
                  <a:srgbClr val="333333"/>
                </a:solidFill>
                <a:highlight>
                  <a:schemeClr val="lt1"/>
                </a:highlight>
                <a:latin typeface="+mn-lt"/>
              </a:rPr>
            </a:br>
            <a:br>
              <a:rPr lang="en-US">
                <a:solidFill>
                  <a:srgbClr val="333333"/>
                </a:solidFill>
                <a:highlight>
                  <a:schemeClr val="lt1"/>
                </a:highlight>
                <a:latin typeface="+mn-lt"/>
              </a:rPr>
            </a:br>
            <a:r>
              <a:rPr lang="en-US">
                <a:solidFill>
                  <a:srgbClr val="333333"/>
                </a:solidFill>
                <a:highlight>
                  <a:schemeClr val="lt1"/>
                </a:highlight>
                <a:latin typeface="+mn-lt"/>
              </a:rPr>
              <a:t>The World Mercury Project chaired by </a:t>
            </a:r>
            <a:r>
              <a:rPr lang="en-US" b="1">
                <a:solidFill>
                  <a:srgbClr val="333333"/>
                </a:solidFill>
                <a:highlight>
                  <a:schemeClr val="lt1"/>
                </a:highlight>
                <a:latin typeface="+mn-lt"/>
              </a:rPr>
              <a:t>Robert F Kennedy Jr,</a:t>
            </a:r>
            <a:r>
              <a:rPr lang="en-US">
                <a:solidFill>
                  <a:srgbClr val="333333"/>
                </a:solidFill>
                <a:highlight>
                  <a:schemeClr val="lt1"/>
                </a:highlight>
                <a:latin typeface="+mn-lt"/>
              </a:rPr>
              <a:t> and </a:t>
            </a:r>
            <a:r>
              <a:rPr lang="en-US" b="1">
                <a:solidFill>
                  <a:srgbClr val="333333"/>
                </a:solidFill>
                <a:highlight>
                  <a:schemeClr val="lt1"/>
                </a:highlight>
                <a:latin typeface="+mn-lt"/>
              </a:rPr>
              <a:t>Stop Mandatory Vaccinations</a:t>
            </a:r>
            <a:r>
              <a:rPr lang="en-US">
                <a:solidFill>
                  <a:srgbClr val="333333"/>
                </a:solidFill>
                <a:highlight>
                  <a:schemeClr val="lt1"/>
                </a:highlight>
                <a:latin typeface="+mn-lt"/>
              </a:rPr>
              <a:t>, a project of campaigner </a:t>
            </a:r>
            <a:r>
              <a:rPr lang="en-US" b="1">
                <a:solidFill>
                  <a:srgbClr val="333333"/>
                </a:solidFill>
                <a:highlight>
                  <a:schemeClr val="lt1"/>
                </a:highlight>
                <a:latin typeface="+mn-lt"/>
              </a:rPr>
              <a:t>Larry Cook, bought 54% of the anti-vaccine ads</a:t>
            </a:r>
            <a:r>
              <a:rPr lang="en-US">
                <a:solidFill>
                  <a:srgbClr val="333333"/>
                </a:solidFill>
                <a:highlight>
                  <a:schemeClr val="lt1"/>
                </a:highlight>
                <a:latin typeface="+mn-lt"/>
              </a:rPr>
              <a:t> shown on the platform during the study period.</a:t>
            </a:r>
            <a:endParaRPr>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48" name="Google Shape;348;ge5cfdabda7_0_193"/>
          <p:cNvPicPr preferRelativeResize="0"/>
          <p:nvPr/>
        </p:nvPicPr>
        <p:blipFill>
          <a:blip r:embed="rId3">
            <a:alphaModFix/>
          </a:blip>
          <a:stretch>
            <a:fillRect/>
          </a:stretch>
        </p:blipFill>
        <p:spPr>
          <a:xfrm>
            <a:off x="4685775" y="2610020"/>
            <a:ext cx="4097872" cy="1637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e5cfdabda7_0_28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25</a:t>
            </a:fld>
            <a:endParaRPr/>
          </a:p>
        </p:txBody>
      </p:sp>
      <p:sp>
        <p:nvSpPr>
          <p:cNvPr id="354" name="Google Shape;354;ge5cfdabda7_0_285"/>
          <p:cNvSpPr txBox="1">
            <a:spLocks noGrp="1"/>
          </p:cNvSpPr>
          <p:nvPr>
            <p:ph type="body" idx="2"/>
          </p:nvPr>
        </p:nvSpPr>
        <p:spPr>
          <a:xfrm>
            <a:off x="390300" y="1828800"/>
            <a:ext cx="4112249"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VERIFICATION: </a:t>
            </a:r>
            <a:r>
              <a:rPr lang="en-US" sz="2200">
                <a:highlight>
                  <a:schemeClr val="lt1"/>
                </a:highlight>
                <a:latin typeface="+mn-lt"/>
                <a:ea typeface="Verdana"/>
                <a:cs typeface="Verdana"/>
                <a:sym typeface="Verdana"/>
              </a:rPr>
              <a:t>VACCINES FOR CHILDREN NOT SAFE</a:t>
            </a:r>
            <a:endParaRPr sz="2200">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a:solidFill>
                <a:schemeClr val="dk1"/>
              </a:solidFill>
              <a:latin typeface="+mn-lt"/>
            </a:endParaRPr>
          </a:p>
          <a:p>
            <a:pPr marL="0" lvl="0" indent="0" algn="l" rtl="0">
              <a:lnSpc>
                <a:spcPct val="100000"/>
              </a:lnSpc>
              <a:spcBef>
                <a:spcPts val="0"/>
              </a:spcBef>
              <a:spcAft>
                <a:spcPts val="0"/>
              </a:spcAft>
              <a:buSzPts val="1100"/>
              <a:buNone/>
            </a:pPr>
            <a:r>
              <a:rPr lang="en-US">
                <a:solidFill>
                  <a:schemeClr val="dk1"/>
                </a:solidFill>
                <a:latin typeface="+mn-lt"/>
              </a:rPr>
              <a:t>“Recently, a select few members of the African American community have become concerned that certain vaccines may not be safe for their children or that they may cause autism. </a:t>
            </a:r>
          </a:p>
          <a:p>
            <a:pPr marL="0" lvl="0" indent="0" algn="l" rtl="0">
              <a:lnSpc>
                <a:spcPct val="100000"/>
              </a:lnSpc>
              <a:spcBef>
                <a:spcPts val="0"/>
              </a:spcBef>
              <a:spcAft>
                <a:spcPts val="0"/>
              </a:spcAft>
              <a:buSzPts val="1100"/>
              <a:buNone/>
            </a:pPr>
            <a:endParaRPr lang="en-US" b="1" i="1">
              <a:solidFill>
                <a:schemeClr val="dk1"/>
              </a:solidFill>
              <a:latin typeface="+mn-lt"/>
            </a:endParaRPr>
          </a:p>
          <a:p>
            <a:pPr marL="0" lvl="0" indent="0" algn="l" rtl="0">
              <a:lnSpc>
                <a:spcPct val="100000"/>
              </a:lnSpc>
              <a:spcBef>
                <a:spcPts val="0"/>
              </a:spcBef>
              <a:spcAft>
                <a:spcPts val="0"/>
              </a:spcAft>
              <a:buSzPts val="1100"/>
              <a:buNone/>
            </a:pPr>
            <a:r>
              <a:rPr lang="en-US" b="1" i="1">
                <a:solidFill>
                  <a:schemeClr val="dk1"/>
                </a:solidFill>
                <a:latin typeface="+mn-lt"/>
              </a:rPr>
              <a:t>This is simply not true</a:t>
            </a:r>
            <a:r>
              <a:rPr lang="en-US">
                <a:solidFill>
                  <a:schemeClr val="dk1"/>
                </a:solidFill>
                <a:latin typeface="+mn-lt"/>
              </a:rPr>
              <a:t>.”</a:t>
            </a:r>
            <a:endParaRPr>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55" name="Google Shape;355;ge5cfdabda7_0_285"/>
          <p:cNvPicPr preferRelativeResize="0"/>
          <p:nvPr/>
        </p:nvPicPr>
        <p:blipFill>
          <a:blip r:embed="rId3">
            <a:alphaModFix/>
          </a:blip>
          <a:stretch>
            <a:fillRect/>
          </a:stretch>
        </p:blipFill>
        <p:spPr>
          <a:xfrm>
            <a:off x="4641451" y="2166745"/>
            <a:ext cx="4112249" cy="3520809"/>
          </a:xfrm>
          <a:prstGeom prst="rect">
            <a:avLst/>
          </a:prstGeom>
          <a:noFill/>
          <a:ln>
            <a:noFill/>
          </a:ln>
        </p:spPr>
      </p:pic>
      <p:pic>
        <p:nvPicPr>
          <p:cNvPr id="356" name="Google Shape;356;ge5cfdabda7_0_285"/>
          <p:cNvPicPr preferRelativeResize="0"/>
          <p:nvPr/>
        </p:nvPicPr>
        <p:blipFill rotWithShape="1">
          <a:blip r:embed="rId4">
            <a:alphaModFix/>
          </a:blip>
          <a:srcRect t="19594" r="5633"/>
          <a:stretch/>
        </p:blipFill>
        <p:spPr>
          <a:xfrm>
            <a:off x="1203399" y="4350863"/>
            <a:ext cx="2486050" cy="2118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e5cfdabda7_0_231"/>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26</a:t>
            </a:fld>
            <a:endParaRPr/>
          </a:p>
        </p:txBody>
      </p:sp>
      <p:sp>
        <p:nvSpPr>
          <p:cNvPr id="362" name="Google Shape;362;ge5cfdabda7_0_231"/>
          <p:cNvSpPr txBox="1">
            <a:spLocks noGrp="1"/>
          </p:cNvSpPr>
          <p:nvPr>
            <p:ph type="body" idx="2"/>
          </p:nvPr>
        </p:nvSpPr>
        <p:spPr>
          <a:xfrm>
            <a:off x="393750" y="2218944"/>
            <a:ext cx="3659700" cy="373830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INTENT:</a:t>
            </a:r>
            <a:br>
              <a:rPr lang="en-US" sz="2200" b="1">
                <a:highlight>
                  <a:schemeClr val="lt1"/>
                </a:highlight>
                <a:latin typeface="+mn-lt"/>
                <a:ea typeface="Verdana"/>
                <a:cs typeface="Verdana"/>
                <a:sym typeface="Verdana"/>
              </a:rPr>
            </a:br>
            <a:endParaRPr>
              <a:solidFill>
                <a:schemeClr val="dk1"/>
              </a:solidFill>
              <a:latin typeface="+mn-lt"/>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Why did the author or publisher make this information available?</a:t>
            </a:r>
            <a:endParaRPr>
              <a:solidFill>
                <a:schemeClr val="dk1"/>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Is there obvious and/ or extreme bias or prejudice?</a:t>
            </a:r>
            <a:endParaRPr>
              <a:solidFill>
                <a:srgbClr val="FF0000"/>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Are alternative points of view presented?</a:t>
            </a:r>
            <a:endParaRPr>
              <a:solidFill>
                <a:srgbClr val="FF0000"/>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Does the author omit any important facts or data that might disprove their claim?</a:t>
            </a:r>
            <a:endParaRPr>
              <a:solidFill>
                <a:srgbClr val="FF0000"/>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Does the author use strong emotional language? </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63" name="Google Shape;363;ge5cfdabda7_0_231"/>
          <p:cNvPicPr preferRelativeResize="0"/>
          <p:nvPr/>
        </p:nvPicPr>
        <p:blipFill>
          <a:blip r:embed="rId3">
            <a:alphaModFix/>
          </a:blip>
          <a:stretch>
            <a:fillRect/>
          </a:stretch>
        </p:blipFill>
        <p:spPr>
          <a:xfrm>
            <a:off x="4278025" y="2218944"/>
            <a:ext cx="4472225" cy="308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e5cfdabda7_0_23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27</a:t>
            </a:fld>
            <a:endParaRPr/>
          </a:p>
        </p:txBody>
      </p:sp>
      <p:sp>
        <p:nvSpPr>
          <p:cNvPr id="369" name="Google Shape;369;ge5cfdabda7_0_238"/>
          <p:cNvSpPr txBox="1">
            <a:spLocks noGrp="1"/>
          </p:cNvSpPr>
          <p:nvPr>
            <p:ph type="body" idx="2"/>
          </p:nvPr>
        </p:nvSpPr>
        <p:spPr>
          <a:xfrm>
            <a:off x="393750" y="1999488"/>
            <a:ext cx="3659700" cy="391363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INTENT:</a:t>
            </a:r>
            <a:br>
              <a:rPr lang="en-US" sz="2200" b="1">
                <a:highlight>
                  <a:schemeClr val="lt1"/>
                </a:highlight>
                <a:latin typeface="+mn-lt"/>
                <a:ea typeface="Verdana"/>
                <a:cs typeface="Verdana"/>
                <a:sym typeface="Verdana"/>
              </a:rPr>
            </a:br>
            <a:endParaRPr>
              <a:solidFill>
                <a:schemeClr val="dk1"/>
              </a:solidFill>
              <a:latin typeface="+mn-lt"/>
              <a:ea typeface="Verdana"/>
              <a:cs typeface="Verdana"/>
              <a:sym typeface="Verdana"/>
            </a:endParaRPr>
          </a:p>
          <a:p>
            <a:pPr marL="482600" lvl="0" indent="-342900" algn="l" rtl="0">
              <a:lnSpc>
                <a:spcPct val="115000"/>
              </a:lnSpc>
              <a:spcBef>
                <a:spcPts val="0"/>
              </a:spcBef>
              <a:spcAft>
                <a:spcPts val="0"/>
              </a:spcAft>
              <a:buClr>
                <a:schemeClr val="dk1"/>
              </a:buClr>
              <a:buSzPts val="1400"/>
              <a:buFont typeface="+mj-lt"/>
              <a:buAutoNum type="arabicPeriod"/>
            </a:pPr>
            <a:r>
              <a:rPr lang="en-US">
                <a:solidFill>
                  <a:schemeClr val="dk1"/>
                </a:solidFill>
                <a:latin typeface="+mn-lt"/>
              </a:rPr>
              <a:t>Why did the author or publisher make this information available?</a:t>
            </a:r>
            <a:endParaRPr>
              <a:solidFill>
                <a:schemeClr val="dk1"/>
              </a:solidFill>
              <a:latin typeface="+mn-lt"/>
            </a:endParaRPr>
          </a:p>
          <a:p>
            <a:pPr marL="482600" lvl="0" indent="-342900" algn="l" rtl="0">
              <a:lnSpc>
                <a:spcPct val="115000"/>
              </a:lnSpc>
              <a:spcBef>
                <a:spcPts val="0"/>
              </a:spcBef>
              <a:spcAft>
                <a:spcPts val="0"/>
              </a:spcAft>
              <a:buClr>
                <a:schemeClr val="dk1"/>
              </a:buClr>
              <a:buSzPts val="1400"/>
              <a:buFont typeface="+mj-lt"/>
              <a:buAutoNum type="arabicPeriod"/>
            </a:pPr>
            <a:r>
              <a:rPr lang="en-US">
                <a:solidFill>
                  <a:schemeClr val="dk1"/>
                </a:solidFill>
                <a:latin typeface="+mn-lt"/>
              </a:rPr>
              <a:t>Is there obvious and/or extreme bias or prejudice? </a:t>
            </a:r>
            <a:r>
              <a:rPr lang="en-US">
                <a:solidFill>
                  <a:srgbClr val="FF0000"/>
                </a:solidFill>
                <a:latin typeface="+mn-lt"/>
              </a:rPr>
              <a:t>YES (Verified)</a:t>
            </a:r>
            <a:endParaRPr lang="en-GB">
              <a:solidFill>
                <a:srgbClr val="FF0000"/>
              </a:solidFill>
              <a:latin typeface="+mn-lt"/>
            </a:endParaRPr>
          </a:p>
          <a:p>
            <a:pPr marL="139700" indent="0">
              <a:lnSpc>
                <a:spcPct val="115000"/>
              </a:lnSpc>
              <a:buClr>
                <a:schemeClr val="dk1"/>
              </a:buClr>
              <a:buSzPts val="1400"/>
              <a:buNone/>
            </a:pPr>
            <a:r>
              <a:rPr lang="en-GB">
                <a:solidFill>
                  <a:schemeClr val="dk1"/>
                </a:solidFill>
                <a:latin typeface="+mn-lt"/>
              </a:rPr>
              <a:t>3.   Are alternative points of view presented?</a:t>
            </a:r>
          </a:p>
          <a:p>
            <a:pPr marL="457200" lvl="0" indent="0" algn="l" rtl="0">
              <a:lnSpc>
                <a:spcPct val="115000"/>
              </a:lnSpc>
              <a:spcBef>
                <a:spcPts val="0"/>
              </a:spcBef>
              <a:spcAft>
                <a:spcPts val="0"/>
              </a:spcAft>
              <a:buNone/>
            </a:pPr>
            <a:r>
              <a:rPr lang="en-US">
                <a:solidFill>
                  <a:srgbClr val="FF0000"/>
                </a:solidFill>
                <a:latin typeface="+mn-lt"/>
              </a:rPr>
              <a:t>NO alternative points of view (Verified)</a:t>
            </a:r>
            <a:endParaRPr lang="en-GB">
              <a:solidFill>
                <a:srgbClr val="FF0000"/>
              </a:solidFill>
              <a:latin typeface="+mn-lt"/>
            </a:endParaRPr>
          </a:p>
          <a:p>
            <a:pPr marL="482600" lvl="0" indent="-342900" algn="l" rtl="0">
              <a:lnSpc>
                <a:spcPct val="115000"/>
              </a:lnSpc>
              <a:spcBef>
                <a:spcPts val="0"/>
              </a:spcBef>
              <a:spcAft>
                <a:spcPts val="0"/>
              </a:spcAft>
              <a:buClr>
                <a:schemeClr val="dk1"/>
              </a:buClr>
              <a:buSzPts val="1400"/>
              <a:buAutoNum type="arabicPeriod" startAt="4"/>
            </a:pPr>
            <a:r>
              <a:rPr lang="en-GB">
                <a:solidFill>
                  <a:schemeClr val="dk1"/>
                </a:solidFill>
                <a:latin typeface="+mn-lt"/>
              </a:rPr>
              <a:t>Does the author omit any important facts or data that might disprove their claim? </a:t>
            </a:r>
            <a:r>
              <a:rPr lang="en-US">
                <a:solidFill>
                  <a:srgbClr val="FF0000"/>
                </a:solidFill>
                <a:latin typeface="+mn-lt"/>
              </a:rPr>
              <a:t>YES (Verified)</a:t>
            </a:r>
            <a:endParaRPr lang="en-GB">
              <a:solidFill>
                <a:srgbClr val="FF0000"/>
              </a:solidFill>
              <a:latin typeface="+mn-lt"/>
            </a:endParaRPr>
          </a:p>
          <a:p>
            <a:pPr marL="139700" lvl="0" indent="0" algn="l" rtl="0">
              <a:lnSpc>
                <a:spcPct val="115000"/>
              </a:lnSpc>
              <a:spcBef>
                <a:spcPts val="0"/>
              </a:spcBef>
              <a:spcAft>
                <a:spcPts val="0"/>
              </a:spcAft>
              <a:buClr>
                <a:schemeClr val="dk1"/>
              </a:buClr>
              <a:buSzPts val="1400"/>
              <a:buNone/>
            </a:pPr>
            <a:r>
              <a:rPr lang="en-GB">
                <a:solidFill>
                  <a:schemeClr val="dk1"/>
                </a:solidFill>
                <a:latin typeface="+mn-lt"/>
              </a:rPr>
              <a:t>5.    Does the author use strong emotional </a:t>
            </a:r>
          </a:p>
          <a:p>
            <a:pPr marL="139700" lvl="0" indent="0" algn="l" rtl="0">
              <a:lnSpc>
                <a:spcPct val="115000"/>
              </a:lnSpc>
              <a:spcBef>
                <a:spcPts val="0"/>
              </a:spcBef>
              <a:spcAft>
                <a:spcPts val="0"/>
              </a:spcAft>
              <a:buClr>
                <a:schemeClr val="dk1"/>
              </a:buClr>
              <a:buSzPts val="1400"/>
              <a:buNone/>
            </a:pPr>
            <a:r>
              <a:rPr lang="en-GB">
                <a:solidFill>
                  <a:schemeClr val="dk1"/>
                </a:solidFill>
                <a:latin typeface="+mn-lt"/>
              </a:rPr>
              <a:t>       language? </a:t>
            </a:r>
          </a:p>
          <a:p>
            <a:pPr marL="139700" lvl="0" indent="0" algn="l" rtl="0">
              <a:lnSpc>
                <a:spcPct val="115000"/>
              </a:lnSpc>
              <a:spcBef>
                <a:spcPts val="0"/>
              </a:spcBef>
              <a:spcAft>
                <a:spcPts val="0"/>
              </a:spcAft>
              <a:buClr>
                <a:schemeClr val="dk1"/>
              </a:buClr>
              <a:buSzPts val="1400"/>
              <a:buNone/>
            </a:pPr>
            <a:r>
              <a:rPr lang="en-GB">
                <a:solidFill>
                  <a:srgbClr val="FF0000"/>
                </a:solidFill>
                <a:latin typeface="+mn-lt"/>
              </a:rPr>
              <a:t>       YES, starting with the headline</a:t>
            </a:r>
            <a:endParaRPr lang="en-GB">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70" name="Google Shape;370;ge5cfdabda7_0_238"/>
          <p:cNvPicPr preferRelativeResize="0"/>
          <p:nvPr/>
        </p:nvPicPr>
        <p:blipFill>
          <a:blip r:embed="rId3">
            <a:alphaModFix/>
          </a:blip>
          <a:stretch>
            <a:fillRect/>
          </a:stretch>
        </p:blipFill>
        <p:spPr>
          <a:xfrm>
            <a:off x="4278025" y="2316700"/>
            <a:ext cx="4472225" cy="3084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e5cfdabda7_0_244"/>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28</a:t>
            </a:fld>
            <a:endParaRPr/>
          </a:p>
        </p:txBody>
      </p:sp>
      <p:sp>
        <p:nvSpPr>
          <p:cNvPr id="376" name="Google Shape;376;ge5cfdabda7_0_244"/>
          <p:cNvSpPr txBox="1">
            <a:spLocks noGrp="1"/>
          </p:cNvSpPr>
          <p:nvPr>
            <p:ph type="body" idx="2"/>
          </p:nvPr>
        </p:nvSpPr>
        <p:spPr>
          <a:xfrm>
            <a:off x="393750" y="2316700"/>
            <a:ext cx="3659700" cy="3640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INTENT:</a:t>
            </a:r>
            <a:br>
              <a:rPr lang="en-US" sz="2200" b="1">
                <a:highlight>
                  <a:schemeClr val="lt1"/>
                </a:highlight>
                <a:latin typeface="+mn-lt"/>
                <a:ea typeface="Verdana"/>
                <a:cs typeface="Verdana"/>
                <a:sym typeface="Verdana"/>
              </a:rPr>
            </a:br>
            <a:endParaRPr>
              <a:solidFill>
                <a:schemeClr val="dk1"/>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Why did the author or publisher make this information available?</a:t>
            </a:r>
            <a:endParaRPr>
              <a:solidFill>
                <a:schemeClr val="dk1"/>
              </a:solidFill>
              <a:latin typeface="+mn-lt"/>
            </a:endParaRPr>
          </a:p>
          <a:p>
            <a:pPr marL="0" lvl="0" indent="0" algn="l" rtl="0">
              <a:lnSpc>
                <a:spcPct val="115000"/>
              </a:lnSpc>
              <a:spcBef>
                <a:spcPts val="0"/>
              </a:spcBef>
              <a:spcAft>
                <a:spcPts val="0"/>
              </a:spcAft>
              <a:buNone/>
            </a:pPr>
            <a:endParaRPr>
              <a:solidFill>
                <a:schemeClr val="dk1"/>
              </a:solidFill>
              <a:latin typeface="+mn-lt"/>
            </a:endParaRPr>
          </a:p>
          <a:p>
            <a:pPr marL="0" lvl="0" indent="0" algn="l" rtl="0">
              <a:lnSpc>
                <a:spcPct val="115000"/>
              </a:lnSpc>
              <a:spcBef>
                <a:spcPts val="0"/>
              </a:spcBef>
              <a:spcAft>
                <a:spcPts val="0"/>
              </a:spcAft>
              <a:buNone/>
            </a:pPr>
            <a:r>
              <a:rPr lang="en-US">
                <a:solidFill>
                  <a:schemeClr val="dk1"/>
                </a:solidFill>
                <a:latin typeface="+mn-lt"/>
              </a:rPr>
              <a:t>What do you think?</a:t>
            </a:r>
            <a:endParaRPr>
              <a:solidFill>
                <a:schemeClr val="dk1"/>
              </a:solidFill>
              <a:latin typeface="+mn-lt"/>
            </a:endParaRPr>
          </a:p>
          <a:p>
            <a:pPr marL="0" lvl="0" indent="0" algn="l" rtl="0">
              <a:lnSpc>
                <a:spcPct val="115000"/>
              </a:lnSpc>
              <a:spcBef>
                <a:spcPts val="0"/>
              </a:spcBef>
              <a:spcAft>
                <a:spcPts val="0"/>
              </a:spcAft>
              <a:buNone/>
            </a:pPr>
            <a:endParaRPr>
              <a:solidFill>
                <a:schemeClr val="dk1"/>
              </a:solidFill>
              <a:latin typeface="+mn-lt"/>
            </a:endParaRPr>
          </a:p>
          <a:p>
            <a:pPr marL="0" lvl="0" indent="0" algn="l" rtl="0">
              <a:lnSpc>
                <a:spcPct val="115000"/>
              </a:lnSpc>
              <a:spcBef>
                <a:spcPts val="0"/>
              </a:spcBef>
              <a:spcAft>
                <a:spcPts val="0"/>
              </a:spcAft>
              <a:buNone/>
            </a:pPr>
            <a:r>
              <a:rPr lang="en-US">
                <a:solidFill>
                  <a:schemeClr val="dk1"/>
                </a:solidFill>
                <a:latin typeface="+mn-lt"/>
              </a:rPr>
              <a:t>Talk with the person sitting next to you about the intent of Natural News. </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77" name="Google Shape;377;ge5cfdabda7_0_244"/>
          <p:cNvPicPr preferRelativeResize="0"/>
          <p:nvPr/>
        </p:nvPicPr>
        <p:blipFill>
          <a:blip r:embed="rId3">
            <a:alphaModFix/>
          </a:blip>
          <a:stretch>
            <a:fillRect/>
          </a:stretch>
        </p:blipFill>
        <p:spPr>
          <a:xfrm>
            <a:off x="4278025" y="2316700"/>
            <a:ext cx="4472225" cy="3084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e5cfdabda7_0_250"/>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29</a:t>
            </a:fld>
            <a:endParaRPr/>
          </a:p>
        </p:txBody>
      </p:sp>
      <p:sp>
        <p:nvSpPr>
          <p:cNvPr id="383" name="Google Shape;383;ge5cfdabda7_0_250"/>
          <p:cNvSpPr txBox="1">
            <a:spLocks noGrp="1"/>
          </p:cNvSpPr>
          <p:nvPr>
            <p:ph type="body" idx="1"/>
          </p:nvPr>
        </p:nvSpPr>
        <p:spPr>
          <a:xfrm>
            <a:off x="367650" y="2377200"/>
            <a:ext cx="8408700" cy="2950704"/>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“Competition for social media’s large supply of willing eyeballs is fierce, and a number of frequent offenders regularly fabricate salacious and attention-grabbing tales simply to drive traffic (and revenue) to their sites.” </a:t>
            </a:r>
          </a:p>
          <a:p>
            <a:pPr marL="0" lvl="0" indent="0" algn="ctr" rtl="0">
              <a:lnSpc>
                <a:spcPct val="100000"/>
              </a:lnSpc>
              <a:spcBef>
                <a:spcPts val="0"/>
              </a:spcBef>
              <a:spcAft>
                <a:spcPts val="0"/>
              </a:spcAft>
              <a:buClr>
                <a:srgbClr val="363E42"/>
              </a:buClr>
              <a:buSzPts val="2200"/>
              <a:buFont typeface="Arial"/>
              <a:buNone/>
            </a:pPr>
            <a:endParaRPr lang="en-US" sz="2800"/>
          </a:p>
          <a:p>
            <a:pPr marL="0" lvl="0" indent="0" algn="ctr" rtl="0">
              <a:lnSpc>
                <a:spcPct val="100000"/>
              </a:lnSpc>
              <a:spcBef>
                <a:spcPts val="0"/>
              </a:spcBef>
              <a:spcAft>
                <a:spcPts val="0"/>
              </a:spcAft>
              <a:buClr>
                <a:srgbClr val="363E42"/>
              </a:buClr>
              <a:buSzPts val="2200"/>
              <a:buFont typeface="Arial"/>
              <a:buNone/>
            </a:pPr>
            <a:r>
              <a:rPr lang="en-US" sz="2800" b="0"/>
              <a:t>Source:</a:t>
            </a:r>
            <a:r>
              <a:rPr lang="en-US" sz="2800"/>
              <a:t> Snopes </a:t>
            </a:r>
            <a:r>
              <a:rPr lang="en-US" sz="2800" b="0"/>
              <a:t>(fact checking guide)</a:t>
            </a:r>
            <a:endParaRPr sz="2800" b="0"/>
          </a:p>
          <a:p>
            <a:pPr marL="0" lvl="0" indent="0" algn="l" rtl="0">
              <a:lnSpc>
                <a:spcPct val="100000"/>
              </a:lnSpc>
              <a:spcBef>
                <a:spcPts val="0"/>
              </a:spcBef>
              <a:spcAft>
                <a:spcPts val="0"/>
              </a:spcAft>
              <a:buClr>
                <a:srgbClr val="363E42"/>
              </a:buClr>
              <a:buSzPts val="2200"/>
              <a:buFont typeface="Arial"/>
              <a:buNone/>
            </a:pPr>
            <a:endParaRPr b="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e5cfdabda7_0_1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3</a:t>
            </a:fld>
            <a:endParaRPr/>
          </a:p>
        </p:txBody>
      </p:sp>
      <p:sp>
        <p:nvSpPr>
          <p:cNvPr id="162" name="Google Shape;162;ge5cfdabda7_0_15"/>
          <p:cNvSpPr txBox="1">
            <a:spLocks noGrp="1"/>
          </p:cNvSpPr>
          <p:nvPr>
            <p:ph type="body" idx="1"/>
          </p:nvPr>
        </p:nvSpPr>
        <p:spPr>
          <a:xfrm>
            <a:off x="374876" y="1770675"/>
            <a:ext cx="53163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What are we going to do today?</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163" name="Google Shape;163;ge5cfdabda7_0_15"/>
          <p:cNvSpPr txBox="1">
            <a:spLocks noGrp="1"/>
          </p:cNvSpPr>
          <p:nvPr>
            <p:ph type="body" idx="2"/>
          </p:nvPr>
        </p:nvSpPr>
        <p:spPr>
          <a:xfrm>
            <a:off x="367625" y="2223825"/>
            <a:ext cx="4228200" cy="296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a:solidFill>
                <a:schemeClr val="dk1"/>
              </a:solidFill>
            </a:endParaRPr>
          </a:p>
          <a:p>
            <a:pPr marL="457200" lvl="0" indent="-317500" algn="l" rtl="0">
              <a:lnSpc>
                <a:spcPct val="115000"/>
              </a:lnSpc>
              <a:spcBef>
                <a:spcPts val="0"/>
              </a:spcBef>
              <a:spcAft>
                <a:spcPts val="0"/>
              </a:spcAft>
              <a:buClr>
                <a:schemeClr val="dk1"/>
              </a:buClr>
              <a:buSzPts val="1400"/>
              <a:buFont typeface="Arial"/>
              <a:buChar char="●"/>
            </a:pPr>
            <a:r>
              <a:rPr lang="en-US">
                <a:solidFill>
                  <a:schemeClr val="dk1"/>
                </a:solidFill>
              </a:rPr>
              <a:t>Understand the current media landscape and how it has evolved. </a:t>
            </a:r>
            <a:endParaRPr>
              <a:solidFill>
                <a:schemeClr val="dk1"/>
              </a:solidFill>
            </a:endParaRPr>
          </a:p>
          <a:p>
            <a:pPr marL="457200" lvl="0" indent="-317500" algn="l" rtl="0">
              <a:lnSpc>
                <a:spcPct val="115000"/>
              </a:lnSpc>
              <a:spcBef>
                <a:spcPts val="0"/>
              </a:spcBef>
              <a:spcAft>
                <a:spcPts val="0"/>
              </a:spcAft>
              <a:buClr>
                <a:schemeClr val="dk1"/>
              </a:buClr>
              <a:buSzPts val="1400"/>
              <a:buFont typeface="Arial"/>
              <a:buChar char="●"/>
            </a:pPr>
            <a:r>
              <a:rPr lang="en-US">
                <a:solidFill>
                  <a:schemeClr val="dk1"/>
                </a:solidFill>
              </a:rPr>
              <a:t>Recognise different types of media content and different ways of conveying information, such as informing, misinformation and disinformation and advertising. </a:t>
            </a:r>
            <a:endParaRPr>
              <a:solidFill>
                <a:schemeClr val="dk1"/>
              </a:solidFill>
            </a:endParaRPr>
          </a:p>
          <a:p>
            <a:pPr marL="457200" lvl="0" indent="-317500" algn="l" rtl="0">
              <a:lnSpc>
                <a:spcPct val="115000"/>
              </a:lnSpc>
              <a:spcBef>
                <a:spcPts val="0"/>
              </a:spcBef>
              <a:spcAft>
                <a:spcPts val="0"/>
              </a:spcAft>
              <a:buClr>
                <a:schemeClr val="dk1"/>
              </a:buClr>
              <a:buSzPts val="1400"/>
              <a:buFont typeface="Arial"/>
              <a:buChar char="●"/>
            </a:pPr>
            <a:r>
              <a:rPr lang="en-US">
                <a:solidFill>
                  <a:schemeClr val="dk1"/>
                </a:solidFill>
              </a:rPr>
              <a:t>Determine the link between misinformation, voter registration and democratic participation. </a:t>
            </a:r>
            <a:endParaRPr>
              <a:solidFill>
                <a:schemeClr val="dk1"/>
              </a:solidFill>
            </a:endParaRPr>
          </a:p>
        </p:txBody>
      </p:sp>
      <p:pic>
        <p:nvPicPr>
          <p:cNvPr id="164" name="Google Shape;164;ge5cfdabda7_0_15"/>
          <p:cNvPicPr preferRelativeResize="0"/>
          <p:nvPr/>
        </p:nvPicPr>
        <p:blipFill rotWithShape="1">
          <a:blip r:embed="rId3">
            <a:alphaModFix/>
          </a:blip>
          <a:srcRect r="31024"/>
          <a:stretch/>
        </p:blipFill>
        <p:spPr>
          <a:xfrm>
            <a:off x="4800600" y="1829737"/>
            <a:ext cx="3983044" cy="324814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e5cfdabda7_0_261"/>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30</a:t>
            </a:fld>
            <a:endParaRPr/>
          </a:p>
        </p:txBody>
      </p:sp>
      <p:sp>
        <p:nvSpPr>
          <p:cNvPr id="389" name="Google Shape;389;ge5cfdabda7_0_261"/>
          <p:cNvSpPr txBox="1">
            <a:spLocks noGrp="1"/>
          </p:cNvSpPr>
          <p:nvPr>
            <p:ph type="body" idx="2"/>
          </p:nvPr>
        </p:nvSpPr>
        <p:spPr>
          <a:xfrm>
            <a:off x="393750" y="2316700"/>
            <a:ext cx="3659700" cy="3640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WEIGH IT UP:</a:t>
            </a:r>
            <a:br>
              <a:rPr lang="en-US" sz="2200" b="1">
                <a:highlight>
                  <a:schemeClr val="lt1"/>
                </a:highlight>
                <a:latin typeface="+mn-lt"/>
                <a:ea typeface="Verdana"/>
                <a:cs typeface="Verdana"/>
                <a:sym typeface="Verdana"/>
              </a:rPr>
            </a:br>
            <a:br>
              <a:rPr lang="en-US" sz="2200" b="1">
                <a:highlight>
                  <a:schemeClr val="lt1"/>
                </a:highlight>
                <a:latin typeface="+mn-lt"/>
                <a:ea typeface="Verdana"/>
                <a:cs typeface="Verdana"/>
                <a:sym typeface="Verdana"/>
              </a:rPr>
            </a:br>
            <a:r>
              <a:rPr lang="en-US">
                <a:solidFill>
                  <a:schemeClr val="dk1"/>
                </a:solidFill>
                <a:latin typeface="+mn-lt"/>
              </a:rPr>
              <a:t>Once you have checked the reputation of the site, took stock of your emotions, verified the evidence and tried to figure out the intent, the final step is to weigh everything up and come to a conclusion:</a:t>
            </a:r>
            <a:endParaRPr>
              <a:solidFill>
                <a:schemeClr val="dk1"/>
              </a:solidFill>
              <a:latin typeface="+mn-lt"/>
            </a:endParaRPr>
          </a:p>
          <a:p>
            <a:pPr marL="0" lvl="0" indent="0" algn="l" rtl="0">
              <a:lnSpc>
                <a:spcPct val="115000"/>
              </a:lnSpc>
              <a:spcBef>
                <a:spcPts val="0"/>
              </a:spcBef>
              <a:spcAft>
                <a:spcPts val="0"/>
              </a:spcAft>
              <a:buSzPts val="1100"/>
              <a:buNone/>
            </a:pPr>
            <a:endParaRPr lang="en-GB">
              <a:solidFill>
                <a:schemeClr val="dk1"/>
              </a:solidFill>
            </a:endParaRPr>
          </a:p>
          <a:p>
            <a:pPr marL="0" lvl="0" indent="0" algn="l" rtl="0">
              <a:lnSpc>
                <a:spcPct val="115000"/>
              </a:lnSpc>
              <a:spcBef>
                <a:spcPts val="0"/>
              </a:spcBef>
              <a:spcAft>
                <a:spcPts val="0"/>
              </a:spcAft>
              <a:buSzPts val="1100"/>
              <a:buNone/>
            </a:pPr>
            <a:r>
              <a:rPr lang="en-GB" b="1">
                <a:solidFill>
                  <a:schemeClr val="dk1"/>
                </a:solidFill>
              </a:rPr>
              <a:t>This is disinformation.</a:t>
            </a:r>
            <a:endParaRPr b="1">
              <a:solidFill>
                <a:schemeClr val="dk1"/>
              </a:solidFill>
            </a:endParaRPr>
          </a:p>
        </p:txBody>
      </p:sp>
      <p:pic>
        <p:nvPicPr>
          <p:cNvPr id="390" name="Google Shape;390;ge5cfdabda7_0_261"/>
          <p:cNvPicPr preferRelativeResize="0"/>
          <p:nvPr/>
        </p:nvPicPr>
        <p:blipFill>
          <a:blip r:embed="rId3">
            <a:alphaModFix/>
          </a:blip>
          <a:stretch>
            <a:fillRect/>
          </a:stretch>
        </p:blipFill>
        <p:spPr>
          <a:xfrm>
            <a:off x="4278025" y="2316700"/>
            <a:ext cx="4472225" cy="3084400"/>
          </a:xfrm>
          <a:prstGeom prst="rect">
            <a:avLst/>
          </a:prstGeom>
          <a:noFill/>
          <a:ln>
            <a:noFill/>
          </a:ln>
        </p:spPr>
      </p:pic>
      <p:sp>
        <p:nvSpPr>
          <p:cNvPr id="391" name="Google Shape;391;ge5cfdabda7_0_261"/>
          <p:cNvSpPr/>
          <p:nvPr/>
        </p:nvSpPr>
        <p:spPr>
          <a:xfrm rot="-1523686">
            <a:off x="4566634" y="3015189"/>
            <a:ext cx="4138483" cy="606813"/>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rPr>
              <a:t>DISINFORMATION: NOT TRUSTWORTHY</a:t>
            </a:r>
            <a:endParaRPr b="1">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31</a:t>
            </a:fld>
            <a:endParaRPr/>
          </a:p>
        </p:txBody>
      </p:sp>
      <p:sp>
        <p:nvSpPr>
          <p:cNvPr id="397" name="Google Shape;397;p9"/>
          <p:cNvSpPr txBox="1">
            <a:spLocks noGrp="1"/>
          </p:cNvSpPr>
          <p:nvPr>
            <p:ph type="body" idx="1"/>
          </p:nvPr>
        </p:nvSpPr>
        <p:spPr>
          <a:xfrm>
            <a:off x="374872" y="1901951"/>
            <a:ext cx="4008900" cy="70243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Looking to the future:</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398" name="Google Shape;398;p9"/>
          <p:cNvSpPr txBox="1">
            <a:spLocks noGrp="1"/>
          </p:cNvSpPr>
          <p:nvPr>
            <p:ph type="body" idx="2"/>
          </p:nvPr>
        </p:nvSpPr>
        <p:spPr>
          <a:xfrm>
            <a:off x="367624" y="2487168"/>
            <a:ext cx="8408700" cy="336499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Disinformation is deliberately created with the intent to cause harm, while misinformation is incorrect information shared by people who believe it to be true.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540"/>
              <a:buNone/>
            </a:pPr>
            <a:r>
              <a:rPr lang="en-US">
                <a:solidFill>
                  <a:schemeClr val="dk1"/>
                </a:solidFill>
              </a:rPr>
              <a:t>Be aware that misinformation and disinformation are created and centered on big issues such as: </a:t>
            </a: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people's identities </a:t>
            </a:r>
            <a:endParaRPr>
              <a:solidFill>
                <a:schemeClr val="dk1"/>
              </a:solidFill>
            </a:endParaRPr>
          </a:p>
          <a:p>
            <a:pPr>
              <a:lnSpc>
                <a:spcPct val="115000"/>
              </a:lnSpc>
              <a:buClr>
                <a:schemeClr val="dk1"/>
              </a:buClr>
            </a:pPr>
            <a:r>
              <a:rPr lang="en-US">
                <a:solidFill>
                  <a:schemeClr val="dk1"/>
                </a:solidFill>
              </a:rPr>
              <a:t>climate change denial</a:t>
            </a: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voting and elections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Most fabricated content usually tries to play to your emotions. Always double-check images, social media posts and news articles before you react or share them.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When in doubt, remember to </a:t>
            </a:r>
            <a:r>
              <a:rPr lang="en-US" b="1">
                <a:solidFill>
                  <a:schemeClr val="dk1"/>
                </a:solidFill>
              </a:rPr>
              <a:t>REVIEW</a:t>
            </a:r>
            <a:r>
              <a:rPr lang="en-US">
                <a:solidFill>
                  <a:schemeClr val="dk1"/>
                </a:solidFill>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e5d7e6bece_0_19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32</a:t>
            </a:fld>
            <a:endParaRPr/>
          </a:p>
        </p:txBody>
      </p:sp>
      <p:sp>
        <p:nvSpPr>
          <p:cNvPr id="404" name="Google Shape;404;ge5d7e6bece_0_195"/>
          <p:cNvSpPr txBox="1">
            <a:spLocks noGrp="1"/>
          </p:cNvSpPr>
          <p:nvPr>
            <p:ph type="body" idx="1"/>
          </p:nvPr>
        </p:nvSpPr>
        <p:spPr>
          <a:xfrm>
            <a:off x="374876" y="1792223"/>
            <a:ext cx="5530500" cy="65660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solidFill>
                  <a:srgbClr val="363E42"/>
                </a:solidFill>
              </a:rPr>
              <a:t>The facts about WHO can and </a:t>
            </a:r>
            <a:endParaRPr>
              <a:solidFill>
                <a:srgbClr val="363E42"/>
              </a:solidFill>
            </a:endParaRPr>
          </a:p>
          <a:p>
            <a:pPr marL="0" lvl="0" indent="0" algn="l" rtl="0">
              <a:lnSpc>
                <a:spcPct val="100000"/>
              </a:lnSpc>
              <a:spcBef>
                <a:spcPts val="0"/>
              </a:spcBef>
              <a:spcAft>
                <a:spcPts val="0"/>
              </a:spcAft>
              <a:buClr>
                <a:srgbClr val="363E42"/>
              </a:buClr>
              <a:buSzPts val="2200"/>
              <a:buFont typeface="Arial"/>
              <a:buNone/>
            </a:pPr>
            <a:r>
              <a:rPr lang="en-US">
                <a:solidFill>
                  <a:srgbClr val="363E42"/>
                </a:solidFill>
              </a:rPr>
              <a:t>HOW to register to vote: </a:t>
            </a:r>
            <a:endParaRPr>
              <a:solidFill>
                <a:srgbClr val="363E42"/>
              </a:solidFill>
            </a:endParaRPr>
          </a:p>
        </p:txBody>
      </p:sp>
      <p:sp>
        <p:nvSpPr>
          <p:cNvPr id="405" name="Google Shape;405;ge5d7e6bece_0_195"/>
          <p:cNvSpPr txBox="1">
            <a:spLocks noGrp="1"/>
          </p:cNvSpPr>
          <p:nvPr>
            <p:ph type="body" idx="2"/>
          </p:nvPr>
        </p:nvSpPr>
        <p:spPr>
          <a:xfrm>
            <a:off x="374875" y="2634232"/>
            <a:ext cx="4089900" cy="3615350"/>
          </a:xfrm>
          <a:prstGeom prst="rect">
            <a:avLst/>
          </a:prstGeom>
          <a:noFill/>
          <a:ln>
            <a:noFill/>
          </a:ln>
        </p:spPr>
        <p:txBody>
          <a:bodyPr spcFirstLastPara="1" wrap="square" lIns="0" tIns="0" rIns="0" bIns="0" anchor="t" anchorCtr="0">
            <a:noAutofit/>
          </a:bodyPr>
          <a:lstStyle/>
          <a:p>
            <a:pPr marL="457200" lvl="0" indent="-326390" algn="l" rtl="0">
              <a:lnSpc>
                <a:spcPct val="115000"/>
              </a:lnSpc>
              <a:spcBef>
                <a:spcPts val="0"/>
              </a:spcBef>
              <a:spcAft>
                <a:spcPts val="0"/>
              </a:spcAft>
              <a:buClr>
                <a:schemeClr val="dk1"/>
              </a:buClr>
              <a:buSzPts val="1540"/>
              <a:buChar char="•"/>
            </a:pPr>
            <a:r>
              <a:rPr lang="en-US">
                <a:solidFill>
                  <a:schemeClr val="dk1"/>
                </a:solidFill>
              </a:rPr>
              <a:t>1 in 3 young Londoners (16 to 25 year olds)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are </a:t>
            </a:r>
            <a:r>
              <a:rPr lang="en-US" b="1">
                <a:solidFill>
                  <a:schemeClr val="dk1"/>
                </a:solidFill>
              </a:rPr>
              <a:t>not </a:t>
            </a:r>
            <a:r>
              <a:rPr lang="en-US">
                <a:solidFill>
                  <a:schemeClr val="dk1"/>
                </a:solidFill>
              </a:rPr>
              <a:t>registered to vote</a:t>
            </a:r>
            <a:endParaRPr>
              <a:solidFill>
                <a:schemeClr val="dk1"/>
              </a:solidFill>
            </a:endParaRPr>
          </a:p>
          <a:p>
            <a:pPr marL="457200" lvl="0" indent="0" algn="l" rtl="0">
              <a:lnSpc>
                <a:spcPct val="115000"/>
              </a:lnSpc>
              <a:spcBef>
                <a:spcPts val="0"/>
              </a:spcBef>
              <a:spcAft>
                <a:spcPts val="0"/>
              </a:spcAft>
              <a:buSzPts val="1540"/>
              <a:buNone/>
            </a:pP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Black, Asian, ethnic minority and migrant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Londoners, private and social renters are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less likely to be registered to vote and, hence,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less likely to be heard </a:t>
            </a:r>
            <a:endParaRPr>
              <a:solidFill>
                <a:schemeClr val="dk1"/>
              </a:solidFill>
            </a:endParaRPr>
          </a:p>
          <a:p>
            <a:pPr marL="457200" lvl="0" indent="0" algn="l" rtl="0">
              <a:lnSpc>
                <a:spcPct val="115000"/>
              </a:lnSpc>
              <a:spcBef>
                <a:spcPts val="0"/>
              </a:spcBef>
              <a:spcAft>
                <a:spcPts val="0"/>
              </a:spcAft>
              <a:buSzPts val="1540"/>
              <a:buNone/>
            </a:pP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To register to vote in London, you must</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be aged 16 or over (</a:t>
            </a:r>
            <a:r>
              <a:rPr lang="en-US" i="1">
                <a:solidFill>
                  <a:schemeClr val="dk1"/>
                </a:solidFill>
              </a:rPr>
              <a:t>you can vote at 18</a:t>
            </a:r>
            <a:r>
              <a:rPr lang="en-US">
                <a:solidFill>
                  <a:schemeClr val="dk1"/>
                </a:solidFill>
              </a:rPr>
              <a:t>),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be a British, Irish, EU or Commonwealth</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citizen, have a London address</a:t>
            </a:r>
            <a:endParaRPr>
              <a:solidFill>
                <a:schemeClr val="dk1"/>
              </a:solidFill>
            </a:endParaRPr>
          </a:p>
          <a:p>
            <a:pPr marL="457200" lvl="0" indent="0" algn="l" rtl="0">
              <a:lnSpc>
                <a:spcPct val="115000"/>
              </a:lnSpc>
              <a:spcBef>
                <a:spcPts val="0"/>
              </a:spcBef>
              <a:spcAft>
                <a:spcPts val="0"/>
              </a:spcAft>
              <a:buSzPts val="1540"/>
              <a:buNone/>
            </a:pPr>
            <a:endParaRPr>
              <a:solidFill>
                <a:schemeClr val="dk1"/>
              </a:solidFill>
            </a:endParaRPr>
          </a:p>
          <a:p>
            <a:pPr marL="0" lvl="0" indent="0" algn="l" rtl="0">
              <a:lnSpc>
                <a:spcPct val="115000"/>
              </a:lnSpc>
              <a:spcBef>
                <a:spcPts val="0"/>
              </a:spcBef>
              <a:spcAft>
                <a:spcPts val="0"/>
              </a:spcAft>
              <a:buSzPts val="1540"/>
              <a:buNone/>
            </a:pPr>
            <a:r>
              <a:rPr lang="en-US">
                <a:solidFill>
                  <a:schemeClr val="dk1"/>
                </a:solidFill>
              </a:rPr>
              <a:t>Now that you know the facts, </a:t>
            </a:r>
            <a:r>
              <a:rPr lang="en-US" b="1" i="1">
                <a:solidFill>
                  <a:schemeClr val="dk1"/>
                </a:solidFill>
              </a:rPr>
              <a:t>get heard</a:t>
            </a:r>
            <a:r>
              <a:rPr lang="en-US">
                <a:solidFill>
                  <a:schemeClr val="dk1"/>
                </a:solidFill>
              </a:rPr>
              <a:t>!</a:t>
            </a:r>
            <a:endParaRPr>
              <a:solidFill>
                <a:schemeClr val="dk1"/>
              </a:solidFill>
            </a:endParaRPr>
          </a:p>
          <a:p>
            <a:pPr marL="0" lvl="0" indent="0" algn="l" rtl="0">
              <a:lnSpc>
                <a:spcPct val="115000"/>
              </a:lnSpc>
              <a:spcBef>
                <a:spcPts val="0"/>
              </a:spcBef>
              <a:spcAft>
                <a:spcPts val="0"/>
              </a:spcAft>
              <a:buSzPts val="1540"/>
              <a:buNone/>
            </a:pPr>
            <a:endParaRPr>
              <a:solidFill>
                <a:schemeClr val="dk1"/>
              </a:solidFill>
            </a:endParaRPr>
          </a:p>
          <a:p>
            <a:pPr marL="0" lvl="0" indent="0" algn="l" rtl="0">
              <a:lnSpc>
                <a:spcPct val="115000"/>
              </a:lnSpc>
              <a:spcBef>
                <a:spcPts val="0"/>
              </a:spcBef>
              <a:spcAft>
                <a:spcPts val="0"/>
              </a:spcAft>
              <a:buSzPts val="1540"/>
              <a:buNone/>
            </a:pPr>
            <a:endParaRPr>
              <a:solidFill>
                <a:srgbClr val="111111"/>
              </a:solidFill>
              <a:latin typeface="Verdana"/>
              <a:ea typeface="Verdana"/>
              <a:cs typeface="Verdana"/>
              <a:sym typeface="Verdana"/>
            </a:endParaRPr>
          </a:p>
        </p:txBody>
      </p:sp>
      <p:pic>
        <p:nvPicPr>
          <p:cNvPr id="406" name="Google Shape;406;ge5d7e6bece_0_195"/>
          <p:cNvPicPr preferRelativeResize="0"/>
          <p:nvPr/>
        </p:nvPicPr>
        <p:blipFill rotWithShape="1">
          <a:blip r:embed="rId3">
            <a:alphaModFix/>
          </a:blip>
          <a:srcRect/>
          <a:stretch/>
        </p:blipFill>
        <p:spPr>
          <a:xfrm>
            <a:off x="5514850" y="3111913"/>
            <a:ext cx="2447350" cy="944700"/>
          </a:xfrm>
          <a:prstGeom prst="rect">
            <a:avLst/>
          </a:prstGeom>
          <a:noFill/>
          <a:ln>
            <a:noFill/>
          </a:ln>
        </p:spPr>
      </p:pic>
      <p:pic>
        <p:nvPicPr>
          <p:cNvPr id="407" name="Google Shape;407;ge5d7e6bece_0_195"/>
          <p:cNvPicPr preferRelativeResize="0"/>
          <p:nvPr/>
        </p:nvPicPr>
        <p:blipFill rotWithShape="1">
          <a:blip r:embed="rId4">
            <a:alphaModFix/>
          </a:blip>
          <a:srcRect/>
          <a:stretch/>
        </p:blipFill>
        <p:spPr>
          <a:xfrm>
            <a:off x="4964325" y="1962937"/>
            <a:ext cx="3500298" cy="3615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0"/>
          <p:cNvSpPr txBox="1">
            <a:spLocks noGrp="1"/>
          </p:cNvSpPr>
          <p:nvPr>
            <p:ph type="body" idx="1"/>
          </p:nvPr>
        </p:nvSpPr>
        <p:spPr>
          <a:xfrm>
            <a:off x="374872" y="1767870"/>
            <a:ext cx="4008900" cy="51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Thank you</a:t>
            </a:r>
            <a:endParaRPr/>
          </a:p>
        </p:txBody>
      </p:sp>
      <p:sp>
        <p:nvSpPr>
          <p:cNvPr id="413" name="Google Shape;413;p20"/>
          <p:cNvSpPr/>
          <p:nvPr/>
        </p:nvSpPr>
        <p:spPr>
          <a:xfrm>
            <a:off x="374650" y="1656450"/>
            <a:ext cx="1975500" cy="573300"/>
          </a:xfrm>
          <a:prstGeom prst="rect">
            <a:avLst/>
          </a:prstGeom>
          <a:solidFill>
            <a:srgbClr val="EE2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txBox="1">
            <a:spLocks noGrp="1"/>
          </p:cNvSpPr>
          <p:nvPr>
            <p:ph type="body" idx="2"/>
          </p:nvPr>
        </p:nvSpPr>
        <p:spPr>
          <a:xfrm>
            <a:off x="374874" y="1656450"/>
            <a:ext cx="6502443" cy="1495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LONDON WON’T BE THE SAME WITHOUT YOUR VOICE.</a:t>
            </a:r>
            <a:endParaRPr sz="1100">
              <a:solidFill>
                <a:schemeClr val="dk1"/>
              </a:solidFill>
            </a:endParaRPr>
          </a:p>
          <a:p>
            <a:pPr marL="0" indent="0">
              <a:lnSpc>
                <a:spcPct val="115000"/>
              </a:lnSpc>
              <a:buClr>
                <a:schemeClr val="dk1"/>
              </a:buClr>
              <a:buSzPts val="1100"/>
            </a:pPr>
            <a:br>
              <a:rPr lang="en-US" dirty="0"/>
            </a:br>
            <a:r>
              <a:rPr lang="en-US" b="1">
                <a:solidFill>
                  <a:schemeClr val="dk1"/>
                </a:solidFill>
              </a:rPr>
              <a:t>Register to vote at: </a:t>
            </a:r>
            <a:endParaRPr b="1">
              <a:solidFill>
                <a:schemeClr val="dk1"/>
              </a:solidFill>
            </a:endParaRPr>
          </a:p>
          <a:p>
            <a:pPr marL="0" indent="0">
              <a:lnSpc>
                <a:spcPct val="115000"/>
              </a:lnSpc>
              <a:buClr>
                <a:schemeClr val="dk1"/>
              </a:buClr>
              <a:buSzPts val="1100"/>
            </a:pPr>
            <a:r>
              <a:rPr lang="en-US" b="1" u="sng" dirty="0">
                <a:solidFill>
                  <a:srgbClr val="0070C0"/>
                </a:solidFill>
                <a:hlinkClick r:id="rId3">
                  <a:extLst>
                    <a:ext uri="{A12FA001-AC4F-418D-AE19-62706E023703}">
                      <ahyp:hlinkClr xmlns:ahyp="http://schemas.microsoft.com/office/drawing/2018/hyperlinkcolor" val="tx"/>
                    </a:ext>
                  </a:extLst>
                </a:hlinkClick>
              </a:rPr>
              <a:t>www.gov.uk/register-to-vote</a:t>
            </a:r>
            <a:r>
              <a:rPr lang="en-US" b="1" u="sng" dirty="0">
                <a:solidFill>
                  <a:srgbClr val="0070C0"/>
                </a:solidFill>
                <a:hlinkClick r:id="rId3"/>
              </a:rPr>
              <a:t>  </a:t>
            </a:r>
            <a:r>
              <a:rPr lang="en-US" b="1" dirty="0">
                <a:solidFill>
                  <a:srgbClr val="0070C0"/>
                </a:solidFill>
              </a:rPr>
              <a:t> </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You can find more education and social media resources on the London Voter Registration Week Hub:</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u="sng" dirty="0">
                <a:solidFill>
                  <a:srgbClr val="0070C0"/>
                </a:solidFill>
                <a:hlinkClick r:id="rId4">
                  <a:extLst>
                    <a:ext uri="{A12FA001-AC4F-418D-AE19-62706E023703}">
                      <ahyp:hlinkClr xmlns:ahyp="http://schemas.microsoft.com/office/drawing/2018/hyperlinkcolor" val="tx"/>
                    </a:ext>
                  </a:extLst>
                </a:hlinkClick>
              </a:rPr>
              <a:t>https://registertovote.london/</a:t>
            </a:r>
            <a:endParaRPr sz="1000" b="1" dirty="0">
              <a:solidFill>
                <a:srgbClr val="0070C0"/>
              </a:solidFill>
            </a:endParaRPr>
          </a:p>
        </p:txBody>
      </p:sp>
      <p:pic>
        <p:nvPicPr>
          <p:cNvPr id="2" name="Picture 2" descr="A picture containing text&#10;&#10;Description automatically generated">
            <a:extLst>
              <a:ext uri="{FF2B5EF4-FFF2-40B4-BE49-F238E27FC236}">
                <a16:creationId xmlns:a16="http://schemas.microsoft.com/office/drawing/2014/main" id="{6E3B6E26-DE31-41D1-9F33-B6428E4BCED2}"/>
              </a:ext>
            </a:extLst>
          </p:cNvPr>
          <p:cNvPicPr>
            <a:picLocks noChangeAspect="1"/>
          </p:cNvPicPr>
          <p:nvPr/>
        </p:nvPicPr>
        <p:blipFill>
          <a:blip r:embed="rId5"/>
          <a:stretch>
            <a:fillRect/>
          </a:stretch>
        </p:blipFill>
        <p:spPr>
          <a:xfrm>
            <a:off x="7191520" y="5825954"/>
            <a:ext cx="1952936" cy="9470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4</a:t>
            </a:fld>
            <a:endParaRPr/>
          </a:p>
        </p:txBody>
      </p:sp>
      <p:sp>
        <p:nvSpPr>
          <p:cNvPr id="170" name="Google Shape;170;p13"/>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Starting from the beginning: </a:t>
            </a:r>
            <a:endParaRPr/>
          </a:p>
          <a:p>
            <a:pPr marL="0" lvl="0" indent="0" algn="l" rtl="0">
              <a:lnSpc>
                <a:spcPct val="100000"/>
              </a:lnSpc>
              <a:spcBef>
                <a:spcPts val="0"/>
              </a:spcBef>
              <a:spcAft>
                <a:spcPts val="0"/>
              </a:spcAft>
              <a:buClr>
                <a:srgbClr val="363E42"/>
              </a:buClr>
              <a:buSzPts val="2200"/>
              <a:buFont typeface="Arial"/>
              <a:buNone/>
            </a:pPr>
            <a:r>
              <a:rPr lang="en-US"/>
              <a:t>Gutenberg</a:t>
            </a:r>
            <a:endParaRPr/>
          </a:p>
        </p:txBody>
      </p:sp>
      <p:sp>
        <p:nvSpPr>
          <p:cNvPr id="171" name="Google Shape;171;p13"/>
          <p:cNvSpPr txBox="1">
            <a:spLocks noGrp="1"/>
          </p:cNvSpPr>
          <p:nvPr>
            <p:ph type="body" idx="2"/>
          </p:nvPr>
        </p:nvSpPr>
        <p:spPr>
          <a:xfrm>
            <a:off x="374875" y="2598350"/>
            <a:ext cx="4089900" cy="3271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0A0A0A"/>
                </a:solidFill>
                <a:highlight>
                  <a:schemeClr val="lt1"/>
                </a:highlight>
              </a:rPr>
              <a:t>You may not have heard about ‘Gutenberg’, but he was the Mark Zuckerberg of his time. In 1440, he created the means for </a:t>
            </a:r>
            <a:r>
              <a:rPr lang="en-US" b="1">
                <a:solidFill>
                  <a:srgbClr val="0A0A0A"/>
                </a:solidFill>
                <a:highlight>
                  <a:schemeClr val="lt1"/>
                </a:highlight>
              </a:rPr>
              <a:t>mass communication</a:t>
            </a:r>
            <a:r>
              <a:rPr lang="en-US">
                <a:solidFill>
                  <a:srgbClr val="0A0A0A"/>
                </a:solidFill>
                <a:highlight>
                  <a:schemeClr val="lt1"/>
                </a:highlight>
              </a:rPr>
              <a:t> through his invention of the </a:t>
            </a:r>
            <a:r>
              <a:rPr lang="en-US" b="1">
                <a:solidFill>
                  <a:srgbClr val="0A0A0A"/>
                </a:solidFill>
                <a:highlight>
                  <a:schemeClr val="lt1"/>
                </a:highlight>
              </a:rPr>
              <a:t>printing press</a:t>
            </a:r>
            <a:r>
              <a:rPr lang="en-US">
                <a:solidFill>
                  <a:srgbClr val="0A0A0A"/>
                </a:solidFill>
                <a:highlight>
                  <a:schemeClr val="lt1"/>
                </a:highlight>
              </a:rPr>
              <a:t>. </a:t>
            </a: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0A0A0A"/>
                </a:solidFill>
                <a:highlight>
                  <a:schemeClr val="lt1"/>
                </a:highlight>
              </a:rPr>
              <a:t>He paved the way for the Renaissance and the scientific revolution. </a:t>
            </a: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0A0A0A"/>
                </a:solidFill>
                <a:highlight>
                  <a:schemeClr val="lt1"/>
                </a:highlight>
              </a:rPr>
              <a:t>However, even Gutenberg could not have imagined the </a:t>
            </a:r>
            <a:r>
              <a:rPr lang="en-US" b="1">
                <a:solidFill>
                  <a:srgbClr val="0A0A0A"/>
                </a:solidFill>
                <a:highlight>
                  <a:schemeClr val="lt1"/>
                </a:highlight>
              </a:rPr>
              <a:t>modern media landscape that we inhabit today</a:t>
            </a:r>
            <a:r>
              <a:rPr lang="en-US">
                <a:solidFill>
                  <a:srgbClr val="0A0A0A"/>
                </a:solidFill>
                <a:highlight>
                  <a:schemeClr val="lt1"/>
                </a:highlight>
              </a:rPr>
              <a:t>.</a:t>
            </a:r>
            <a:endParaRPr/>
          </a:p>
        </p:txBody>
      </p:sp>
      <p:pic>
        <p:nvPicPr>
          <p:cNvPr id="172" name="Google Shape;172;p13"/>
          <p:cNvPicPr preferRelativeResize="0"/>
          <p:nvPr/>
        </p:nvPicPr>
        <p:blipFill>
          <a:blip r:embed="rId3">
            <a:alphaModFix/>
          </a:blip>
          <a:stretch>
            <a:fillRect/>
          </a:stretch>
        </p:blipFill>
        <p:spPr>
          <a:xfrm>
            <a:off x="5161076" y="1828800"/>
            <a:ext cx="3622549" cy="3622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e5d7e6bece_0_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5</a:t>
            </a:fld>
            <a:endParaRPr/>
          </a:p>
        </p:txBody>
      </p:sp>
      <p:sp>
        <p:nvSpPr>
          <p:cNvPr id="178" name="Google Shape;178;ge5d7e6bece_0_2"/>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Out with the old, </a:t>
            </a:r>
            <a:endParaRPr/>
          </a:p>
          <a:p>
            <a:pPr marL="0" lvl="0" indent="0" algn="l" rtl="0">
              <a:lnSpc>
                <a:spcPct val="100000"/>
              </a:lnSpc>
              <a:spcBef>
                <a:spcPts val="0"/>
              </a:spcBef>
              <a:spcAft>
                <a:spcPts val="0"/>
              </a:spcAft>
              <a:buClr>
                <a:srgbClr val="363E42"/>
              </a:buClr>
              <a:buSzPts val="2200"/>
              <a:buFont typeface="Arial"/>
              <a:buNone/>
            </a:pPr>
            <a:r>
              <a:rPr lang="en-US"/>
              <a:t>in with the WWW:</a:t>
            </a:r>
            <a:endParaRPr/>
          </a:p>
        </p:txBody>
      </p:sp>
      <p:sp>
        <p:nvSpPr>
          <p:cNvPr id="179" name="Google Shape;179;ge5d7e6bece_0_2"/>
          <p:cNvSpPr txBox="1">
            <a:spLocks noGrp="1"/>
          </p:cNvSpPr>
          <p:nvPr>
            <p:ph type="body" idx="2"/>
          </p:nvPr>
        </p:nvSpPr>
        <p:spPr>
          <a:xfrm>
            <a:off x="374875" y="2598350"/>
            <a:ext cx="4089900" cy="3271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It was not until the 20th century when Tim Berners-Lee, a British scientist, invented the World Wide Web (WWW) in 1989.</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indent="0">
              <a:lnSpc>
                <a:spcPct val="115000"/>
              </a:lnSpc>
              <a:buClr>
                <a:schemeClr val="dk1"/>
              </a:buClr>
              <a:buSzPts val="1100"/>
              <a:buNone/>
            </a:pPr>
            <a:r>
              <a:rPr lang="en-US">
                <a:solidFill>
                  <a:schemeClr val="dk1"/>
                </a:solidFill>
              </a:rPr>
              <a:t>If Gutenberg had made replication of content possible, Berners-Lee took one step further and ensured that </a:t>
            </a:r>
            <a:r>
              <a:rPr lang="en-US" b="1">
                <a:solidFill>
                  <a:schemeClr val="dk1"/>
                </a:solidFill>
              </a:rPr>
              <a:t>all information was </a:t>
            </a:r>
            <a:r>
              <a:rPr lang="en-US" b="1" err="1">
                <a:solidFill>
                  <a:schemeClr val="dk1"/>
                </a:solidFill>
              </a:rPr>
              <a:t>democratised</a:t>
            </a:r>
            <a:r>
              <a:rPr lang="en-US" dirty="0">
                <a:solidFill>
                  <a:schemeClr val="dk1"/>
                </a:solidFill>
              </a:rPr>
              <a:t> </a:t>
            </a:r>
            <a:r>
              <a:rPr lang="en-US">
                <a:solidFill>
                  <a:schemeClr val="dk1"/>
                </a:solidFill>
              </a:rPr>
              <a:t>and accessible to those who could navigate the internet.</a:t>
            </a:r>
            <a:endParaRPr>
              <a:solidFill>
                <a:schemeClr val="dk1"/>
              </a:solidFill>
            </a:endParaRPr>
          </a:p>
        </p:txBody>
      </p:sp>
      <p:pic>
        <p:nvPicPr>
          <p:cNvPr id="180" name="Google Shape;180;ge5d7e6bece_0_2"/>
          <p:cNvPicPr preferRelativeResize="0"/>
          <p:nvPr/>
        </p:nvPicPr>
        <p:blipFill rotWithShape="1">
          <a:blip r:embed="rId3">
            <a:alphaModFix/>
          </a:blip>
          <a:srcRect/>
          <a:stretch/>
        </p:blipFill>
        <p:spPr>
          <a:xfrm>
            <a:off x="5514850" y="3111913"/>
            <a:ext cx="2447350" cy="944700"/>
          </a:xfrm>
          <a:prstGeom prst="rect">
            <a:avLst/>
          </a:prstGeom>
          <a:noFill/>
          <a:ln>
            <a:noFill/>
          </a:ln>
        </p:spPr>
      </p:pic>
      <p:pic>
        <p:nvPicPr>
          <p:cNvPr id="181" name="Google Shape;181;ge5d7e6bece_0_2"/>
          <p:cNvPicPr preferRelativeResize="0"/>
          <p:nvPr/>
        </p:nvPicPr>
        <p:blipFill rotWithShape="1">
          <a:blip r:embed="rId4">
            <a:alphaModFix/>
          </a:blip>
          <a:srcRect r="2903"/>
          <a:stretch/>
        </p:blipFill>
        <p:spPr>
          <a:xfrm>
            <a:off x="4681421" y="1828800"/>
            <a:ext cx="4114224" cy="334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e5cfdabda7_0_2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6</a:t>
            </a:fld>
            <a:endParaRPr/>
          </a:p>
        </p:txBody>
      </p:sp>
      <p:sp>
        <p:nvSpPr>
          <p:cNvPr id="187" name="Google Shape;187;ge5cfdabda7_0_25"/>
          <p:cNvSpPr txBox="1">
            <a:spLocks noGrp="1"/>
          </p:cNvSpPr>
          <p:nvPr>
            <p:ph type="body" idx="1"/>
          </p:nvPr>
        </p:nvSpPr>
        <p:spPr>
          <a:xfrm>
            <a:off x="374874" y="1764450"/>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Hands up: </a:t>
            </a:r>
            <a:br>
              <a:rPr lang="en-US" sz="2800"/>
            </a:br>
            <a:r>
              <a:rPr lang="en-US" sz="2800"/>
              <a:t>Where do you get the majority</a:t>
            </a:r>
            <a:endParaRPr sz="2800"/>
          </a:p>
          <a:p>
            <a:pPr marL="0" lvl="0" indent="0" algn="ctr" rtl="0">
              <a:lnSpc>
                <a:spcPct val="100000"/>
              </a:lnSpc>
              <a:spcBef>
                <a:spcPts val="0"/>
              </a:spcBef>
              <a:spcAft>
                <a:spcPts val="0"/>
              </a:spcAft>
              <a:buClr>
                <a:srgbClr val="363E42"/>
              </a:buClr>
              <a:buSzPts val="2200"/>
              <a:buFont typeface="Arial"/>
              <a:buNone/>
            </a:pPr>
            <a:r>
              <a:rPr lang="en-US" sz="2800"/>
              <a:t> of your information from?</a:t>
            </a:r>
            <a:endParaRPr sz="2800"/>
          </a:p>
          <a:p>
            <a:pPr marL="0" lvl="0" indent="0" algn="l" rtl="0">
              <a:lnSpc>
                <a:spcPct val="100000"/>
              </a:lnSpc>
              <a:spcBef>
                <a:spcPts val="0"/>
              </a:spcBef>
              <a:spcAft>
                <a:spcPts val="0"/>
              </a:spcAft>
              <a:buClr>
                <a:srgbClr val="363E42"/>
              </a:buClr>
              <a:buSzPts val="2200"/>
              <a:buFont typeface="Arial"/>
              <a:buNone/>
            </a:pPr>
            <a:endParaRPr b="0" i="1"/>
          </a:p>
        </p:txBody>
      </p:sp>
      <p:sp>
        <p:nvSpPr>
          <p:cNvPr id="188" name="Google Shape;188;ge5cfdabda7_0_25"/>
          <p:cNvSpPr/>
          <p:nvPr/>
        </p:nvSpPr>
        <p:spPr>
          <a:xfrm>
            <a:off x="374650"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T</a:t>
            </a:r>
            <a:r>
              <a:rPr lang="en-US" sz="2000">
                <a:solidFill>
                  <a:srgbClr val="FFFFFF"/>
                </a:solidFill>
              </a:rPr>
              <a:t>V</a:t>
            </a:r>
            <a:endParaRPr sz="2000" b="0" i="0" u="none" strike="noStrike" cap="none">
              <a:solidFill>
                <a:srgbClr val="FFFFFF"/>
              </a:solidFill>
              <a:latin typeface="Arial"/>
              <a:ea typeface="Arial"/>
              <a:cs typeface="Arial"/>
              <a:sym typeface="Arial"/>
            </a:endParaRPr>
          </a:p>
        </p:txBody>
      </p:sp>
      <p:sp>
        <p:nvSpPr>
          <p:cNvPr id="189" name="Google Shape;189;ge5cfdabda7_0_25"/>
          <p:cNvSpPr/>
          <p:nvPr/>
        </p:nvSpPr>
        <p:spPr>
          <a:xfrm>
            <a:off x="2080102"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RADIO</a:t>
            </a:r>
            <a:endParaRPr sz="2000" b="0" i="0" u="none" strike="noStrike" cap="none">
              <a:solidFill>
                <a:srgbClr val="FFFFFF"/>
              </a:solidFill>
              <a:latin typeface="Arial"/>
              <a:ea typeface="Arial"/>
              <a:cs typeface="Arial"/>
              <a:sym typeface="Arial"/>
            </a:endParaRPr>
          </a:p>
        </p:txBody>
      </p:sp>
      <p:sp>
        <p:nvSpPr>
          <p:cNvPr id="190" name="Google Shape;190;ge5cfdabda7_0_25"/>
          <p:cNvSpPr/>
          <p:nvPr/>
        </p:nvSpPr>
        <p:spPr>
          <a:xfrm>
            <a:off x="3785553"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a:solidFill>
                  <a:srgbClr val="FFFFFF"/>
                </a:solidFill>
              </a:rPr>
              <a:t>NEWSPAPERS</a:t>
            </a:r>
            <a:endParaRPr b="0" i="0" u="none" strike="noStrike" cap="none">
              <a:solidFill>
                <a:srgbClr val="FFFFFF"/>
              </a:solidFill>
              <a:latin typeface="Arial"/>
              <a:ea typeface="Arial"/>
              <a:cs typeface="Arial"/>
              <a:sym typeface="Arial"/>
            </a:endParaRPr>
          </a:p>
        </p:txBody>
      </p:sp>
      <p:sp>
        <p:nvSpPr>
          <p:cNvPr id="191" name="Google Shape;191;ge5cfdabda7_0_25"/>
          <p:cNvSpPr/>
          <p:nvPr/>
        </p:nvSpPr>
        <p:spPr>
          <a:xfrm>
            <a:off x="5491004"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ONLINE ARTICLES</a:t>
            </a:r>
            <a:endParaRPr sz="2000" b="0" i="0" u="none" strike="noStrike" cap="none">
              <a:solidFill>
                <a:srgbClr val="FFFFFF"/>
              </a:solidFill>
              <a:latin typeface="Arial"/>
              <a:ea typeface="Arial"/>
              <a:cs typeface="Arial"/>
              <a:sym typeface="Arial"/>
            </a:endParaRPr>
          </a:p>
        </p:txBody>
      </p:sp>
      <p:sp>
        <p:nvSpPr>
          <p:cNvPr id="192" name="Google Shape;192;ge5cfdabda7_0_25"/>
          <p:cNvSpPr/>
          <p:nvPr/>
        </p:nvSpPr>
        <p:spPr>
          <a:xfrm>
            <a:off x="7196455"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SOCIAL MEDIA</a:t>
            </a:r>
            <a:endParaRPr sz="2000" b="0" i="0" u="none" strike="noStrike" cap="non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6"/>
        <p:cNvGrpSpPr/>
        <p:nvPr/>
      </p:nvGrpSpPr>
      <p:grpSpPr>
        <a:xfrm>
          <a:off x="0" y="0"/>
          <a:ext cx="0" cy="0"/>
          <a:chOff x="0" y="0"/>
          <a:chExt cx="0" cy="0"/>
        </a:xfrm>
      </p:grpSpPr>
      <p:sp>
        <p:nvSpPr>
          <p:cNvPr id="197" name="Google Shape;197;p4"/>
          <p:cNvSpPr txBox="1">
            <a:spLocks noGrp="1"/>
          </p:cNvSpPr>
          <p:nvPr>
            <p:ph type="body" idx="1"/>
          </p:nvPr>
        </p:nvSpPr>
        <p:spPr>
          <a:xfrm>
            <a:off x="374872" y="2066328"/>
            <a:ext cx="4137300" cy="372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800"/>
              <a:buFont typeface="Arial"/>
              <a:buNone/>
            </a:pPr>
            <a:r>
              <a:rPr lang="en-US"/>
              <a:t>Whilst there are clear positive aspects of the internet, there are also some worrying issues. </a:t>
            </a:r>
            <a:endParaRPr/>
          </a:p>
          <a:p>
            <a:pPr marL="0" lvl="0" indent="0" algn="l" rtl="0">
              <a:lnSpc>
                <a:spcPct val="100000"/>
              </a:lnSpc>
              <a:spcBef>
                <a:spcPts val="0"/>
              </a:spcBef>
              <a:spcAft>
                <a:spcPts val="0"/>
              </a:spcAft>
              <a:buClr>
                <a:srgbClr val="363E42"/>
              </a:buClr>
              <a:buSzPts val="2800"/>
              <a:buFont typeface="Arial"/>
              <a:buNone/>
            </a:pPr>
            <a:endParaRPr/>
          </a:p>
          <a:p>
            <a:pPr marL="0" lvl="0" indent="0" algn="l" rtl="0">
              <a:lnSpc>
                <a:spcPct val="100000"/>
              </a:lnSpc>
              <a:spcBef>
                <a:spcPts val="0"/>
              </a:spcBef>
              <a:spcAft>
                <a:spcPts val="0"/>
              </a:spcAft>
              <a:buClr>
                <a:srgbClr val="363E42"/>
              </a:buClr>
              <a:buSzPts val="2800"/>
              <a:buFont typeface="Arial"/>
              <a:buNone/>
            </a:pPr>
            <a:r>
              <a:rPr lang="en-US"/>
              <a:t>Can anyone name some of them?</a:t>
            </a:r>
            <a:endParaRPr sz="1400" b="0">
              <a:solidFill>
                <a:srgbClr val="363E42"/>
              </a:solidFill>
            </a:endParaRPr>
          </a:p>
        </p:txBody>
      </p:sp>
      <p:sp>
        <p:nvSpPr>
          <p:cNvPr id="198" name="Google Shape;198;p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Clr>
                <a:srgbClr val="000000"/>
              </a:buClr>
              <a:buSzPct val="100000"/>
              <a:buFont typeface="Arial"/>
              <a:buNone/>
            </a:pPr>
            <a:fld id="{00000000-1234-1234-1234-123412341234}" type="slidenum">
              <a:rPr lang="en-US"/>
              <a:t>7</a:t>
            </a:fld>
            <a:endParaRPr/>
          </a:p>
        </p:txBody>
      </p:sp>
      <p:sp>
        <p:nvSpPr>
          <p:cNvPr id="199" name="Google Shape;199;p4"/>
          <p:cNvSpPr txBox="1">
            <a:spLocks noGrp="1"/>
          </p:cNvSpPr>
          <p:nvPr>
            <p:ph type="body" idx="2"/>
          </p:nvPr>
        </p:nvSpPr>
        <p:spPr>
          <a:xfrm>
            <a:off x="877963" y="1679161"/>
            <a:ext cx="3634200" cy="30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Discuss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e5cfdabda7_0_27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8</a:t>
            </a:fld>
            <a:endParaRPr/>
          </a:p>
        </p:txBody>
      </p:sp>
      <p:sp>
        <p:nvSpPr>
          <p:cNvPr id="205" name="Google Shape;205;ge5cfdabda7_0_277"/>
          <p:cNvSpPr txBox="1">
            <a:spLocks noGrp="1"/>
          </p:cNvSpPr>
          <p:nvPr>
            <p:ph type="body" idx="2"/>
          </p:nvPr>
        </p:nvSpPr>
        <p:spPr>
          <a:xfrm>
            <a:off x="393750" y="1760550"/>
            <a:ext cx="387345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dirty="0">
                <a:highlight>
                  <a:schemeClr val="lt1"/>
                </a:highlight>
                <a:latin typeface="+mn-lt"/>
                <a:ea typeface="Verdana"/>
                <a:cs typeface="Verdana"/>
                <a:sym typeface="Verdana"/>
              </a:rPr>
              <a:t>Big Problem: False News</a:t>
            </a:r>
            <a:endParaRPr sz="2200" b="1" dirty="0">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dirty="0">
              <a:solidFill>
                <a:schemeClr val="dk1"/>
              </a:solidFill>
              <a:latin typeface="+mn-lt"/>
            </a:endParaRPr>
          </a:p>
          <a:p>
            <a:pPr marL="0" lvl="0" indent="0" algn="l" rtl="0">
              <a:lnSpc>
                <a:spcPct val="115000"/>
              </a:lnSpc>
              <a:spcBef>
                <a:spcPts val="0"/>
              </a:spcBef>
              <a:spcAft>
                <a:spcPts val="0"/>
              </a:spcAft>
              <a:buSzPts val="1100"/>
              <a:buNone/>
            </a:pPr>
            <a:r>
              <a:rPr lang="en-US" dirty="0">
                <a:solidFill>
                  <a:schemeClr val="dk1"/>
                </a:solidFill>
                <a:latin typeface="+mn-lt"/>
              </a:rPr>
              <a:t>Information, stories or hoaxes created to deliberately misinform or deceive readers/ viewers/ listeners. </a:t>
            </a:r>
            <a:endParaRPr dirty="0">
              <a:solidFill>
                <a:schemeClr val="dk1"/>
              </a:solidFill>
              <a:latin typeface="+mn-lt"/>
            </a:endParaRPr>
          </a:p>
          <a:p>
            <a:pPr marL="0" lvl="0" indent="0" algn="l" rtl="0">
              <a:lnSpc>
                <a:spcPct val="115000"/>
              </a:lnSpc>
              <a:spcBef>
                <a:spcPts val="0"/>
              </a:spcBef>
              <a:spcAft>
                <a:spcPts val="0"/>
              </a:spcAft>
              <a:buSzPts val="1100"/>
              <a:buNone/>
            </a:pPr>
            <a:endParaRPr dirty="0">
              <a:solidFill>
                <a:schemeClr val="dk1"/>
              </a:solidFill>
              <a:latin typeface="+mn-lt"/>
            </a:endParaRPr>
          </a:p>
          <a:p>
            <a:pPr marL="0" lvl="0" indent="0" algn="l" rtl="0">
              <a:lnSpc>
                <a:spcPct val="115000"/>
              </a:lnSpc>
              <a:spcBef>
                <a:spcPts val="0"/>
              </a:spcBef>
              <a:spcAft>
                <a:spcPts val="0"/>
              </a:spcAft>
              <a:buSzPts val="1100"/>
              <a:buNone/>
            </a:pPr>
            <a:r>
              <a:rPr lang="en-US" dirty="0">
                <a:solidFill>
                  <a:schemeClr val="dk1"/>
                </a:solidFill>
                <a:latin typeface="+mn-lt"/>
              </a:rPr>
              <a:t>Sometimes, the story itself might be fabricated, with no verifiable facts. Other times, some sources, quotes, some elements or facts might be accurate, but presented in a false or misleading way.</a:t>
            </a:r>
            <a:endParaRPr dirty="0">
              <a:solidFill>
                <a:schemeClr val="dk1"/>
              </a:solidFill>
              <a:latin typeface="+mn-lt"/>
            </a:endParaRPr>
          </a:p>
          <a:p>
            <a:pPr marL="0" lvl="0" indent="0" algn="l" rtl="0">
              <a:lnSpc>
                <a:spcPct val="115000"/>
              </a:lnSpc>
              <a:spcBef>
                <a:spcPts val="0"/>
              </a:spcBef>
              <a:spcAft>
                <a:spcPts val="0"/>
              </a:spcAft>
              <a:buSzPts val="1100"/>
              <a:buNone/>
            </a:pPr>
            <a:endParaRPr dirty="0">
              <a:solidFill>
                <a:schemeClr val="dk1"/>
              </a:solidFill>
            </a:endParaRPr>
          </a:p>
        </p:txBody>
      </p:sp>
      <p:pic>
        <p:nvPicPr>
          <p:cNvPr id="206" name="Google Shape;206;ge5cfdabda7_0_277"/>
          <p:cNvPicPr preferRelativeResize="0"/>
          <p:nvPr/>
        </p:nvPicPr>
        <p:blipFill>
          <a:blip r:embed="rId3">
            <a:alphaModFix/>
          </a:blip>
          <a:stretch>
            <a:fillRect/>
          </a:stretch>
        </p:blipFill>
        <p:spPr>
          <a:xfrm>
            <a:off x="4516500" y="1828800"/>
            <a:ext cx="4267199" cy="2844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e5d7e6bece_0_1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9</a:t>
            </a:fld>
            <a:endParaRPr/>
          </a:p>
        </p:txBody>
      </p:sp>
      <p:sp>
        <p:nvSpPr>
          <p:cNvPr id="212" name="Google Shape;212;ge5d7e6bece_0_12"/>
          <p:cNvSpPr txBox="1">
            <a:spLocks noGrp="1"/>
          </p:cNvSpPr>
          <p:nvPr>
            <p:ph type="body" idx="2"/>
          </p:nvPr>
        </p:nvSpPr>
        <p:spPr>
          <a:xfrm>
            <a:off x="393750" y="1764674"/>
            <a:ext cx="4089900" cy="419257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Use the correct terminology:</a:t>
            </a:r>
            <a:endParaRPr sz="2200" b="1">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n-lt"/>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mn-lt"/>
              </a:rPr>
              <a:t>We no longer use the catch all term “Fake News” to explain false information spreading on the internet.</a:t>
            </a:r>
            <a:endParaRPr>
              <a:solidFill>
                <a:schemeClr val="dk1"/>
              </a:solidFill>
              <a:latin typeface="+mn-l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n-l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mn-lt"/>
              </a:rPr>
              <a:t>Some politicians, media outlets and other organisations have co-opted the term to mean news or information that criticises their actions, viewpoints or beliefs. </a:t>
            </a:r>
            <a:endParaRPr sz="1600" b="1">
              <a:highlight>
                <a:schemeClr val="lt1"/>
              </a:highlight>
              <a:latin typeface="+mn-lt"/>
            </a:endParaRPr>
          </a:p>
        </p:txBody>
      </p:sp>
      <p:pic>
        <p:nvPicPr>
          <p:cNvPr id="214" name="Google Shape;214;ge5d7e6bece_0_12"/>
          <p:cNvPicPr preferRelativeResize="0"/>
          <p:nvPr/>
        </p:nvPicPr>
        <p:blipFill rotWithShape="1">
          <a:blip r:embed="rId3">
            <a:alphaModFix/>
          </a:blip>
          <a:srcRect b="55238"/>
          <a:stretch/>
        </p:blipFill>
        <p:spPr>
          <a:xfrm>
            <a:off x="4490960" y="4406405"/>
            <a:ext cx="4229050" cy="13803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237f1-b122-4fd9-b8a4-ea03d7c936dd" xsi:nil="true"/>
    <lcf76f155ced4ddcb4097134ff3c332f xmlns="bc946d81-2c1a-4ec5-ba7a-afa7b063156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8A76AC8AC8C54899E551A7E5B6C6B2" ma:contentTypeVersion="" ma:contentTypeDescription="Create a new document." ma:contentTypeScope="" ma:versionID="aa8c969306e39369c72a95152fa0b0e4">
  <xsd:schema xmlns:xsd="http://www.w3.org/2001/XMLSchema" xmlns:xs="http://www.w3.org/2001/XMLSchema" xmlns:p="http://schemas.microsoft.com/office/2006/metadata/properties" xmlns:ns2="bc946d81-2c1a-4ec5-ba7a-afa7b0631562" xmlns:ns3="0b7237f1-b122-4fd9-b8a4-ea03d7c936dd" xmlns:ns4="75dfc2cc-4994-4abe-908d-f768f2a61783" targetNamespace="http://schemas.microsoft.com/office/2006/metadata/properties" ma:root="true" ma:fieldsID="0eb5c8b4e504f57c5548fa688d7bf3d0" ns2:_="" ns3:_="" ns4:_="">
    <xsd:import namespace="bc946d81-2c1a-4ec5-ba7a-afa7b0631562"/>
    <xsd:import namespace="0b7237f1-b122-4fd9-b8a4-ea03d7c936dd"/>
    <xsd:import namespace="75dfc2cc-4994-4abe-908d-f768f2a617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46d81-2c1a-4ec5-ba7a-afa7b0631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237f1-b122-4fd9-b8a4-ea03d7c936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E699ED-E261-458A-980A-CBAA337DB3A3}" ma:internalName="TaxCatchAll" ma:showField="CatchAllData" ma:web="{75dfc2cc-4994-4abe-908d-f768f2a61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dfc2cc-4994-4abe-908d-f768f2a6178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3CADB0-F39B-4D27-B864-0D3F408939B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EE55DC-8E8D-4E87-A997-83D5E41E8127}">
  <ds:schemaRefs>
    <ds:schemaRef ds:uri="http://schemas.microsoft.com/sharepoint/v3/contenttype/forms"/>
  </ds:schemaRefs>
</ds:datastoreItem>
</file>

<file path=customXml/itemProps3.xml><?xml version="1.0" encoding="utf-8"?>
<ds:datastoreItem xmlns:ds="http://schemas.openxmlformats.org/officeDocument/2006/customXml" ds:itemID="{E2297CAB-548C-4B3A-9D88-DD4203B962A7}"/>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On-screen Show (4:3)</PresentationFormat>
  <Paragraphs>206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Verdana</vt:lpstr>
      <vt:lpstr>Office Theme</vt:lpstr>
      <vt:lpstr>Media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Literacy</dc:title>
  <dc:creator>Elisabeth Pop</dc:creator>
  <cp:lastModifiedBy>Elisabeth Pop</cp:lastModifiedBy>
  <cp:revision>44</cp:revision>
  <dcterms:created xsi:type="dcterms:W3CDTF">2020-02-12T09:59:10Z</dcterms:created>
  <dcterms:modified xsi:type="dcterms:W3CDTF">2021-08-03T15:02:09Z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0x0101009E8A76AC8AC8C54899E551A7E5B6C6B2</vt:lpwstr>
  </property>
</Properties>
</file>