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77" r:id="rId3"/>
    <p:sldId id="278" r:id="rId4"/>
    <p:sldId id="27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gRB39jahOZqQ7UWTO0kFojXGt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85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w.com/en/frances-macron-has-campaign-emails-leaked-online-one-day-before-election/a-3873229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bc.co.uk/news/6058996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bc.co.uk/news/health-5817080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Source: ‘France's Macron has campaign emails leaked online one day before election’ - </a:t>
            </a:r>
            <a:r>
              <a:rPr lang="en-GB" u="sng">
                <a:solidFill>
                  <a:schemeClr val="hlink"/>
                </a:solidFill>
                <a:hlinkClick r:id="rId3"/>
              </a:rPr>
              <a:t>https://www.dw.com/en/frances-macron-has-campaign-emails-leaked-online-one-day-before-election/a-38732299</a:t>
            </a:r>
            <a:endParaRPr lang="en-GB"/>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300"/>
              </a:spcBef>
              <a:spcAft>
                <a:spcPts val="0"/>
              </a:spcAft>
              <a:buClr>
                <a:schemeClr val="dk1"/>
              </a:buClr>
              <a:buSzPts val="1100"/>
              <a:buFont typeface="Arial"/>
              <a:buNone/>
            </a:pPr>
            <a:r>
              <a:rPr lang="en-GB">
                <a:solidFill>
                  <a:schemeClr val="dk1"/>
                </a:solidFill>
              </a:rPr>
              <a:t>More information - ‘Ukraine invasion: False claims the war is a hoax go viral’: </a:t>
            </a:r>
            <a:r>
              <a:rPr lang="en-GB" u="sng">
                <a:solidFill>
                  <a:srgbClr val="1155CC"/>
                </a:solidFill>
                <a:hlinkClick r:id="rId3">
                  <a:extLst>
                    <a:ext uri="{A12FA001-AC4F-418D-AE19-62706E023703}">
                      <ahyp:hlinkClr xmlns:ahyp="http://schemas.microsoft.com/office/drawing/2018/hyperlinkcolor" val="tx"/>
                    </a:ext>
                  </a:extLst>
                </a:hlinkClick>
              </a:rPr>
              <a:t>https://www.bbc.co.uk/news/60589965</a:t>
            </a: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Source - ‘Ivermectin: How false science created a Covid 'miracle' drug’: </a:t>
            </a:r>
            <a:r>
              <a:rPr lang="en-GB" u="sng">
                <a:solidFill>
                  <a:srgbClr val="EE266D"/>
                </a:solidFill>
                <a:hlinkClick r:id="rId3">
                  <a:extLst>
                    <a:ext uri="{A12FA001-AC4F-418D-AE19-62706E023703}">
                      <ahyp:hlinkClr xmlns:ahyp="http://schemas.microsoft.com/office/drawing/2018/hyperlinkcolor" val="tx"/>
                    </a:ext>
                  </a:extLst>
                </a:hlinkClick>
              </a:rPr>
              <a:t>https://www.bbc.co.uk/news/health-58170809</a:t>
            </a:r>
            <a:endParaRPr lang="en-GB">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b="0" dirty="0"/>
              <a:t>Prompt suggestion: </a:t>
            </a:r>
            <a:r>
              <a:rPr lang="en-GB" b="1" dirty="0"/>
              <a:t>Clickbait</a:t>
            </a:r>
            <a:r>
              <a:rPr lang="en-GB" dirty="0"/>
              <a:t> - (on the internet) content which has the main purpose to attract attention and encourage visitors to click on a link to a particular web page.</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Source: https://www.coe.int/en/web/freedom-expression/information-disorder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SLIDE" type="title">
  <p:cSld name="TITLE">
    <p:spTree>
      <p:nvGrpSpPr>
        <p:cNvPr id="1" name="Shape 11"/>
        <p:cNvGrpSpPr/>
        <p:nvPr/>
      </p:nvGrpSpPr>
      <p:grpSpPr>
        <a:xfrm>
          <a:off x="0" y="0"/>
          <a:ext cx="0" cy="0"/>
          <a:chOff x="0" y="0"/>
          <a:chExt cx="0" cy="0"/>
        </a:xfrm>
      </p:grpSpPr>
      <p:pic>
        <p:nvPicPr>
          <p:cNvPr id="12" name="Google Shape;12;p23" descr="Blue_cover.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 name="Google Shape;13;p23"/>
          <p:cNvSpPr txBox="1">
            <a:spLocks noGrp="1"/>
          </p:cNvSpPr>
          <p:nvPr>
            <p:ph type="ctrTitle"/>
          </p:nvPr>
        </p:nvSpPr>
        <p:spPr>
          <a:xfrm>
            <a:off x="339430" y="1935644"/>
            <a:ext cx="8434500" cy="1065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lt1"/>
              </a:buClr>
              <a:buSzPts val="6600"/>
              <a:buFont typeface="Arial"/>
              <a:buNone/>
              <a:defRPr sz="6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3"/>
          <p:cNvSpPr txBox="1">
            <a:spLocks noGrp="1"/>
          </p:cNvSpPr>
          <p:nvPr>
            <p:ph type="subTitle" idx="1"/>
          </p:nvPr>
        </p:nvSpPr>
        <p:spPr>
          <a:xfrm>
            <a:off x="339430" y="2939017"/>
            <a:ext cx="8431500" cy="410100"/>
          </a:xfrm>
          <a:prstGeom prst="rect">
            <a:avLst/>
          </a:prstGeom>
          <a:noFill/>
          <a:ln>
            <a:noFill/>
          </a:ln>
        </p:spPr>
        <p:txBody>
          <a:bodyPr spcFirstLastPara="1" wrap="square" lIns="0" tIns="0" rIns="0" bIns="0" anchor="t" anchorCtr="0">
            <a:noAutofit/>
          </a:bodyPr>
          <a:lstStyle>
            <a:lvl1pPr marR="0" lvl="0" algn="l" rtl="0">
              <a:lnSpc>
                <a:spcPct val="100000"/>
              </a:lnSpc>
              <a:spcBef>
                <a:spcPts val="300"/>
              </a:spcBef>
              <a:spcAft>
                <a:spcPts val="0"/>
              </a:spcAft>
              <a:buClr>
                <a:srgbClr val="FFF200"/>
              </a:buClr>
              <a:buSzPts val="1500"/>
              <a:buFont typeface="Arial"/>
              <a:buNone/>
              <a:defRPr sz="1500" b="1" i="0" u="none" strike="noStrike" cap="none">
                <a:solidFill>
                  <a:srgbClr val="FFF200"/>
                </a:solidFill>
                <a:latin typeface="Arial"/>
                <a:ea typeface="Arial"/>
                <a:cs typeface="Arial"/>
                <a:sym typeface="Aria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3"/>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800"/>
              <a:buFont typeface="Arial"/>
              <a:buNone/>
            </a:pPr>
            <a:r>
              <a:rPr lang="en-GB" sz="800" b="0" i="0" u="none" strike="noStrike" cap="none">
                <a:solidFill>
                  <a:schemeClr val="lt1"/>
                </a:solidFill>
                <a:latin typeface="Arial"/>
                <a:ea typeface="Arial"/>
                <a:cs typeface="Arial"/>
                <a:sym typeface="Arial"/>
              </a:rPr>
              <a:t>POLITICAL L</a:t>
            </a:r>
            <a:r>
              <a:rPr lang="en-GB" sz="800">
                <a:solidFill>
                  <a:schemeClr val="lt1"/>
                </a:solidFill>
              </a:rPr>
              <a:t>ITERACY </a:t>
            </a:r>
            <a:r>
              <a:rPr lang="en-GB" sz="800" b="0" i="0" u="none" strike="noStrike" cap="none">
                <a:solidFill>
                  <a:schemeClr val="lt1"/>
                </a:solidFill>
                <a:latin typeface="Arial"/>
                <a:ea typeface="Arial"/>
                <a:cs typeface="Arial"/>
                <a:sym typeface="Arial"/>
              </a:rPr>
              <a:t>RESOURCES 2022 | MEDIA LITERACY</a:t>
            </a:r>
            <a:endParaRPr sz="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800"/>
              <a:buFont typeface="Arial"/>
              <a:buNone/>
            </a:pPr>
            <a:endParaRPr sz="800" b="0" i="0" u="none" strike="noStrike" cap="none">
              <a:solidFill>
                <a:schemeClr val="lt1"/>
              </a:solidFill>
              <a:latin typeface="Arial"/>
              <a:ea typeface="Arial"/>
              <a:cs typeface="Arial"/>
              <a:sym typeface="Arial"/>
            </a:endParaRPr>
          </a:p>
        </p:txBody>
      </p:sp>
      <p:sp>
        <p:nvSpPr>
          <p:cNvPr id="16" name="Google Shape;16;p23"/>
          <p:cNvSpPr txBox="1"/>
          <p:nvPr/>
        </p:nvSpPr>
        <p:spPr>
          <a:xfrm>
            <a:off x="3255484" y="6169445"/>
            <a:ext cx="2633100" cy="292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650"/>
              <a:buFont typeface="Arial"/>
              <a:buNone/>
            </a:pPr>
            <a:r>
              <a:rPr lang="en-GB" sz="650">
                <a:solidFill>
                  <a:schemeClr val="lt1"/>
                </a:solidFill>
              </a:rPr>
              <a:t>Funded by the Greater London Authority, City Hall, Kamal Chunchie Way, London, E16 1ZE</a:t>
            </a:r>
            <a:endParaRPr sz="350" b="0" i="0" u="none" strike="noStrike" cap="none">
              <a:solidFill>
                <a:schemeClr val="lt1"/>
              </a:solidFill>
              <a:highlight>
                <a:srgbClr val="17B4EE"/>
              </a:highlight>
              <a:latin typeface="Arial"/>
              <a:ea typeface="Arial"/>
              <a:cs typeface="Arial"/>
              <a:sym typeface="Arial"/>
            </a:endParaRPr>
          </a:p>
        </p:txBody>
      </p:sp>
      <p:pic>
        <p:nvPicPr>
          <p:cNvPr id="17" name="Google Shape;17;p23"/>
          <p:cNvPicPr preferRelativeResize="0"/>
          <p:nvPr/>
        </p:nvPicPr>
        <p:blipFill rotWithShape="1">
          <a:blip r:embed="rId3">
            <a:alphaModFix/>
          </a:blip>
          <a:srcRect/>
          <a:stretch/>
        </p:blipFill>
        <p:spPr>
          <a:xfrm>
            <a:off x="7743730" y="6145056"/>
            <a:ext cx="1027210" cy="221381"/>
          </a:xfrm>
          <a:prstGeom prst="rect">
            <a:avLst/>
          </a:prstGeom>
          <a:noFill/>
          <a:ln>
            <a:noFill/>
          </a:ln>
        </p:spPr>
      </p:pic>
      <p:sp>
        <p:nvSpPr>
          <p:cNvPr id="18" name="Google Shape;18;p23"/>
          <p:cNvSpPr txBox="1"/>
          <p:nvPr/>
        </p:nvSpPr>
        <p:spPr>
          <a:xfrm>
            <a:off x="316625" y="6079125"/>
            <a:ext cx="1215900" cy="400200"/>
          </a:xfrm>
          <a:prstGeom prst="rect">
            <a:avLst/>
          </a:prstGeom>
          <a:solidFill>
            <a:srgbClr val="17B4EE"/>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17B4EE"/>
              </a:highlight>
              <a:latin typeface="Arial"/>
              <a:ea typeface="Arial"/>
              <a:cs typeface="Arial"/>
              <a:sym typeface="Arial"/>
            </a:endParaRPr>
          </a:p>
        </p:txBody>
      </p:sp>
      <p:pic>
        <p:nvPicPr>
          <p:cNvPr id="19" name="Google Shape;19;p23"/>
          <p:cNvPicPr preferRelativeResize="0"/>
          <p:nvPr/>
        </p:nvPicPr>
        <p:blipFill rotWithShape="1">
          <a:blip r:embed="rId4">
            <a:alphaModFix/>
          </a:blip>
          <a:srcRect/>
          <a:stretch/>
        </p:blipFill>
        <p:spPr>
          <a:xfrm>
            <a:off x="167225" y="6056400"/>
            <a:ext cx="1514701" cy="518465"/>
          </a:xfrm>
          <a:prstGeom prst="rect">
            <a:avLst/>
          </a:prstGeom>
          <a:noFill/>
          <a:ln>
            <a:noFill/>
          </a:ln>
        </p:spPr>
      </p:pic>
      <p:sp>
        <p:nvSpPr>
          <p:cNvPr id="20" name="Google Shape;20;p23"/>
          <p:cNvSpPr txBox="1"/>
          <p:nvPr/>
        </p:nvSpPr>
        <p:spPr>
          <a:xfrm>
            <a:off x="7678275" y="6131850"/>
            <a:ext cx="1116000" cy="400200"/>
          </a:xfrm>
          <a:prstGeom prst="rect">
            <a:avLst/>
          </a:prstGeom>
          <a:solidFill>
            <a:srgbClr val="17B4EE"/>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 name="Google Shape;21;p23"/>
          <p:cNvPicPr preferRelativeResize="0"/>
          <p:nvPr/>
        </p:nvPicPr>
        <p:blipFill rotWithShape="1">
          <a:blip r:embed="rId5">
            <a:alphaModFix/>
          </a:blip>
          <a:srcRect t="30378" b="20097"/>
          <a:stretch/>
        </p:blipFill>
        <p:spPr>
          <a:xfrm>
            <a:off x="7256225" y="6075729"/>
            <a:ext cx="1514700" cy="7501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INGLE COLUMN TEXT ONLY SLIDE">
  <p:cSld name="SINGLE COLUMN TEXT ONLY SLIDE">
    <p:spTree>
      <p:nvGrpSpPr>
        <p:cNvPr id="1" name="Shape 78"/>
        <p:cNvGrpSpPr/>
        <p:nvPr/>
      </p:nvGrpSpPr>
      <p:grpSpPr>
        <a:xfrm>
          <a:off x="0" y="0"/>
          <a:ext cx="0" cy="0"/>
          <a:chOff x="0" y="0"/>
          <a:chExt cx="0" cy="0"/>
        </a:xfrm>
      </p:grpSpPr>
      <p:sp>
        <p:nvSpPr>
          <p:cNvPr id="79" name="Google Shape;79;p3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32"/>
          <p:cNvSpPr txBox="1">
            <a:spLocks noGrp="1"/>
          </p:cNvSpPr>
          <p:nvPr>
            <p:ph type="body" idx="1"/>
          </p:nvPr>
        </p:nvSpPr>
        <p:spPr>
          <a:xfrm>
            <a:off x="374872" y="2066327"/>
            <a:ext cx="4008900" cy="833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200"/>
              <a:buFont typeface="Arial"/>
              <a:buNone/>
              <a:defRPr sz="22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374874" y="2906215"/>
            <a:ext cx="4008900" cy="2969400"/>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BULLETS AND 3x IMAGES SLIDE">
  <p:cSld name="TEXT,BULLETS AND 3x IMAGES SLIDE">
    <p:spTree>
      <p:nvGrpSpPr>
        <p:cNvPr id="1" name="Shape 83"/>
        <p:cNvGrpSpPr/>
        <p:nvPr/>
      </p:nvGrpSpPr>
      <p:grpSpPr>
        <a:xfrm>
          <a:off x="0" y="0"/>
          <a:ext cx="0" cy="0"/>
          <a:chOff x="0" y="0"/>
          <a:chExt cx="0" cy="0"/>
        </a:xfrm>
      </p:grpSpPr>
      <p:sp>
        <p:nvSpPr>
          <p:cNvPr id="84" name="Google Shape;84;p33"/>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5" name="Google Shape;85;p33"/>
          <p:cNvSpPr txBox="1">
            <a:spLocks noGrp="1"/>
          </p:cNvSpPr>
          <p:nvPr>
            <p:ph type="body" idx="1"/>
          </p:nvPr>
        </p:nvSpPr>
        <p:spPr>
          <a:xfrm>
            <a:off x="374872" y="2066327"/>
            <a:ext cx="4008900" cy="833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200"/>
              <a:buFont typeface="Arial"/>
              <a:buNone/>
              <a:defRPr sz="22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6" name="Google Shape;86;p33"/>
          <p:cNvSpPr txBox="1">
            <a:spLocks noGrp="1"/>
          </p:cNvSpPr>
          <p:nvPr>
            <p:ph type="body" idx="2"/>
          </p:nvPr>
        </p:nvSpPr>
        <p:spPr>
          <a:xfrm>
            <a:off x="374874" y="2906215"/>
            <a:ext cx="4008900" cy="2969400"/>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00AEEF"/>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33"/>
          <p:cNvSpPr>
            <a:spLocks noGrp="1"/>
          </p:cNvSpPr>
          <p:nvPr>
            <p:ph type="pic" idx="3"/>
          </p:nvPr>
        </p:nvSpPr>
        <p:spPr>
          <a:xfrm>
            <a:off x="4575175" y="1669519"/>
            <a:ext cx="2000400" cy="1997100"/>
          </a:xfrm>
          <a:prstGeom prst="rect">
            <a:avLst/>
          </a:prstGeom>
          <a:noFill/>
          <a:ln>
            <a:noFill/>
          </a:ln>
        </p:spPr>
      </p:sp>
      <p:sp>
        <p:nvSpPr>
          <p:cNvPr id="88" name="Google Shape;88;p33"/>
          <p:cNvSpPr>
            <a:spLocks noGrp="1"/>
          </p:cNvSpPr>
          <p:nvPr>
            <p:ph type="pic" idx="4"/>
          </p:nvPr>
        </p:nvSpPr>
        <p:spPr>
          <a:xfrm>
            <a:off x="6766338" y="1669519"/>
            <a:ext cx="2000400" cy="1997100"/>
          </a:xfrm>
          <a:prstGeom prst="rect">
            <a:avLst/>
          </a:prstGeom>
          <a:noFill/>
          <a:ln>
            <a:noFill/>
          </a:ln>
        </p:spPr>
      </p:sp>
      <p:sp>
        <p:nvSpPr>
          <p:cNvPr id="89" name="Google Shape;89;p33"/>
          <p:cNvSpPr>
            <a:spLocks noGrp="1"/>
          </p:cNvSpPr>
          <p:nvPr>
            <p:ph type="pic" idx="5"/>
          </p:nvPr>
        </p:nvSpPr>
        <p:spPr>
          <a:xfrm>
            <a:off x="4575174" y="3872521"/>
            <a:ext cx="4191300" cy="1997100"/>
          </a:xfrm>
          <a:prstGeom prst="rect">
            <a:avLst/>
          </a:prstGeom>
          <a:noFill/>
          <a:ln>
            <a:noFill/>
          </a:ln>
        </p:spPr>
      </p:sp>
      <p:pic>
        <p:nvPicPr>
          <p:cNvPr id="90" name="Google Shape;90;p33"/>
          <p:cNvPicPr preferRelativeResize="0"/>
          <p:nvPr/>
        </p:nvPicPr>
        <p:blipFill rotWithShape="1">
          <a:blip r:embed="rId2">
            <a:alphaModFix/>
          </a:blip>
          <a:srcRect/>
          <a:stretch/>
        </p:blipFill>
        <p:spPr>
          <a:xfrm>
            <a:off x="376420" y="1663557"/>
            <a:ext cx="318182" cy="318182"/>
          </a:xfrm>
          <a:prstGeom prst="rect">
            <a:avLst/>
          </a:prstGeom>
          <a:noFill/>
          <a:ln>
            <a:noFill/>
          </a:ln>
        </p:spPr>
      </p:pic>
      <p:sp>
        <p:nvSpPr>
          <p:cNvPr id="91" name="Google Shape;91;p33"/>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BULLETS AND 4x IMAGES SLIDE">
  <p:cSld name="1_TEXT,BULLETS AND 4x IMAGES SLIDE">
    <p:spTree>
      <p:nvGrpSpPr>
        <p:cNvPr id="1" name="Shape 92"/>
        <p:cNvGrpSpPr/>
        <p:nvPr/>
      </p:nvGrpSpPr>
      <p:grpSpPr>
        <a:xfrm>
          <a:off x="0" y="0"/>
          <a:ext cx="0" cy="0"/>
          <a:chOff x="0" y="0"/>
          <a:chExt cx="0" cy="0"/>
        </a:xfrm>
      </p:grpSpPr>
      <p:sp>
        <p:nvSpPr>
          <p:cNvPr id="93" name="Google Shape;93;p34"/>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4" name="Google Shape;94;p34"/>
          <p:cNvSpPr txBox="1">
            <a:spLocks noGrp="1"/>
          </p:cNvSpPr>
          <p:nvPr>
            <p:ph type="body" idx="1"/>
          </p:nvPr>
        </p:nvSpPr>
        <p:spPr>
          <a:xfrm>
            <a:off x="374872" y="2066327"/>
            <a:ext cx="4008900" cy="833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200"/>
              <a:buFont typeface="Arial"/>
              <a:buNone/>
              <a:defRPr sz="22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34"/>
          <p:cNvSpPr txBox="1">
            <a:spLocks noGrp="1"/>
          </p:cNvSpPr>
          <p:nvPr>
            <p:ph type="body" idx="2"/>
          </p:nvPr>
        </p:nvSpPr>
        <p:spPr>
          <a:xfrm>
            <a:off x="374874" y="2906215"/>
            <a:ext cx="4008900" cy="2969400"/>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00AEEF"/>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34"/>
          <p:cNvSpPr>
            <a:spLocks noGrp="1"/>
          </p:cNvSpPr>
          <p:nvPr>
            <p:ph type="pic" idx="3"/>
          </p:nvPr>
        </p:nvSpPr>
        <p:spPr>
          <a:xfrm>
            <a:off x="4575175" y="1669519"/>
            <a:ext cx="2000400" cy="1997100"/>
          </a:xfrm>
          <a:prstGeom prst="rect">
            <a:avLst/>
          </a:prstGeom>
          <a:noFill/>
          <a:ln>
            <a:noFill/>
          </a:ln>
        </p:spPr>
      </p:sp>
      <p:sp>
        <p:nvSpPr>
          <p:cNvPr id="97" name="Google Shape;97;p34"/>
          <p:cNvSpPr>
            <a:spLocks noGrp="1"/>
          </p:cNvSpPr>
          <p:nvPr>
            <p:ph type="pic" idx="4"/>
          </p:nvPr>
        </p:nvSpPr>
        <p:spPr>
          <a:xfrm>
            <a:off x="6766338" y="1669519"/>
            <a:ext cx="2000400" cy="1997100"/>
          </a:xfrm>
          <a:prstGeom prst="rect">
            <a:avLst/>
          </a:prstGeom>
          <a:noFill/>
          <a:ln>
            <a:noFill/>
          </a:ln>
        </p:spPr>
      </p:sp>
      <p:sp>
        <p:nvSpPr>
          <p:cNvPr id="98" name="Google Shape;98;p34"/>
          <p:cNvSpPr>
            <a:spLocks noGrp="1"/>
          </p:cNvSpPr>
          <p:nvPr>
            <p:ph type="pic" idx="5"/>
          </p:nvPr>
        </p:nvSpPr>
        <p:spPr>
          <a:xfrm>
            <a:off x="4575174" y="3869184"/>
            <a:ext cx="2000400" cy="1997100"/>
          </a:xfrm>
          <a:prstGeom prst="rect">
            <a:avLst/>
          </a:prstGeom>
          <a:noFill/>
          <a:ln>
            <a:noFill/>
          </a:ln>
        </p:spPr>
      </p:sp>
      <p:sp>
        <p:nvSpPr>
          <p:cNvPr id="99" name="Google Shape;99;p34"/>
          <p:cNvSpPr>
            <a:spLocks noGrp="1"/>
          </p:cNvSpPr>
          <p:nvPr>
            <p:ph type="pic" idx="6"/>
          </p:nvPr>
        </p:nvSpPr>
        <p:spPr>
          <a:xfrm>
            <a:off x="6766337" y="3869184"/>
            <a:ext cx="2000400" cy="1997100"/>
          </a:xfrm>
          <a:prstGeom prst="rect">
            <a:avLst/>
          </a:prstGeom>
          <a:noFill/>
          <a:ln>
            <a:noFill/>
          </a:ln>
        </p:spPr>
      </p:sp>
      <p:sp>
        <p:nvSpPr>
          <p:cNvPr id="100" name="Google Shape;100;p34"/>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AND 4x IMAGES SLIDE">
  <p:cSld name="TEXT AND 4x IMAGES SLIDE">
    <p:spTree>
      <p:nvGrpSpPr>
        <p:cNvPr id="1" name="Shape 101"/>
        <p:cNvGrpSpPr/>
        <p:nvPr/>
      </p:nvGrpSpPr>
      <p:grpSpPr>
        <a:xfrm>
          <a:off x="0" y="0"/>
          <a:ext cx="0" cy="0"/>
          <a:chOff x="0" y="0"/>
          <a:chExt cx="0" cy="0"/>
        </a:xfrm>
      </p:grpSpPr>
      <p:sp>
        <p:nvSpPr>
          <p:cNvPr id="102" name="Google Shape;102;p3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35"/>
          <p:cNvSpPr txBox="1">
            <a:spLocks noGrp="1"/>
          </p:cNvSpPr>
          <p:nvPr>
            <p:ph type="body" idx="1"/>
          </p:nvPr>
        </p:nvSpPr>
        <p:spPr>
          <a:xfrm>
            <a:off x="374872" y="2066327"/>
            <a:ext cx="4008900" cy="833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200"/>
              <a:buFont typeface="Arial"/>
              <a:buNone/>
              <a:defRPr sz="22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35"/>
          <p:cNvSpPr>
            <a:spLocks noGrp="1"/>
          </p:cNvSpPr>
          <p:nvPr>
            <p:ph type="pic" idx="2"/>
          </p:nvPr>
        </p:nvSpPr>
        <p:spPr>
          <a:xfrm>
            <a:off x="4575175" y="1669519"/>
            <a:ext cx="2000400" cy="1997100"/>
          </a:xfrm>
          <a:prstGeom prst="rect">
            <a:avLst/>
          </a:prstGeom>
          <a:noFill/>
          <a:ln>
            <a:noFill/>
          </a:ln>
        </p:spPr>
      </p:sp>
      <p:sp>
        <p:nvSpPr>
          <p:cNvPr id="105" name="Google Shape;105;p35"/>
          <p:cNvSpPr>
            <a:spLocks noGrp="1"/>
          </p:cNvSpPr>
          <p:nvPr>
            <p:ph type="pic" idx="3"/>
          </p:nvPr>
        </p:nvSpPr>
        <p:spPr>
          <a:xfrm>
            <a:off x="6766338" y="1669519"/>
            <a:ext cx="2000400" cy="1997100"/>
          </a:xfrm>
          <a:prstGeom prst="rect">
            <a:avLst/>
          </a:prstGeom>
          <a:noFill/>
          <a:ln>
            <a:noFill/>
          </a:ln>
        </p:spPr>
      </p:sp>
      <p:sp>
        <p:nvSpPr>
          <p:cNvPr id="106" name="Google Shape;106;p35"/>
          <p:cNvSpPr>
            <a:spLocks noGrp="1"/>
          </p:cNvSpPr>
          <p:nvPr>
            <p:ph type="pic" idx="4"/>
          </p:nvPr>
        </p:nvSpPr>
        <p:spPr>
          <a:xfrm>
            <a:off x="4575174" y="3869184"/>
            <a:ext cx="2000400" cy="1997100"/>
          </a:xfrm>
          <a:prstGeom prst="rect">
            <a:avLst/>
          </a:prstGeom>
          <a:noFill/>
          <a:ln>
            <a:noFill/>
          </a:ln>
        </p:spPr>
      </p:sp>
      <p:sp>
        <p:nvSpPr>
          <p:cNvPr id="107" name="Google Shape;107;p35"/>
          <p:cNvSpPr>
            <a:spLocks noGrp="1"/>
          </p:cNvSpPr>
          <p:nvPr>
            <p:ph type="pic" idx="5"/>
          </p:nvPr>
        </p:nvSpPr>
        <p:spPr>
          <a:xfrm>
            <a:off x="6766337" y="3869184"/>
            <a:ext cx="2000400" cy="1997100"/>
          </a:xfrm>
          <a:prstGeom prst="rect">
            <a:avLst/>
          </a:prstGeom>
          <a:noFill/>
          <a:ln>
            <a:noFill/>
          </a:ln>
        </p:spPr>
      </p:sp>
      <p:sp>
        <p:nvSpPr>
          <p:cNvPr id="108" name="Google Shape;108;p35"/>
          <p:cNvSpPr txBox="1">
            <a:spLocks noGrp="1"/>
          </p:cNvSpPr>
          <p:nvPr>
            <p:ph type="body" idx="6"/>
          </p:nvPr>
        </p:nvSpPr>
        <p:spPr>
          <a:xfrm>
            <a:off x="374874" y="2906215"/>
            <a:ext cx="4008900" cy="2969400"/>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Google Shape;109;p35"/>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NGLE FULL WIDTH IMAGE PAGE">
  <p:cSld name="SINGLE FULL WIDTH IMAGE PAGE">
    <p:spTree>
      <p:nvGrpSpPr>
        <p:cNvPr id="1" name="Shape 110"/>
        <p:cNvGrpSpPr/>
        <p:nvPr/>
      </p:nvGrpSpPr>
      <p:grpSpPr>
        <a:xfrm>
          <a:off x="0" y="0"/>
          <a:ext cx="0" cy="0"/>
          <a:chOff x="0" y="0"/>
          <a:chExt cx="0" cy="0"/>
        </a:xfrm>
      </p:grpSpPr>
      <p:sp>
        <p:nvSpPr>
          <p:cNvPr id="111" name="Google Shape;111;p36"/>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2" name="Google Shape;112;p36"/>
          <p:cNvSpPr>
            <a:spLocks noGrp="1"/>
          </p:cNvSpPr>
          <p:nvPr>
            <p:ph type="pic" idx="2"/>
          </p:nvPr>
        </p:nvSpPr>
        <p:spPr>
          <a:xfrm>
            <a:off x="374872" y="1663701"/>
            <a:ext cx="8391600" cy="4206000"/>
          </a:xfrm>
          <a:prstGeom prst="rect">
            <a:avLst/>
          </a:prstGeom>
          <a:noFill/>
          <a:ln>
            <a:noFill/>
          </a:ln>
        </p:spPr>
      </p:sp>
      <p:sp>
        <p:nvSpPr>
          <p:cNvPr id="113" name="Google Shape;113;p36"/>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NLY SLIDE 1">
  <p:cSld name="TEXT ONLY SLIDE_1">
    <p:spTree>
      <p:nvGrpSpPr>
        <p:cNvPr id="1" name="Shape 120"/>
        <p:cNvGrpSpPr/>
        <p:nvPr/>
      </p:nvGrpSpPr>
      <p:grpSpPr>
        <a:xfrm>
          <a:off x="0" y="0"/>
          <a:ext cx="0" cy="0"/>
          <a:chOff x="0" y="0"/>
          <a:chExt cx="0" cy="0"/>
        </a:xfrm>
      </p:grpSpPr>
      <p:pic>
        <p:nvPicPr>
          <p:cNvPr id="121" name="Google Shape;121;p38"/>
          <p:cNvPicPr preferRelativeResize="0"/>
          <p:nvPr/>
        </p:nvPicPr>
        <p:blipFill rotWithShape="1">
          <a:blip r:embed="rId2">
            <a:alphaModFix/>
          </a:blip>
          <a:srcRect/>
          <a:stretch/>
        </p:blipFill>
        <p:spPr>
          <a:xfrm>
            <a:off x="0" y="-28"/>
            <a:ext cx="9144000" cy="6858034"/>
          </a:xfrm>
          <a:prstGeom prst="rect">
            <a:avLst/>
          </a:prstGeom>
          <a:noFill/>
          <a:ln>
            <a:noFill/>
          </a:ln>
        </p:spPr>
      </p:pic>
      <p:sp>
        <p:nvSpPr>
          <p:cNvPr id="122" name="Google Shape;122;p3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38"/>
          <p:cNvSpPr txBox="1">
            <a:spLocks noGrp="1"/>
          </p:cNvSpPr>
          <p:nvPr>
            <p:ph type="body" idx="1"/>
          </p:nvPr>
        </p:nvSpPr>
        <p:spPr>
          <a:xfrm>
            <a:off x="374872" y="2066327"/>
            <a:ext cx="8391600" cy="833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4" name="Google Shape;124;p38"/>
          <p:cNvSpPr txBox="1"/>
          <p:nvPr/>
        </p:nvSpPr>
        <p:spPr>
          <a:xfrm>
            <a:off x="374872" y="1348857"/>
            <a:ext cx="6400800" cy="18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a:p>
            <a:pPr marL="0" marR="0" lvl="0" indent="0" algn="l" rtl="0">
              <a:lnSpc>
                <a:spcPct val="100000"/>
              </a:lnSpc>
              <a:spcBef>
                <a:spcPts val="0"/>
              </a:spcBef>
              <a:spcAft>
                <a:spcPts val="0"/>
              </a:spcAft>
              <a:buClr>
                <a:srgbClr val="363E42"/>
              </a:buClr>
              <a:buSzPts val="800"/>
              <a:buFont typeface="Arial"/>
              <a:buNone/>
            </a:pPr>
            <a:endParaRPr sz="800" b="0" i="0" u="none" strike="noStrike" cap="none">
              <a:solidFill>
                <a:srgbClr val="363E42"/>
              </a:solidFill>
              <a:latin typeface="Arial"/>
              <a:ea typeface="Arial"/>
              <a:cs typeface="Arial"/>
              <a:sym typeface="Arial"/>
            </a:endParaRPr>
          </a:p>
        </p:txBody>
      </p:sp>
      <p:pic>
        <p:nvPicPr>
          <p:cNvPr id="125" name="Google Shape;125;p38"/>
          <p:cNvPicPr preferRelativeResize="0"/>
          <p:nvPr/>
        </p:nvPicPr>
        <p:blipFill rotWithShape="1">
          <a:blip r:embed="rId3">
            <a:alphaModFix/>
          </a:blip>
          <a:srcRect t="30378" b="20097"/>
          <a:stretch/>
        </p:blipFill>
        <p:spPr>
          <a:xfrm>
            <a:off x="7256225" y="6075729"/>
            <a:ext cx="1514700" cy="75014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ESTION SLIDE 1">
  <p:cSld name="QUESTION SLIDE_1">
    <p:spTree>
      <p:nvGrpSpPr>
        <p:cNvPr id="1" name="Shape 126"/>
        <p:cNvGrpSpPr/>
        <p:nvPr/>
      </p:nvGrpSpPr>
      <p:grpSpPr>
        <a:xfrm>
          <a:off x="0" y="0"/>
          <a:ext cx="0" cy="0"/>
          <a:chOff x="0" y="0"/>
          <a:chExt cx="0" cy="0"/>
        </a:xfrm>
      </p:grpSpPr>
      <p:pic>
        <p:nvPicPr>
          <p:cNvPr id="127" name="Google Shape;127;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28" name="Google Shape;128;p39"/>
          <p:cNvSpPr txBox="1">
            <a:spLocks noGrp="1"/>
          </p:cNvSpPr>
          <p:nvPr>
            <p:ph type="body" idx="1"/>
          </p:nvPr>
        </p:nvSpPr>
        <p:spPr>
          <a:xfrm>
            <a:off x="374875" y="2066325"/>
            <a:ext cx="4137300" cy="3727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800"/>
              <a:buFont typeface="Arial"/>
              <a:buNone/>
              <a:defRPr sz="28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Google Shape;129;p39"/>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9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0" name="Google Shape;130;p39"/>
          <p:cNvSpPr txBox="1"/>
          <p:nvPr/>
        </p:nvSpPr>
        <p:spPr>
          <a:xfrm>
            <a:off x="374872" y="1348857"/>
            <a:ext cx="6400800" cy="18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GB" sz="800" b="0" i="0" u="none" strike="noStrike" cap="none">
                <a:solidFill>
                  <a:srgbClr val="363E42"/>
                </a:solidFill>
                <a:latin typeface="Arial"/>
                <a:ea typeface="Arial"/>
                <a:cs typeface="Arial"/>
                <a:sym typeface="Arial"/>
              </a:rPr>
              <a:t>MEDIA LITERACY RESOURCES </a:t>
            </a:r>
            <a:endParaRPr sz="800" b="0" i="0" u="none" strike="noStrike" cap="none">
              <a:solidFill>
                <a:srgbClr val="363E42"/>
              </a:solidFill>
              <a:latin typeface="Arial"/>
              <a:ea typeface="Arial"/>
              <a:cs typeface="Arial"/>
              <a:sym typeface="Arial"/>
            </a:endParaRPr>
          </a:p>
        </p:txBody>
      </p:sp>
      <p:pic>
        <p:nvPicPr>
          <p:cNvPr id="131" name="Google Shape;131;p39"/>
          <p:cNvPicPr preferRelativeResize="0"/>
          <p:nvPr/>
        </p:nvPicPr>
        <p:blipFill rotWithShape="1">
          <a:blip r:embed="rId3">
            <a:alphaModFix/>
          </a:blip>
          <a:srcRect t="30378" b="20097"/>
          <a:stretch/>
        </p:blipFill>
        <p:spPr>
          <a:xfrm>
            <a:off x="7256225" y="6075729"/>
            <a:ext cx="1514700" cy="75014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 COVER SLIDE 1">
  <p:cSld name="BACK COVER SLIDE_1">
    <p:spTree>
      <p:nvGrpSpPr>
        <p:cNvPr id="1" name="Shape 132"/>
        <p:cNvGrpSpPr/>
        <p:nvPr/>
      </p:nvGrpSpPr>
      <p:grpSpPr>
        <a:xfrm>
          <a:off x="0" y="0"/>
          <a:ext cx="0" cy="0"/>
          <a:chOff x="0" y="0"/>
          <a:chExt cx="0" cy="0"/>
        </a:xfrm>
      </p:grpSpPr>
      <p:pic>
        <p:nvPicPr>
          <p:cNvPr id="133" name="Google Shape;133;p40"/>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134" name="Google Shape;134;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5" name="Google Shape;135;p40"/>
          <p:cNvSpPr txBox="1"/>
          <p:nvPr/>
        </p:nvSpPr>
        <p:spPr>
          <a:xfrm>
            <a:off x="374872" y="1348857"/>
            <a:ext cx="6400800" cy="18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63E42"/>
              </a:buClr>
              <a:buSzPts val="800"/>
              <a:buFont typeface="Arial"/>
              <a:buNone/>
            </a:pPr>
            <a:r>
              <a:rPr lang="en-GB" sz="800" b="0" i="0" u="none" strike="noStrike" cap="none">
                <a:solidFill>
                  <a:srgbClr val="363E42"/>
                </a:solidFill>
                <a:latin typeface="Arial"/>
                <a:ea typeface="Arial"/>
                <a:cs typeface="Arial"/>
                <a:sym typeface="Arial"/>
              </a:rPr>
              <a:t>MEDIA LITERACY RESOURCES</a:t>
            </a:r>
            <a:endParaRPr sz="800" b="0" i="0" u="none" strike="noStrike" cap="none">
              <a:solidFill>
                <a:srgbClr val="363E42"/>
              </a:solidFill>
              <a:latin typeface="Arial"/>
              <a:ea typeface="Arial"/>
              <a:cs typeface="Arial"/>
              <a:sym typeface="Arial"/>
            </a:endParaRPr>
          </a:p>
        </p:txBody>
      </p:sp>
      <p:sp>
        <p:nvSpPr>
          <p:cNvPr id="136" name="Google Shape;136;p40"/>
          <p:cNvSpPr txBox="1">
            <a:spLocks noGrp="1"/>
          </p:cNvSpPr>
          <p:nvPr>
            <p:ph type="body" idx="1"/>
          </p:nvPr>
        </p:nvSpPr>
        <p:spPr>
          <a:xfrm>
            <a:off x="374872" y="2066328"/>
            <a:ext cx="4008900" cy="515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363E42"/>
              </a:buClr>
              <a:buSzPts val="2200"/>
              <a:buFont typeface="Arial"/>
              <a:buNone/>
              <a:defRPr sz="2200" b="1" i="0" u="none" strike="noStrike" cap="none">
                <a:solidFill>
                  <a:srgbClr val="363E42"/>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7" name="Google Shape;137;p40"/>
          <p:cNvPicPr preferRelativeResize="0"/>
          <p:nvPr/>
        </p:nvPicPr>
        <p:blipFill rotWithShape="1">
          <a:blip r:embed="rId3">
            <a:alphaModFix/>
          </a:blip>
          <a:srcRect/>
          <a:stretch/>
        </p:blipFill>
        <p:spPr>
          <a:xfrm>
            <a:off x="7743730" y="6145057"/>
            <a:ext cx="770405" cy="166035"/>
          </a:xfrm>
          <a:prstGeom prst="rect">
            <a:avLst/>
          </a:prstGeom>
          <a:noFill/>
          <a:ln>
            <a:noFill/>
          </a:ln>
        </p:spPr>
      </p:pic>
      <p:pic>
        <p:nvPicPr>
          <p:cNvPr id="138" name="Google Shape;138;p40"/>
          <p:cNvPicPr preferRelativeResize="0"/>
          <p:nvPr/>
        </p:nvPicPr>
        <p:blipFill rotWithShape="1">
          <a:blip r:embed="rId4">
            <a:alphaModFix/>
          </a:blip>
          <a:srcRect t="30378" b="20097"/>
          <a:stretch/>
        </p:blipFill>
        <p:spPr>
          <a:xfrm>
            <a:off x="7256225" y="6075729"/>
            <a:ext cx="1514700" cy="7501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311700" y="593375"/>
            <a:ext cx="9010800" cy="763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Google Shape;24;p2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5" name="Google Shape;25;p24"/>
          <p:cNvSpPr txBox="1">
            <a:spLocks noGrp="1"/>
          </p:cNvSpPr>
          <p:nvPr>
            <p:ph type="sldNum" idx="12"/>
          </p:nvPr>
        </p:nvSpPr>
        <p:spPr>
          <a:xfrm>
            <a:off x="8472458" y="6217622"/>
            <a:ext cx="548700" cy="5247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24"/>
          <p:cNvSpPr txBox="1"/>
          <p:nvPr/>
        </p:nvSpPr>
        <p:spPr>
          <a:xfrm>
            <a:off x="311700" y="1259300"/>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chemeClr val="dk1"/>
                </a:solidFill>
              </a:rPr>
              <a:t>POLITICAL LITERACY RESOURCES 2022 | MEDIA LITERACY</a:t>
            </a:r>
            <a:endParaRPr sz="800">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 SLIDE">
  <p:cSld name="QUESTION SLIDE">
    <p:spTree>
      <p:nvGrpSpPr>
        <p:cNvPr id="1" name="Shape 27"/>
        <p:cNvGrpSpPr/>
        <p:nvPr/>
      </p:nvGrpSpPr>
      <p:grpSpPr>
        <a:xfrm>
          <a:off x="0" y="0"/>
          <a:ext cx="0" cy="0"/>
          <a:chOff x="0" y="0"/>
          <a:chExt cx="0" cy="0"/>
        </a:xfrm>
      </p:grpSpPr>
      <p:pic>
        <p:nvPicPr>
          <p:cNvPr id="28" name="Google Shape;28;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 name="Google Shape;29;p25"/>
          <p:cNvSpPr txBox="1">
            <a:spLocks noGrp="1"/>
          </p:cNvSpPr>
          <p:nvPr>
            <p:ph type="body" idx="1"/>
          </p:nvPr>
        </p:nvSpPr>
        <p:spPr>
          <a:xfrm>
            <a:off x="374872" y="2066328"/>
            <a:ext cx="4137300" cy="3727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800"/>
              <a:buFont typeface="Arial"/>
              <a:buNone/>
              <a:defRPr sz="28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1" name="Google Shape;31;p25"/>
          <p:cNvPicPr preferRelativeResize="0"/>
          <p:nvPr/>
        </p:nvPicPr>
        <p:blipFill rotWithShape="1">
          <a:blip r:embed="rId3">
            <a:alphaModFix/>
          </a:blip>
          <a:srcRect/>
          <a:stretch/>
        </p:blipFill>
        <p:spPr>
          <a:xfrm>
            <a:off x="374872" y="1665003"/>
            <a:ext cx="321959" cy="321959"/>
          </a:xfrm>
          <a:prstGeom prst="rect">
            <a:avLst/>
          </a:prstGeom>
          <a:noFill/>
          <a:ln>
            <a:noFill/>
          </a:ln>
        </p:spPr>
      </p:pic>
      <p:sp>
        <p:nvSpPr>
          <p:cNvPr id="32" name="Google Shape;32;p25"/>
          <p:cNvSpPr txBox="1"/>
          <p:nvPr/>
        </p:nvSpPr>
        <p:spPr>
          <a:xfrm>
            <a:off x="329275" y="6155100"/>
            <a:ext cx="1152600" cy="400200"/>
          </a:xfrm>
          <a:prstGeom prst="rect">
            <a:avLst/>
          </a:prstGeom>
          <a:solidFill>
            <a:srgbClr val="B7E6F8"/>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 name="Google Shape;33;p25"/>
          <p:cNvPicPr preferRelativeResize="0"/>
          <p:nvPr/>
        </p:nvPicPr>
        <p:blipFill rotWithShape="1">
          <a:blip r:embed="rId4">
            <a:alphaModFix/>
          </a:blip>
          <a:srcRect/>
          <a:stretch/>
        </p:blipFill>
        <p:spPr>
          <a:xfrm>
            <a:off x="234588" y="6125525"/>
            <a:ext cx="1341967" cy="459350"/>
          </a:xfrm>
          <a:prstGeom prst="rect">
            <a:avLst/>
          </a:prstGeom>
          <a:noFill/>
          <a:ln>
            <a:noFill/>
          </a:ln>
        </p:spPr>
      </p:pic>
      <p:sp>
        <p:nvSpPr>
          <p:cNvPr id="34" name="Google Shape;34;p25"/>
          <p:cNvSpPr txBox="1"/>
          <p:nvPr/>
        </p:nvSpPr>
        <p:spPr>
          <a:xfrm>
            <a:off x="527272" y="15012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b="0" i="0" u="none" strike="noStrike" cap="none">
              <a:solidFill>
                <a:schemeClr val="dk1"/>
              </a:solidFill>
              <a:latin typeface="Arial"/>
              <a:ea typeface="Arial"/>
              <a:cs typeface="Arial"/>
              <a:sym typeface="Arial"/>
            </a:endParaRPr>
          </a:p>
        </p:txBody>
      </p:sp>
      <p:pic>
        <p:nvPicPr>
          <p:cNvPr id="35" name="Google Shape;35;p25"/>
          <p:cNvPicPr preferRelativeResize="0"/>
          <p:nvPr/>
        </p:nvPicPr>
        <p:blipFill rotWithShape="1">
          <a:blip r:embed="rId5">
            <a:alphaModFix/>
          </a:blip>
          <a:srcRect t="30378" b="20097"/>
          <a:stretch/>
        </p:blipFill>
        <p:spPr>
          <a:xfrm>
            <a:off x="7256225" y="6075729"/>
            <a:ext cx="1514700" cy="75014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TION SLIDE">
  <p:cSld name="ACTION SLIDE">
    <p:spTree>
      <p:nvGrpSpPr>
        <p:cNvPr id="1" name="Shape 36"/>
        <p:cNvGrpSpPr/>
        <p:nvPr/>
      </p:nvGrpSpPr>
      <p:grpSpPr>
        <a:xfrm>
          <a:off x="0" y="0"/>
          <a:ext cx="0" cy="0"/>
          <a:chOff x="0" y="0"/>
          <a:chExt cx="0" cy="0"/>
        </a:xfrm>
      </p:grpSpPr>
      <p:pic>
        <p:nvPicPr>
          <p:cNvPr id="37" name="Google Shape;37;p2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 name="Google Shape;38;p26"/>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9" name="Google Shape;39;p26"/>
          <p:cNvSpPr txBox="1">
            <a:spLocks noGrp="1"/>
          </p:cNvSpPr>
          <p:nvPr>
            <p:ph type="body" idx="1"/>
          </p:nvPr>
        </p:nvSpPr>
        <p:spPr>
          <a:xfrm>
            <a:off x="374872" y="2066327"/>
            <a:ext cx="4008900" cy="833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200"/>
              <a:buFont typeface="Arial"/>
              <a:buNone/>
              <a:defRPr sz="22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26"/>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63E42"/>
              </a:buClr>
              <a:buSzPts val="800"/>
              <a:buFont typeface="Arial"/>
              <a:buNone/>
            </a:pPr>
            <a:endParaRPr sz="800" b="0" i="0" u="none" strike="noStrike" cap="none">
              <a:solidFill>
                <a:srgbClr val="363E42"/>
              </a:solidFill>
              <a:latin typeface="Arial"/>
              <a:ea typeface="Arial"/>
              <a:cs typeface="Arial"/>
              <a:sym typeface="Arial"/>
            </a:endParaRPr>
          </a:p>
        </p:txBody>
      </p:sp>
      <p:pic>
        <p:nvPicPr>
          <p:cNvPr id="41" name="Google Shape;41;p26"/>
          <p:cNvPicPr preferRelativeResize="0"/>
          <p:nvPr/>
        </p:nvPicPr>
        <p:blipFill rotWithShape="1">
          <a:blip r:embed="rId3">
            <a:alphaModFix/>
          </a:blip>
          <a:srcRect/>
          <a:stretch/>
        </p:blipFill>
        <p:spPr>
          <a:xfrm>
            <a:off x="374933" y="1666802"/>
            <a:ext cx="320100" cy="320100"/>
          </a:xfrm>
          <a:prstGeom prst="rect">
            <a:avLst/>
          </a:prstGeom>
          <a:noFill/>
          <a:ln>
            <a:noFill/>
          </a:ln>
        </p:spPr>
      </p:pic>
      <p:sp>
        <p:nvSpPr>
          <p:cNvPr id="42" name="Google Shape;42;p26"/>
          <p:cNvSpPr txBox="1"/>
          <p:nvPr/>
        </p:nvSpPr>
        <p:spPr>
          <a:xfrm>
            <a:off x="367275" y="6104450"/>
            <a:ext cx="1086900" cy="400200"/>
          </a:xfrm>
          <a:prstGeom prst="rect">
            <a:avLst/>
          </a:prstGeom>
          <a:solidFill>
            <a:srgbClr val="B7E6F8"/>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 name="Google Shape;43;p26"/>
          <p:cNvPicPr preferRelativeResize="0"/>
          <p:nvPr/>
        </p:nvPicPr>
        <p:blipFill rotWithShape="1">
          <a:blip r:embed="rId4">
            <a:alphaModFix/>
          </a:blip>
          <a:srcRect/>
          <a:stretch/>
        </p:blipFill>
        <p:spPr>
          <a:xfrm>
            <a:off x="226475" y="6104438"/>
            <a:ext cx="1368484" cy="468426"/>
          </a:xfrm>
          <a:prstGeom prst="rect">
            <a:avLst/>
          </a:prstGeom>
          <a:noFill/>
          <a:ln>
            <a:noFill/>
          </a:ln>
        </p:spPr>
      </p:pic>
      <p:pic>
        <p:nvPicPr>
          <p:cNvPr id="44" name="Google Shape;44;p26"/>
          <p:cNvPicPr preferRelativeResize="0"/>
          <p:nvPr/>
        </p:nvPicPr>
        <p:blipFill rotWithShape="1">
          <a:blip r:embed="rId5">
            <a:alphaModFix/>
          </a:blip>
          <a:srcRect t="30378" b="20097"/>
          <a:stretch/>
        </p:blipFill>
        <p:spPr>
          <a:xfrm>
            <a:off x="7256225" y="6075729"/>
            <a:ext cx="1514700" cy="7501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 COVER SLIDE">
  <p:cSld name="BACK COVER SLIDE">
    <p:spTree>
      <p:nvGrpSpPr>
        <p:cNvPr id="1" name="Shape 45"/>
        <p:cNvGrpSpPr/>
        <p:nvPr/>
      </p:nvGrpSpPr>
      <p:grpSpPr>
        <a:xfrm>
          <a:off x="0" y="0"/>
          <a:ext cx="0" cy="0"/>
          <a:chOff x="0" y="0"/>
          <a:chExt cx="0" cy="0"/>
        </a:xfrm>
      </p:grpSpPr>
      <p:pic>
        <p:nvPicPr>
          <p:cNvPr id="46" name="Google Shape;46;p27" descr="Blue_cover.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7" name="Google Shape;47;p27"/>
          <p:cNvSpPr txBox="1">
            <a:spLocks noGrp="1"/>
          </p:cNvSpPr>
          <p:nvPr>
            <p:ph type="body" idx="1"/>
          </p:nvPr>
        </p:nvSpPr>
        <p:spPr>
          <a:xfrm>
            <a:off x="374872" y="2066328"/>
            <a:ext cx="4008900" cy="515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FFF200"/>
              </a:buClr>
              <a:buSzPts val="2200"/>
              <a:buFont typeface="Arial"/>
              <a:buNone/>
              <a:defRPr sz="2200" b="1" i="0" u="none" strike="noStrike" cap="none">
                <a:solidFill>
                  <a:srgbClr val="FFF200"/>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27"/>
          <p:cNvSpPr txBox="1">
            <a:spLocks noGrp="1"/>
          </p:cNvSpPr>
          <p:nvPr>
            <p:ph type="body" idx="2"/>
          </p:nvPr>
        </p:nvSpPr>
        <p:spPr>
          <a:xfrm>
            <a:off x="374874" y="2587257"/>
            <a:ext cx="4008900" cy="968700"/>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chemeClr val="lt1"/>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27"/>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lt1"/>
                </a:solidFill>
              </a:rPr>
              <a:t>POLITICAL LITERACY RESOURCES 2022 | MEDIA LITERACY</a:t>
            </a:r>
            <a:endParaRPr sz="800">
              <a:solidFill>
                <a:schemeClr val="lt1"/>
              </a:solidFill>
            </a:endParaRPr>
          </a:p>
          <a:p>
            <a:pPr marL="0" marR="0" lvl="0" indent="0" algn="l" rtl="0">
              <a:lnSpc>
                <a:spcPct val="100000"/>
              </a:lnSpc>
              <a:spcBef>
                <a:spcPts val="0"/>
              </a:spcBef>
              <a:spcAft>
                <a:spcPts val="0"/>
              </a:spcAft>
              <a:buClr>
                <a:schemeClr val="lt1"/>
              </a:buClr>
              <a:buSzPts val="800"/>
              <a:buFont typeface="Arial"/>
              <a:buNone/>
            </a:pPr>
            <a:endParaRPr sz="800">
              <a:solidFill>
                <a:schemeClr val="lt1"/>
              </a:solidFill>
            </a:endParaRPr>
          </a:p>
        </p:txBody>
      </p:sp>
      <p:pic>
        <p:nvPicPr>
          <p:cNvPr id="50" name="Google Shape;50;p27"/>
          <p:cNvPicPr preferRelativeResize="0"/>
          <p:nvPr/>
        </p:nvPicPr>
        <p:blipFill rotWithShape="1">
          <a:blip r:embed="rId3">
            <a:alphaModFix/>
          </a:blip>
          <a:srcRect/>
          <a:stretch/>
        </p:blipFill>
        <p:spPr>
          <a:xfrm>
            <a:off x="7743730" y="6145056"/>
            <a:ext cx="1027210" cy="221381"/>
          </a:xfrm>
          <a:prstGeom prst="rect">
            <a:avLst/>
          </a:prstGeom>
          <a:noFill/>
          <a:ln>
            <a:noFill/>
          </a:ln>
        </p:spPr>
      </p:pic>
      <p:sp>
        <p:nvSpPr>
          <p:cNvPr id="51" name="Google Shape;51;p27"/>
          <p:cNvSpPr txBox="1"/>
          <p:nvPr/>
        </p:nvSpPr>
        <p:spPr>
          <a:xfrm>
            <a:off x="291300" y="6091775"/>
            <a:ext cx="1266600" cy="400200"/>
          </a:xfrm>
          <a:prstGeom prst="rect">
            <a:avLst/>
          </a:prstGeom>
          <a:solidFill>
            <a:srgbClr val="17B4EE"/>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 name="Google Shape;52;p27"/>
          <p:cNvPicPr preferRelativeResize="0"/>
          <p:nvPr/>
        </p:nvPicPr>
        <p:blipFill rotWithShape="1">
          <a:blip r:embed="rId4">
            <a:alphaModFix/>
          </a:blip>
          <a:srcRect/>
          <a:stretch/>
        </p:blipFill>
        <p:spPr>
          <a:xfrm>
            <a:off x="167250" y="6032650"/>
            <a:ext cx="1514701" cy="518465"/>
          </a:xfrm>
          <a:prstGeom prst="rect">
            <a:avLst/>
          </a:prstGeom>
          <a:noFill/>
          <a:ln>
            <a:noFill/>
          </a:ln>
        </p:spPr>
      </p:pic>
      <p:sp>
        <p:nvSpPr>
          <p:cNvPr id="53" name="Google Shape;53;p27"/>
          <p:cNvSpPr txBox="1"/>
          <p:nvPr/>
        </p:nvSpPr>
        <p:spPr>
          <a:xfrm>
            <a:off x="7678275" y="6064625"/>
            <a:ext cx="1156500" cy="400200"/>
          </a:xfrm>
          <a:prstGeom prst="rect">
            <a:avLst/>
          </a:prstGeom>
          <a:solidFill>
            <a:srgbClr val="17B4EE"/>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AEEF"/>
              </a:highlight>
              <a:latin typeface="Arial"/>
              <a:ea typeface="Arial"/>
              <a:cs typeface="Arial"/>
              <a:sym typeface="Arial"/>
            </a:endParaRPr>
          </a:p>
        </p:txBody>
      </p:sp>
      <p:pic>
        <p:nvPicPr>
          <p:cNvPr id="54" name="Google Shape;54;p27"/>
          <p:cNvPicPr preferRelativeResize="0"/>
          <p:nvPr/>
        </p:nvPicPr>
        <p:blipFill rotWithShape="1">
          <a:blip r:embed="rId5">
            <a:alphaModFix/>
          </a:blip>
          <a:srcRect t="30378" b="20097"/>
          <a:stretch/>
        </p:blipFill>
        <p:spPr>
          <a:xfrm>
            <a:off x="7256225" y="6075729"/>
            <a:ext cx="1514700" cy="75014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INGLE FULL WIDTH IMAGE WITH PAGE TITLEPAGE">
  <p:cSld name="1_SINGLE FULL WIDTH IMAGE WITH PAGE TITLEPAGE">
    <p:spTree>
      <p:nvGrpSpPr>
        <p:cNvPr id="1" name="Shape 55"/>
        <p:cNvGrpSpPr/>
        <p:nvPr/>
      </p:nvGrpSpPr>
      <p:grpSpPr>
        <a:xfrm>
          <a:off x="0" y="0"/>
          <a:ext cx="0" cy="0"/>
          <a:chOff x="0" y="0"/>
          <a:chExt cx="0" cy="0"/>
        </a:xfrm>
      </p:grpSpPr>
      <p:sp>
        <p:nvSpPr>
          <p:cNvPr id="56" name="Google Shape;56;p28"/>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7" name="Google Shape;57;p28"/>
          <p:cNvSpPr>
            <a:spLocks noGrp="1"/>
          </p:cNvSpPr>
          <p:nvPr>
            <p:ph type="pic" idx="2"/>
          </p:nvPr>
        </p:nvSpPr>
        <p:spPr>
          <a:xfrm>
            <a:off x="374872" y="2608263"/>
            <a:ext cx="8391600" cy="3261300"/>
          </a:xfrm>
          <a:prstGeom prst="rect">
            <a:avLst/>
          </a:prstGeom>
          <a:noFill/>
          <a:ln>
            <a:noFill/>
          </a:ln>
        </p:spPr>
      </p:sp>
      <p:sp>
        <p:nvSpPr>
          <p:cNvPr id="58" name="Google Shape;58;p28"/>
          <p:cNvSpPr txBox="1">
            <a:spLocks noGrp="1"/>
          </p:cNvSpPr>
          <p:nvPr>
            <p:ph type="body" idx="1"/>
          </p:nvPr>
        </p:nvSpPr>
        <p:spPr>
          <a:xfrm>
            <a:off x="374872" y="2066328"/>
            <a:ext cx="8391600" cy="541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200"/>
              <a:buFont typeface="Arial"/>
              <a:buNone/>
              <a:defRPr sz="22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28"/>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EXT,BULLETS AND 1x IMAGES SLIDE">
  <p:cSld name="1_TEXT,BULLETS AND 1x IMAGES SLIDE">
    <p:spTree>
      <p:nvGrpSpPr>
        <p:cNvPr id="1" name="Shape 60"/>
        <p:cNvGrpSpPr/>
        <p:nvPr/>
      </p:nvGrpSpPr>
      <p:grpSpPr>
        <a:xfrm>
          <a:off x="0" y="0"/>
          <a:ext cx="0" cy="0"/>
          <a:chOff x="0" y="0"/>
          <a:chExt cx="0" cy="0"/>
        </a:xfrm>
      </p:grpSpPr>
      <p:sp>
        <p:nvSpPr>
          <p:cNvPr id="61" name="Google Shape;61;p29"/>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29"/>
          <p:cNvSpPr txBox="1">
            <a:spLocks noGrp="1"/>
          </p:cNvSpPr>
          <p:nvPr>
            <p:ph type="body" idx="1"/>
          </p:nvPr>
        </p:nvSpPr>
        <p:spPr>
          <a:xfrm>
            <a:off x="374872" y="2066327"/>
            <a:ext cx="4008900" cy="833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200"/>
              <a:buFont typeface="Arial"/>
              <a:buNone/>
              <a:defRPr sz="22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29"/>
          <p:cNvSpPr txBox="1">
            <a:spLocks noGrp="1"/>
          </p:cNvSpPr>
          <p:nvPr>
            <p:ph type="body" idx="2"/>
          </p:nvPr>
        </p:nvSpPr>
        <p:spPr>
          <a:xfrm>
            <a:off x="374874" y="2906215"/>
            <a:ext cx="4008900" cy="2969400"/>
          </a:xfrm>
          <a:prstGeom prst="rect">
            <a:avLst/>
          </a:prstGeom>
          <a:noFill/>
          <a:ln>
            <a:noFill/>
          </a:ln>
        </p:spPr>
        <p:txBody>
          <a:bodyPr spcFirstLastPara="1" wrap="square" lIns="0" tIns="0" rIns="0" bIns="0" anchor="t" anchorCtr="0">
            <a:noAutofit/>
          </a:bodyPr>
          <a:lstStyle>
            <a:lvl1pPr marL="457200" marR="0" lvl="0" indent="-326390" algn="l" rtl="0">
              <a:lnSpc>
                <a:spcPct val="150000"/>
              </a:lnSpc>
              <a:spcBef>
                <a:spcPts val="0"/>
              </a:spcBef>
              <a:spcAft>
                <a:spcPts val="0"/>
              </a:spcAft>
              <a:buClr>
                <a:srgbClr val="00AEEF"/>
              </a:buClr>
              <a:buSzPts val="1540"/>
              <a:buFont typeface="Arial"/>
              <a:buChar char="•"/>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29"/>
          <p:cNvSpPr>
            <a:spLocks noGrp="1"/>
          </p:cNvSpPr>
          <p:nvPr>
            <p:ph type="pic" idx="3"/>
          </p:nvPr>
        </p:nvSpPr>
        <p:spPr>
          <a:xfrm>
            <a:off x="4575174" y="1663701"/>
            <a:ext cx="4191300" cy="4206000"/>
          </a:xfrm>
          <a:prstGeom prst="rect">
            <a:avLst/>
          </a:prstGeom>
          <a:noFill/>
          <a:ln>
            <a:noFill/>
          </a:ln>
        </p:spPr>
      </p:sp>
      <p:sp>
        <p:nvSpPr>
          <p:cNvPr id="65" name="Google Shape;65;p29"/>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OK OUT SLIDE">
  <p:cSld name="LOOK OUT SLIDE">
    <p:spTree>
      <p:nvGrpSpPr>
        <p:cNvPr id="1" name="Shape 66"/>
        <p:cNvGrpSpPr/>
        <p:nvPr/>
      </p:nvGrpSpPr>
      <p:grpSpPr>
        <a:xfrm>
          <a:off x="0" y="0"/>
          <a:ext cx="0" cy="0"/>
          <a:chOff x="0" y="0"/>
          <a:chExt cx="0" cy="0"/>
        </a:xfrm>
      </p:grpSpPr>
      <p:pic>
        <p:nvPicPr>
          <p:cNvPr id="67" name="Google Shape;67;p3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8" name="Google Shape;68;p30"/>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9" name="Google Shape;69;p30"/>
          <p:cNvSpPr txBox="1">
            <a:spLocks noGrp="1"/>
          </p:cNvSpPr>
          <p:nvPr>
            <p:ph type="body" idx="1"/>
          </p:nvPr>
        </p:nvSpPr>
        <p:spPr>
          <a:xfrm>
            <a:off x="374872" y="2066327"/>
            <a:ext cx="4008900" cy="833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200"/>
              <a:buFont typeface="Arial"/>
              <a:buNone/>
              <a:defRPr sz="22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0" name="Google Shape;70;p30"/>
          <p:cNvPicPr preferRelativeResize="0"/>
          <p:nvPr/>
        </p:nvPicPr>
        <p:blipFill rotWithShape="1">
          <a:blip r:embed="rId3">
            <a:alphaModFix/>
          </a:blip>
          <a:srcRect/>
          <a:stretch/>
        </p:blipFill>
        <p:spPr>
          <a:xfrm>
            <a:off x="374874" y="1666802"/>
            <a:ext cx="322179" cy="322179"/>
          </a:xfrm>
          <a:prstGeom prst="rect">
            <a:avLst/>
          </a:prstGeom>
          <a:noFill/>
          <a:ln>
            <a:noFill/>
          </a:ln>
        </p:spPr>
      </p:pic>
      <p:sp>
        <p:nvSpPr>
          <p:cNvPr id="71" name="Google Shape;71;p30"/>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p:txBody>
      </p:sp>
      <p:pic>
        <p:nvPicPr>
          <p:cNvPr id="72" name="Google Shape;72;p30"/>
          <p:cNvPicPr preferRelativeResize="0"/>
          <p:nvPr/>
        </p:nvPicPr>
        <p:blipFill rotWithShape="1">
          <a:blip r:embed="rId4">
            <a:alphaModFix/>
          </a:blip>
          <a:srcRect t="30378" b="20097"/>
          <a:stretch/>
        </p:blipFill>
        <p:spPr>
          <a:xfrm>
            <a:off x="7256225" y="6075729"/>
            <a:ext cx="1514700" cy="75014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ONLY SLIDE">
  <p:cSld name="TEXT ONLY SLIDE">
    <p:spTree>
      <p:nvGrpSpPr>
        <p:cNvPr id="1" name="Shape 73"/>
        <p:cNvGrpSpPr/>
        <p:nvPr/>
      </p:nvGrpSpPr>
      <p:grpSpPr>
        <a:xfrm>
          <a:off x="0" y="0"/>
          <a:ext cx="0" cy="0"/>
          <a:chOff x="0" y="0"/>
          <a:chExt cx="0" cy="0"/>
        </a:xfrm>
      </p:grpSpPr>
      <p:sp>
        <p:nvSpPr>
          <p:cNvPr id="74" name="Google Shape;74;p31"/>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75" name="Google Shape;75;p31"/>
          <p:cNvSpPr txBox="1">
            <a:spLocks noGrp="1"/>
          </p:cNvSpPr>
          <p:nvPr>
            <p:ph type="body" idx="1"/>
          </p:nvPr>
        </p:nvSpPr>
        <p:spPr>
          <a:xfrm>
            <a:off x="374872" y="2066327"/>
            <a:ext cx="8391600" cy="833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AEEF"/>
              </a:buClr>
              <a:buSzPts val="2200"/>
              <a:buFont typeface="Arial"/>
              <a:buNone/>
              <a:defRPr sz="2200" b="1" i="0" u="none" strike="noStrike" cap="none">
                <a:solidFill>
                  <a:srgbClr val="00AEEF"/>
                </a:solidFill>
                <a:latin typeface="Arial"/>
                <a:ea typeface="Arial"/>
                <a:cs typeface="Arial"/>
                <a:sym typeface="Arial"/>
              </a:defRPr>
            </a:lvl1pPr>
            <a:lvl2pPr marL="914400" marR="0" lvl="1"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2pPr>
            <a:lvl3pPr marL="1371600" marR="0" lvl="2"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3pPr>
            <a:lvl4pPr marL="1828800" marR="0" lvl="3"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4pPr>
            <a:lvl5pPr marL="2286000" marR="0" lvl="4" indent="-228600" algn="l" rtl="0">
              <a:lnSpc>
                <a:spcPct val="100000"/>
              </a:lnSpc>
              <a:spcBef>
                <a:spcPts val="0"/>
              </a:spcBef>
              <a:spcAft>
                <a:spcPts val="0"/>
              </a:spcAft>
              <a:buClr>
                <a:srgbClr val="EE266D"/>
              </a:buClr>
              <a:buSzPts val="2800"/>
              <a:buFont typeface="Arial"/>
              <a:buNone/>
              <a:defRPr sz="2800" b="1" i="0" u="none" strike="noStrike" cap="none">
                <a:solidFill>
                  <a:srgbClr val="EE266D"/>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body" idx="2"/>
          </p:nvPr>
        </p:nvSpPr>
        <p:spPr>
          <a:xfrm>
            <a:off x="374874" y="2906215"/>
            <a:ext cx="8391600" cy="2969400"/>
          </a:xfrm>
          <a:prstGeom prst="rect">
            <a:avLst/>
          </a:prstGeom>
          <a:noFill/>
          <a:ln>
            <a:noFill/>
          </a:ln>
        </p:spPr>
        <p:txBody>
          <a:bodyPr spcFirstLastPara="1" wrap="square" lIns="0" tIns="0" rIns="0" bIns="0" anchor="t" anchorCtr="0">
            <a:noAutofit/>
          </a:bodyPr>
          <a:lstStyle>
            <a:lvl1pPr marL="457200" marR="0" lvl="0" indent="-228600" algn="l" rtl="0">
              <a:lnSpc>
                <a:spcPct val="135714"/>
              </a:lnSpc>
              <a:spcBef>
                <a:spcPts val="0"/>
              </a:spcBef>
              <a:spcAft>
                <a:spcPts val="0"/>
              </a:spcAft>
              <a:buClr>
                <a:srgbClr val="EE266D"/>
              </a:buClr>
              <a:buSzPts val="1540"/>
              <a:buFont typeface="Arial"/>
              <a:buNone/>
              <a:defRPr sz="1400" b="0" i="0" u="none" strike="noStrike" cap="none">
                <a:solidFill>
                  <a:srgbClr val="363E42"/>
                </a:solidFill>
                <a:latin typeface="Arial"/>
                <a:ea typeface="Arial"/>
                <a:cs typeface="Arial"/>
                <a:sym typeface="Arial"/>
              </a:defRPr>
            </a:lvl1pPr>
            <a:lvl2pPr marL="914400" marR="0" lvl="1"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2pPr>
            <a:lvl3pPr marL="1371600" marR="0" lvl="2"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3pPr>
            <a:lvl4pPr marL="1828800" marR="0" lvl="3"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4pPr>
            <a:lvl5pPr marL="2286000" marR="0" lvl="4" indent="-317500" algn="l" rtl="0">
              <a:lnSpc>
                <a:spcPct val="100000"/>
              </a:lnSpc>
              <a:spcBef>
                <a:spcPts val="336"/>
              </a:spcBef>
              <a:spcAft>
                <a:spcPts val="0"/>
              </a:spcAft>
              <a:buClr>
                <a:srgbClr val="363E42"/>
              </a:buClr>
              <a:buSzPts val="1400"/>
              <a:buFont typeface="Arial"/>
              <a:buChar char="•"/>
              <a:defRPr sz="1400" b="0" i="0" u="none" strike="noStrike" cap="none">
                <a:solidFill>
                  <a:srgbClr val="363E4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p:nvPr/>
        </p:nvSpPr>
        <p:spPr>
          <a:xfrm>
            <a:off x="374872" y="1348857"/>
            <a:ext cx="6400800" cy="18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800"/>
              <a:buFont typeface="Arial"/>
              <a:buNone/>
            </a:pPr>
            <a:r>
              <a:rPr lang="en-GB" sz="800">
                <a:solidFill>
                  <a:schemeClr val="dk1"/>
                </a:solidFill>
              </a:rPr>
              <a:t>POLITICAL LITERACY RESOURCES 2022 | MEDIA LITERACY</a:t>
            </a:r>
            <a:endParaRPr sz="800">
              <a:solidFill>
                <a:schemeClr val="dk1"/>
              </a:solidFill>
            </a:endParaRPr>
          </a:p>
          <a:p>
            <a:pPr marL="0" marR="0" lvl="0" indent="0" algn="l" rtl="0">
              <a:lnSpc>
                <a:spcPct val="100000"/>
              </a:lnSpc>
              <a:spcBef>
                <a:spcPts val="0"/>
              </a:spcBef>
              <a:spcAft>
                <a:spcPts val="0"/>
              </a:spcAft>
              <a:buClr>
                <a:srgbClr val="363E42"/>
              </a:buClr>
              <a:buSzPts val="800"/>
              <a:buFont typeface="Arial"/>
              <a:buNone/>
            </a:pPr>
            <a:endParaRPr sz="800">
              <a:solidFill>
                <a:srgbClr val="363E4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E6F8"/>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sldNum" idx="12"/>
          </p:nvPr>
        </p:nvSpPr>
        <p:spPr>
          <a:xfrm>
            <a:off x="7696790" y="6249582"/>
            <a:ext cx="1086900" cy="128100"/>
          </a:xfrm>
          <a:prstGeom prst="rect">
            <a:avLst/>
          </a:prstGeom>
          <a:noFill/>
          <a:ln>
            <a:noFill/>
          </a:ln>
        </p:spPr>
        <p:txBody>
          <a:bodyPr spcFirstLastPara="1" wrap="square" lIns="0" tIns="12700" rIns="0" bIns="12700"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63E4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 name="Google Shape;7;p22" descr="White.jpg"/>
          <p:cNvPicPr preferRelativeResize="0"/>
          <p:nvPr/>
        </p:nvPicPr>
        <p:blipFill rotWithShape="1">
          <a:blip r:embed="rId19">
            <a:alphaModFix/>
          </a:blip>
          <a:srcRect/>
          <a:stretch/>
        </p:blipFill>
        <p:spPr>
          <a:xfrm>
            <a:off x="0" y="0"/>
            <a:ext cx="9144000" cy="6858000"/>
          </a:xfrm>
          <a:prstGeom prst="rect">
            <a:avLst/>
          </a:prstGeom>
          <a:noFill/>
          <a:ln>
            <a:noFill/>
          </a:ln>
        </p:spPr>
      </p:pic>
      <p:sp>
        <p:nvSpPr>
          <p:cNvPr id="8" name="Google Shape;8;p22"/>
          <p:cNvSpPr txBox="1"/>
          <p:nvPr/>
        </p:nvSpPr>
        <p:spPr>
          <a:xfrm>
            <a:off x="278625" y="6041100"/>
            <a:ext cx="13551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lt1"/>
              </a:highlight>
              <a:latin typeface="Arial"/>
              <a:ea typeface="Arial"/>
              <a:cs typeface="Arial"/>
              <a:sym typeface="Arial"/>
            </a:endParaRPr>
          </a:p>
        </p:txBody>
      </p:sp>
      <p:pic>
        <p:nvPicPr>
          <p:cNvPr id="9" name="Google Shape;9;p22"/>
          <p:cNvPicPr preferRelativeResize="0"/>
          <p:nvPr/>
        </p:nvPicPr>
        <p:blipFill rotWithShape="1">
          <a:blip r:embed="rId20">
            <a:alphaModFix/>
          </a:blip>
          <a:srcRect/>
          <a:stretch/>
        </p:blipFill>
        <p:spPr>
          <a:xfrm>
            <a:off x="198825" y="6172779"/>
            <a:ext cx="1355100" cy="463845"/>
          </a:xfrm>
          <a:prstGeom prst="rect">
            <a:avLst/>
          </a:prstGeom>
          <a:noFill/>
          <a:ln>
            <a:noFill/>
          </a:ln>
        </p:spPr>
      </p:pic>
      <p:pic>
        <p:nvPicPr>
          <p:cNvPr id="10" name="Google Shape;10;p22"/>
          <p:cNvPicPr preferRelativeResize="0"/>
          <p:nvPr/>
        </p:nvPicPr>
        <p:blipFill rotWithShape="1">
          <a:blip r:embed="rId21">
            <a:alphaModFix/>
          </a:blip>
          <a:srcRect t="30378" b="20097"/>
          <a:stretch/>
        </p:blipFill>
        <p:spPr>
          <a:xfrm>
            <a:off x="7256225" y="6075729"/>
            <a:ext cx="1514700" cy="7501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D5MmuLDeF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ctrTitle"/>
          </p:nvPr>
        </p:nvSpPr>
        <p:spPr>
          <a:xfrm>
            <a:off x="339430" y="1935644"/>
            <a:ext cx="8434500" cy="1065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6600"/>
              <a:buNone/>
            </a:pPr>
            <a:r>
              <a:rPr lang="en-GB" sz="5500"/>
              <a:t>Media Literacy</a:t>
            </a:r>
            <a:endParaRPr sz="5500"/>
          </a:p>
        </p:txBody>
      </p:sp>
      <p:sp>
        <p:nvSpPr>
          <p:cNvPr id="144" name="Google Shape;144;p1"/>
          <p:cNvSpPr txBox="1">
            <a:spLocks noGrp="1"/>
          </p:cNvSpPr>
          <p:nvPr>
            <p:ph type="subTitle" idx="1"/>
          </p:nvPr>
        </p:nvSpPr>
        <p:spPr>
          <a:xfrm>
            <a:off x="339430" y="2939017"/>
            <a:ext cx="8431500" cy="4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00"/>
              </a:spcBef>
              <a:spcAft>
                <a:spcPts val="0"/>
              </a:spcAft>
              <a:buSzPts val="1500"/>
              <a:buNone/>
            </a:pPr>
            <a:r>
              <a:rPr lang="en-GB" dirty="0"/>
              <a:t>Lesson | Critically Engaging </a:t>
            </a:r>
            <a:r>
              <a:rPr lang="en-GB"/>
              <a:t>with Media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p:nvPr/>
        </p:nvSpPr>
        <p:spPr>
          <a:xfrm>
            <a:off x="3579594" y="2555707"/>
            <a:ext cx="5280900" cy="606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rgbClr val="CC0000"/>
                </a:solidFill>
                <a:latin typeface="Arial"/>
                <a:ea typeface="Arial"/>
                <a:cs typeface="Arial"/>
                <a:sym typeface="Arial"/>
              </a:rPr>
              <a:t>REVIEW</a:t>
            </a:r>
            <a:r>
              <a:rPr lang="en-GB" sz="2800" b="1" i="0" u="none" strike="noStrike" cap="none" dirty="0">
                <a:solidFill>
                  <a:srgbClr val="363E42"/>
                </a:solidFill>
                <a:latin typeface="Arial"/>
                <a:ea typeface="Arial"/>
                <a:cs typeface="Arial"/>
                <a:sym typeface="Arial"/>
              </a:rPr>
              <a:t> your source</a:t>
            </a:r>
            <a:endParaRPr sz="2800" b="1" i="0" u="none" strike="noStrike" cap="none" dirty="0">
              <a:solidFill>
                <a:srgbClr val="363E4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200"/>
              <a:buFont typeface="Arial"/>
              <a:buNone/>
            </a:pPr>
            <a:endParaRPr sz="2200" b="0" i="1" u="none" strike="noStrike" cap="none" dirty="0">
              <a:solidFill>
                <a:srgbClr val="363E42"/>
              </a:solidFill>
              <a:latin typeface="Arial"/>
              <a:ea typeface="Arial"/>
              <a:cs typeface="Arial"/>
              <a:sym typeface="Arial"/>
            </a:endParaRPr>
          </a:p>
        </p:txBody>
      </p:sp>
      <p:sp>
        <p:nvSpPr>
          <p:cNvPr id="215" name="Google Shape;215;p10"/>
          <p:cNvSpPr/>
          <p:nvPr/>
        </p:nvSpPr>
        <p:spPr>
          <a:xfrm>
            <a:off x="348821" y="1799007"/>
            <a:ext cx="2071800" cy="6060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dirty="0">
                <a:solidFill>
                  <a:schemeClr val="lt1"/>
                </a:solidFill>
                <a:highlight>
                  <a:srgbClr val="CC0000"/>
                </a:highlight>
                <a:latin typeface="Arial"/>
                <a:ea typeface="Arial"/>
                <a:cs typeface="Arial"/>
                <a:sym typeface="Arial"/>
              </a:rPr>
              <a:t>R</a:t>
            </a:r>
            <a:r>
              <a:rPr lang="en-GB" sz="2000" b="0" i="0" u="none" strike="noStrike" cap="none" dirty="0">
                <a:solidFill>
                  <a:srgbClr val="FFFFFF"/>
                </a:solidFill>
                <a:latin typeface="Arial"/>
                <a:ea typeface="Arial"/>
                <a:cs typeface="Arial"/>
                <a:sym typeface="Arial"/>
              </a:rPr>
              <a:t>EPUTATION</a:t>
            </a:r>
            <a:endParaRPr sz="2000" b="0" i="0" u="none" strike="noStrike" cap="none" dirty="0">
              <a:solidFill>
                <a:srgbClr val="FFFFFF"/>
              </a:solidFill>
              <a:latin typeface="Arial"/>
              <a:ea typeface="Arial"/>
              <a:cs typeface="Arial"/>
              <a:sym typeface="Arial"/>
            </a:endParaRPr>
          </a:p>
        </p:txBody>
      </p:sp>
      <p:sp>
        <p:nvSpPr>
          <p:cNvPr id="216" name="Google Shape;216;p10"/>
          <p:cNvSpPr/>
          <p:nvPr/>
        </p:nvSpPr>
        <p:spPr>
          <a:xfrm>
            <a:off x="647311" y="2533523"/>
            <a:ext cx="2071800" cy="6060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highlight>
                  <a:srgbClr val="CC0000"/>
                </a:highlight>
                <a:latin typeface="Arial"/>
                <a:ea typeface="Arial"/>
                <a:cs typeface="Arial"/>
                <a:sym typeface="Arial"/>
              </a:rPr>
              <a:t>E</a:t>
            </a:r>
            <a:r>
              <a:rPr lang="en-GB" sz="2000" b="0" i="0" u="none" strike="noStrike" cap="none">
                <a:solidFill>
                  <a:srgbClr val="FFFFFF"/>
                </a:solidFill>
                <a:latin typeface="Arial"/>
                <a:ea typeface="Arial"/>
                <a:cs typeface="Arial"/>
                <a:sym typeface="Arial"/>
              </a:rPr>
              <a:t>VIDENCE</a:t>
            </a:r>
            <a:endParaRPr sz="2000" b="0" i="0" u="none" strike="noStrike" cap="none">
              <a:solidFill>
                <a:srgbClr val="FFFFFF"/>
              </a:solidFill>
              <a:latin typeface="Arial"/>
              <a:ea typeface="Arial"/>
              <a:cs typeface="Arial"/>
              <a:sym typeface="Arial"/>
            </a:endParaRPr>
          </a:p>
        </p:txBody>
      </p:sp>
      <p:sp>
        <p:nvSpPr>
          <p:cNvPr id="217" name="Google Shape;217;p10"/>
          <p:cNvSpPr/>
          <p:nvPr/>
        </p:nvSpPr>
        <p:spPr>
          <a:xfrm>
            <a:off x="908658" y="3268039"/>
            <a:ext cx="2071800" cy="606000"/>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highlight>
                  <a:srgbClr val="CC0000"/>
                </a:highlight>
                <a:latin typeface="Arial"/>
                <a:ea typeface="Arial"/>
                <a:cs typeface="Arial"/>
                <a:sym typeface="Arial"/>
              </a:rPr>
              <a:t>V</a:t>
            </a:r>
            <a:r>
              <a:rPr lang="en-GB" sz="2000" b="0" i="0" u="none" strike="noStrike" cap="none">
                <a:solidFill>
                  <a:srgbClr val="FFFFFF"/>
                </a:solidFill>
                <a:latin typeface="Arial"/>
                <a:ea typeface="Arial"/>
                <a:cs typeface="Arial"/>
                <a:sym typeface="Arial"/>
              </a:rPr>
              <a:t>ERIFICATION</a:t>
            </a:r>
            <a:endParaRPr sz="2000" b="0" i="0" u="none" strike="noStrike" cap="none">
              <a:solidFill>
                <a:srgbClr val="FFFFFF"/>
              </a:solidFill>
              <a:latin typeface="Arial"/>
              <a:ea typeface="Arial"/>
              <a:cs typeface="Arial"/>
              <a:sym typeface="Arial"/>
            </a:endParaRPr>
          </a:p>
        </p:txBody>
      </p:sp>
      <p:sp>
        <p:nvSpPr>
          <p:cNvPr id="218" name="Google Shape;218;p10"/>
          <p:cNvSpPr/>
          <p:nvPr/>
        </p:nvSpPr>
        <p:spPr>
          <a:xfrm>
            <a:off x="1384721" y="4002555"/>
            <a:ext cx="2071800" cy="561632"/>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highlight>
                  <a:srgbClr val="CC0000"/>
                </a:highlight>
                <a:latin typeface="Arial"/>
                <a:ea typeface="Arial"/>
                <a:cs typeface="Arial"/>
                <a:sym typeface="Arial"/>
              </a:rPr>
              <a:t>I</a:t>
            </a:r>
            <a:r>
              <a:rPr lang="en-GB" sz="2000" b="0" i="0" u="none" strike="noStrike" cap="none">
                <a:solidFill>
                  <a:srgbClr val="FFFFFF"/>
                </a:solidFill>
                <a:latin typeface="Arial"/>
                <a:ea typeface="Arial"/>
                <a:cs typeface="Arial"/>
                <a:sym typeface="Arial"/>
              </a:rPr>
              <a:t>NTENT</a:t>
            </a:r>
            <a:endParaRPr sz="2000" b="0" i="0" u="none" strike="noStrike" cap="none">
              <a:solidFill>
                <a:srgbClr val="FFFFFF"/>
              </a:solidFill>
              <a:latin typeface="Arial"/>
              <a:ea typeface="Arial"/>
              <a:cs typeface="Arial"/>
              <a:sym typeface="Arial"/>
            </a:endParaRPr>
          </a:p>
        </p:txBody>
      </p:sp>
      <p:sp>
        <p:nvSpPr>
          <p:cNvPr id="219" name="Google Shape;219;p10"/>
          <p:cNvSpPr/>
          <p:nvPr/>
        </p:nvSpPr>
        <p:spPr>
          <a:xfrm>
            <a:off x="1844303" y="4692703"/>
            <a:ext cx="2071800" cy="497781"/>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highlight>
                  <a:srgbClr val="CC0000"/>
                </a:highlight>
                <a:latin typeface="Arial"/>
                <a:ea typeface="Arial"/>
                <a:cs typeface="Arial"/>
                <a:sym typeface="Arial"/>
              </a:rPr>
              <a:t>E</a:t>
            </a:r>
            <a:r>
              <a:rPr lang="en-GB" sz="2000" b="0" i="0" u="none" strike="noStrike" cap="none">
                <a:solidFill>
                  <a:srgbClr val="FFFFFF"/>
                </a:solidFill>
                <a:latin typeface="Arial"/>
                <a:ea typeface="Arial"/>
                <a:cs typeface="Arial"/>
                <a:sym typeface="Arial"/>
              </a:rPr>
              <a:t>MOTIONS</a:t>
            </a:r>
            <a:endParaRPr sz="2000" b="0" i="0" u="none" strike="noStrike" cap="none">
              <a:solidFill>
                <a:srgbClr val="FFFFFF"/>
              </a:solidFill>
              <a:latin typeface="Arial"/>
              <a:ea typeface="Arial"/>
              <a:cs typeface="Arial"/>
              <a:sym typeface="Arial"/>
            </a:endParaRPr>
          </a:p>
        </p:txBody>
      </p:sp>
      <p:sp>
        <p:nvSpPr>
          <p:cNvPr id="220" name="Google Shape;220;p10"/>
          <p:cNvSpPr/>
          <p:nvPr/>
        </p:nvSpPr>
        <p:spPr>
          <a:xfrm>
            <a:off x="2420621" y="5319000"/>
            <a:ext cx="2071800" cy="561633"/>
          </a:xfrm>
          <a:prstGeom prst="roundRect">
            <a:avLst>
              <a:gd name="adj" fmla="val 16667"/>
            </a:avLst>
          </a:prstGeom>
          <a:solidFill>
            <a:srgbClr val="88888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highlight>
                  <a:srgbClr val="CC0000"/>
                </a:highlight>
                <a:latin typeface="Arial"/>
                <a:ea typeface="Arial"/>
                <a:cs typeface="Arial"/>
                <a:sym typeface="Arial"/>
              </a:rPr>
              <a:t>W</a:t>
            </a:r>
            <a:r>
              <a:rPr lang="en-GB" sz="2000" b="0" i="0" u="none" strike="noStrike" cap="none">
                <a:solidFill>
                  <a:srgbClr val="FFFFFF"/>
                </a:solidFill>
                <a:latin typeface="Arial"/>
                <a:ea typeface="Arial"/>
                <a:cs typeface="Arial"/>
                <a:sym typeface="Arial"/>
              </a:rPr>
              <a:t>EIGH IT UP</a:t>
            </a:r>
            <a:endParaRPr sz="2000" b="0" i="0" u="none" strike="noStrike" cap="non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body" idx="1"/>
          </p:nvPr>
        </p:nvSpPr>
        <p:spPr>
          <a:xfrm>
            <a:off x="626425" y="2333600"/>
            <a:ext cx="4295400" cy="2969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200"/>
              <a:buNone/>
            </a:pPr>
            <a:r>
              <a:rPr lang="en-GB" sz="2200" b="1"/>
              <a:t>Mis-, Dis- or Mal-information?</a:t>
            </a:r>
            <a:endParaRPr sz="2200" b="1"/>
          </a:p>
          <a:p>
            <a:pPr marL="0" lvl="0" indent="0" algn="l" rtl="0">
              <a:lnSpc>
                <a:spcPct val="115000"/>
              </a:lnSpc>
              <a:spcBef>
                <a:spcPts val="1000"/>
              </a:spcBef>
              <a:spcAft>
                <a:spcPts val="0"/>
              </a:spcAft>
              <a:buSzPts val="2200"/>
              <a:buNone/>
            </a:pPr>
            <a:r>
              <a:rPr lang="en-GB" sz="1800"/>
              <a:t>You are about to see three examples and you must decide whether each one is an example of misinformation, disinformation or mal-information. </a:t>
            </a:r>
            <a:endParaRPr sz="1800"/>
          </a:p>
          <a:p>
            <a:pPr marL="0" lvl="0" indent="0" algn="l" rtl="0">
              <a:lnSpc>
                <a:spcPct val="115000"/>
              </a:lnSpc>
              <a:spcBef>
                <a:spcPts val="0"/>
              </a:spcBef>
              <a:spcAft>
                <a:spcPts val="0"/>
              </a:spcAft>
              <a:buSzPts val="2200"/>
              <a:buNone/>
            </a:pPr>
            <a:endParaRPr sz="1800"/>
          </a:p>
          <a:p>
            <a:pPr marL="0" lvl="0" indent="0" algn="l" rtl="0">
              <a:lnSpc>
                <a:spcPct val="115000"/>
              </a:lnSpc>
              <a:spcBef>
                <a:spcPts val="0"/>
              </a:spcBef>
              <a:spcAft>
                <a:spcPts val="0"/>
              </a:spcAft>
              <a:buSzPts val="2200"/>
              <a:buNone/>
            </a:pPr>
            <a:r>
              <a:rPr lang="en-GB" sz="1800"/>
              <a:t>Write down what you think and give at least one reason </a:t>
            </a:r>
            <a:r>
              <a:rPr lang="en-GB" sz="1800" b="1"/>
              <a:t>why</a:t>
            </a:r>
            <a:r>
              <a:rPr lang="en-GB" sz="1800"/>
              <a:t> you have chosen that type of information.</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p:nvPr/>
        </p:nvSpPr>
        <p:spPr>
          <a:xfrm>
            <a:off x="375225" y="3039425"/>
            <a:ext cx="2153400" cy="1293000"/>
          </a:xfrm>
          <a:prstGeom prst="rect">
            <a:avLst/>
          </a:prstGeom>
          <a:noFill/>
          <a:ln w="38100" cap="flat" cmpd="sng">
            <a:solidFill>
              <a:srgbClr val="FFF200"/>
            </a:solidFill>
            <a:prstDash val="dot"/>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B3838"/>
                </a:solidFill>
                <a:latin typeface="Arial"/>
                <a:ea typeface="Arial"/>
                <a:cs typeface="Arial"/>
                <a:sym typeface="Arial"/>
              </a:rPr>
              <a:t>Is this an example of </a:t>
            </a:r>
            <a:r>
              <a:rPr lang="en-GB" sz="1800" b="1" i="0" u="none" strike="noStrike" cap="none">
                <a:solidFill>
                  <a:srgbClr val="3B3838"/>
                </a:solidFill>
                <a:latin typeface="Arial"/>
                <a:ea typeface="Arial"/>
                <a:cs typeface="Arial"/>
                <a:sym typeface="Arial"/>
              </a:rPr>
              <a:t>disinformation, misinformation </a:t>
            </a:r>
            <a:r>
              <a:rPr lang="en-GB" sz="1800" b="0" i="0" u="none" strike="noStrike" cap="none">
                <a:solidFill>
                  <a:srgbClr val="3B3838"/>
                </a:solidFill>
                <a:latin typeface="Arial"/>
                <a:ea typeface="Arial"/>
                <a:cs typeface="Arial"/>
                <a:sym typeface="Arial"/>
              </a:rPr>
              <a:t>or</a:t>
            </a:r>
            <a:r>
              <a:rPr lang="en-GB" sz="1800" b="1" i="0" u="none" strike="noStrike" cap="none">
                <a:solidFill>
                  <a:srgbClr val="3B3838"/>
                </a:solidFill>
                <a:latin typeface="Arial"/>
                <a:ea typeface="Arial"/>
                <a:cs typeface="Arial"/>
                <a:sym typeface="Arial"/>
              </a:rPr>
              <a:t> mal-information?</a:t>
            </a:r>
            <a:endParaRPr sz="2000" b="1" i="0" u="none" strike="noStrike" cap="none">
              <a:solidFill>
                <a:srgbClr val="3B3838"/>
              </a:solidFill>
              <a:latin typeface="Arial"/>
              <a:ea typeface="Arial"/>
              <a:cs typeface="Arial"/>
              <a:sym typeface="Arial"/>
            </a:endParaRPr>
          </a:p>
        </p:txBody>
      </p:sp>
      <p:pic>
        <p:nvPicPr>
          <p:cNvPr id="238" name="Google Shape;238;p12"/>
          <p:cNvPicPr preferRelativeResize="0"/>
          <p:nvPr/>
        </p:nvPicPr>
        <p:blipFill rotWithShape="1">
          <a:blip r:embed="rId3">
            <a:alphaModFix/>
          </a:blip>
          <a:srcRect l="7276" t="14331" r="5470"/>
          <a:stretch/>
        </p:blipFill>
        <p:spPr>
          <a:xfrm>
            <a:off x="3144275" y="2068125"/>
            <a:ext cx="5776598" cy="4789874"/>
          </a:xfrm>
          <a:prstGeom prst="rect">
            <a:avLst/>
          </a:prstGeom>
          <a:noFill/>
          <a:ln>
            <a:noFill/>
          </a:ln>
        </p:spPr>
      </p:pic>
      <p:sp>
        <p:nvSpPr>
          <p:cNvPr id="239" name="Google Shape;239;p12"/>
          <p:cNvSpPr/>
          <p:nvPr/>
        </p:nvSpPr>
        <p:spPr>
          <a:xfrm>
            <a:off x="375225" y="1850275"/>
            <a:ext cx="853200" cy="781800"/>
          </a:xfrm>
          <a:prstGeom prst="ellipse">
            <a:avLst/>
          </a:prstGeom>
          <a:solidFill>
            <a:srgbClr val="C1EAF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1</a:t>
            </a:r>
            <a:endParaRPr sz="3000" b="1" i="0" u="none" strike="noStrike" cap="none">
              <a:solidFill>
                <a:srgbClr val="000000"/>
              </a:solidFill>
              <a:latin typeface="Arial"/>
              <a:ea typeface="Arial"/>
              <a:cs typeface="Arial"/>
              <a:sym typeface="Arial"/>
            </a:endParaRPr>
          </a:p>
        </p:txBody>
      </p:sp>
      <p:sp>
        <p:nvSpPr>
          <p:cNvPr id="240" name="Google Shape;240;p12"/>
          <p:cNvSpPr/>
          <p:nvPr/>
        </p:nvSpPr>
        <p:spPr>
          <a:xfrm>
            <a:off x="2675325" y="1529925"/>
            <a:ext cx="2022000" cy="538200"/>
          </a:xfrm>
          <a:prstGeom prst="roundRect">
            <a:avLst>
              <a:gd name="adj" fmla="val 16667"/>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Misinformation</a:t>
            </a:r>
            <a:endParaRPr sz="2000" b="0" i="0" u="none" strike="noStrike" cap="none">
              <a:solidFill>
                <a:srgbClr val="FFFFFF"/>
              </a:solidFill>
              <a:latin typeface="Arial"/>
              <a:ea typeface="Arial"/>
              <a:cs typeface="Arial"/>
              <a:sym typeface="Arial"/>
            </a:endParaRPr>
          </a:p>
        </p:txBody>
      </p:sp>
      <p:sp>
        <p:nvSpPr>
          <p:cNvPr id="241" name="Google Shape;241;p12"/>
          <p:cNvSpPr/>
          <p:nvPr/>
        </p:nvSpPr>
        <p:spPr>
          <a:xfrm>
            <a:off x="4787088" y="1529925"/>
            <a:ext cx="2022000" cy="538200"/>
          </a:xfrm>
          <a:prstGeom prst="roundRect">
            <a:avLst>
              <a:gd name="adj" fmla="val 16667"/>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Disinformation</a:t>
            </a:r>
            <a:endParaRPr sz="2000" b="0" i="0" u="none" strike="noStrike" cap="none">
              <a:solidFill>
                <a:srgbClr val="FFFFFF"/>
              </a:solidFill>
              <a:latin typeface="Arial"/>
              <a:ea typeface="Arial"/>
              <a:cs typeface="Arial"/>
              <a:sym typeface="Arial"/>
            </a:endParaRPr>
          </a:p>
        </p:txBody>
      </p:sp>
      <p:sp>
        <p:nvSpPr>
          <p:cNvPr id="242" name="Google Shape;242;p12"/>
          <p:cNvSpPr/>
          <p:nvPr/>
        </p:nvSpPr>
        <p:spPr>
          <a:xfrm>
            <a:off x="6898875" y="1529925"/>
            <a:ext cx="2022000" cy="538200"/>
          </a:xfrm>
          <a:prstGeom prst="roundRect">
            <a:avLst>
              <a:gd name="adj" fmla="val 16667"/>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Mal-information</a:t>
            </a:r>
            <a:endParaRPr sz="2000" b="0" i="0" u="none" strike="noStrike" cap="none">
              <a:solidFill>
                <a:srgbClr val="FFFFFF"/>
              </a:solidFill>
              <a:latin typeface="Arial"/>
              <a:ea typeface="Arial"/>
              <a:cs typeface="Arial"/>
              <a:sym typeface="Arial"/>
            </a:endParaRPr>
          </a:p>
        </p:txBody>
      </p:sp>
      <p:sp>
        <p:nvSpPr>
          <p:cNvPr id="243" name="Google Shape;243;p12"/>
          <p:cNvSpPr/>
          <p:nvPr/>
        </p:nvSpPr>
        <p:spPr>
          <a:xfrm>
            <a:off x="3590588" y="2632075"/>
            <a:ext cx="4884000" cy="4225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 name="Google Shape;244;p12"/>
          <p:cNvPicPr preferRelativeResize="0"/>
          <p:nvPr/>
        </p:nvPicPr>
        <p:blipFill rotWithShape="1">
          <a:blip r:embed="rId4">
            <a:alphaModFix/>
          </a:blip>
          <a:srcRect r="2524" b="89258"/>
          <a:stretch/>
        </p:blipFill>
        <p:spPr>
          <a:xfrm>
            <a:off x="3714888" y="2632075"/>
            <a:ext cx="4635375" cy="624508"/>
          </a:xfrm>
          <a:prstGeom prst="rect">
            <a:avLst/>
          </a:prstGeom>
          <a:noFill/>
          <a:ln>
            <a:noFill/>
          </a:ln>
        </p:spPr>
      </p:pic>
      <p:pic>
        <p:nvPicPr>
          <p:cNvPr id="245" name="Google Shape;245;p12"/>
          <p:cNvPicPr preferRelativeResize="0"/>
          <p:nvPr/>
        </p:nvPicPr>
        <p:blipFill rotWithShape="1">
          <a:blip r:embed="rId4">
            <a:alphaModFix/>
          </a:blip>
          <a:srcRect l="6712" t="29365" r="2328" b="29057"/>
          <a:stretch/>
        </p:blipFill>
        <p:spPr>
          <a:xfrm>
            <a:off x="3826537" y="3851638"/>
            <a:ext cx="3085376" cy="1724125"/>
          </a:xfrm>
          <a:prstGeom prst="rect">
            <a:avLst/>
          </a:prstGeom>
          <a:noFill/>
          <a:ln>
            <a:noFill/>
          </a:ln>
        </p:spPr>
      </p:pic>
      <p:pic>
        <p:nvPicPr>
          <p:cNvPr id="246" name="Google Shape;246;p12"/>
          <p:cNvPicPr preferRelativeResize="0"/>
          <p:nvPr/>
        </p:nvPicPr>
        <p:blipFill rotWithShape="1">
          <a:blip r:embed="rId4">
            <a:alphaModFix/>
          </a:blip>
          <a:srcRect t="73691" r="4969"/>
          <a:stretch/>
        </p:blipFill>
        <p:spPr>
          <a:xfrm>
            <a:off x="3826513" y="5604200"/>
            <a:ext cx="3719601" cy="1258875"/>
          </a:xfrm>
          <a:prstGeom prst="rect">
            <a:avLst/>
          </a:prstGeom>
          <a:noFill/>
          <a:ln>
            <a:noFill/>
          </a:ln>
        </p:spPr>
      </p:pic>
      <p:pic>
        <p:nvPicPr>
          <p:cNvPr id="247" name="Google Shape;247;p12"/>
          <p:cNvPicPr preferRelativeResize="0"/>
          <p:nvPr/>
        </p:nvPicPr>
        <p:blipFill rotWithShape="1">
          <a:blip r:embed="rId4">
            <a:alphaModFix/>
          </a:blip>
          <a:srcRect t="11764" r="2524" b="79448"/>
          <a:stretch/>
        </p:blipFill>
        <p:spPr>
          <a:xfrm>
            <a:off x="3590600" y="3285013"/>
            <a:ext cx="4537224" cy="538201"/>
          </a:xfrm>
          <a:prstGeom prst="rect">
            <a:avLst/>
          </a:prstGeom>
          <a:noFill/>
          <a:ln>
            <a:noFill/>
          </a:ln>
        </p:spPr>
      </p:pic>
      <p:pic>
        <p:nvPicPr>
          <p:cNvPr id="248" name="Google Shape;248;p12"/>
          <p:cNvPicPr preferRelativeResize="0"/>
          <p:nvPr/>
        </p:nvPicPr>
        <p:blipFill>
          <a:blip r:embed="rId5">
            <a:alphaModFix/>
          </a:blip>
          <a:stretch>
            <a:fillRect/>
          </a:stretch>
        </p:blipFill>
        <p:spPr>
          <a:xfrm>
            <a:off x="1719706" y="6199774"/>
            <a:ext cx="1194044" cy="46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p:nvPr/>
        </p:nvSpPr>
        <p:spPr>
          <a:xfrm>
            <a:off x="339000" y="1912575"/>
            <a:ext cx="3486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4" name="Google Shape;254;p13"/>
          <p:cNvSpPr/>
          <p:nvPr/>
        </p:nvSpPr>
        <p:spPr>
          <a:xfrm>
            <a:off x="4854550" y="6143575"/>
            <a:ext cx="2022000" cy="538200"/>
          </a:xfrm>
          <a:prstGeom prst="roundRect">
            <a:avLst>
              <a:gd name="adj" fmla="val 16667"/>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Mal-information</a:t>
            </a:r>
            <a:endParaRPr sz="2000" b="0" i="0" u="none" strike="noStrike" cap="none">
              <a:solidFill>
                <a:srgbClr val="FFFFFF"/>
              </a:solidFill>
              <a:latin typeface="Arial"/>
              <a:ea typeface="Arial"/>
              <a:cs typeface="Arial"/>
              <a:sym typeface="Arial"/>
            </a:endParaRPr>
          </a:p>
        </p:txBody>
      </p:sp>
      <p:sp>
        <p:nvSpPr>
          <p:cNvPr id="255" name="Google Shape;255;p13"/>
          <p:cNvSpPr txBox="1"/>
          <p:nvPr/>
        </p:nvSpPr>
        <p:spPr>
          <a:xfrm>
            <a:off x="419275" y="2318400"/>
            <a:ext cx="3180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56" name="Google Shape;256;p13"/>
          <p:cNvSpPr/>
          <p:nvPr/>
        </p:nvSpPr>
        <p:spPr>
          <a:xfrm>
            <a:off x="3599575" y="1207000"/>
            <a:ext cx="853200" cy="781800"/>
          </a:xfrm>
          <a:prstGeom prst="ellipse">
            <a:avLst/>
          </a:prstGeom>
          <a:solidFill>
            <a:srgbClr val="C1EAF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1</a:t>
            </a:r>
            <a:endParaRPr sz="3000" b="1" i="0" u="none" strike="noStrike" cap="none">
              <a:solidFill>
                <a:srgbClr val="000000"/>
              </a:solidFill>
              <a:latin typeface="Arial"/>
              <a:ea typeface="Arial"/>
              <a:cs typeface="Arial"/>
              <a:sym typeface="Arial"/>
            </a:endParaRPr>
          </a:p>
        </p:txBody>
      </p:sp>
      <p:pic>
        <p:nvPicPr>
          <p:cNvPr id="257" name="Google Shape;257;p13"/>
          <p:cNvPicPr preferRelativeResize="0"/>
          <p:nvPr/>
        </p:nvPicPr>
        <p:blipFill rotWithShape="1">
          <a:blip r:embed="rId3">
            <a:alphaModFix/>
          </a:blip>
          <a:srcRect r="2618"/>
          <a:stretch/>
        </p:blipFill>
        <p:spPr>
          <a:xfrm>
            <a:off x="4854550" y="1207002"/>
            <a:ext cx="3775700" cy="4740072"/>
          </a:xfrm>
          <a:prstGeom prst="rect">
            <a:avLst/>
          </a:prstGeom>
          <a:noFill/>
          <a:ln>
            <a:noFill/>
          </a:ln>
        </p:spPr>
      </p:pic>
      <p:sp>
        <p:nvSpPr>
          <p:cNvPr id="258" name="Google Shape;258;p13"/>
          <p:cNvSpPr txBox="1"/>
          <p:nvPr/>
        </p:nvSpPr>
        <p:spPr>
          <a:xfrm>
            <a:off x="339000" y="1988800"/>
            <a:ext cx="4196700" cy="378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This is an example of mal-information because a hacker released President Macron’s emails the day before the 2017 presidential run-off. The emails included in-depth information about Macron’s campaign.</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The attack was seen as an attempt to undermine democracy and influence the election process. What is even more worrying about this attack, is that false documents were circulated amongst legitimate documents.  </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4"/>
          <p:cNvSpPr/>
          <p:nvPr/>
        </p:nvSpPr>
        <p:spPr>
          <a:xfrm>
            <a:off x="4778175" y="1863625"/>
            <a:ext cx="2022000" cy="538200"/>
          </a:xfrm>
          <a:prstGeom prst="roundRect">
            <a:avLst>
              <a:gd name="adj" fmla="val 16667"/>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Disinformation</a:t>
            </a:r>
            <a:endParaRPr sz="2000" b="0" i="0" u="none" strike="noStrike" cap="none">
              <a:solidFill>
                <a:srgbClr val="FFFFFF"/>
              </a:solidFill>
              <a:latin typeface="Arial"/>
              <a:ea typeface="Arial"/>
              <a:cs typeface="Arial"/>
              <a:sym typeface="Arial"/>
            </a:endParaRPr>
          </a:p>
        </p:txBody>
      </p:sp>
      <p:sp>
        <p:nvSpPr>
          <p:cNvPr id="264" name="Google Shape;264;p14"/>
          <p:cNvSpPr/>
          <p:nvPr/>
        </p:nvSpPr>
        <p:spPr>
          <a:xfrm>
            <a:off x="2640238" y="1863625"/>
            <a:ext cx="2022000" cy="538200"/>
          </a:xfrm>
          <a:prstGeom prst="roundRect">
            <a:avLst>
              <a:gd name="adj" fmla="val 16667"/>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Misinformation</a:t>
            </a:r>
            <a:endParaRPr sz="2000" b="0" i="0" u="none" strike="noStrike" cap="none">
              <a:solidFill>
                <a:srgbClr val="FFFFFF"/>
              </a:solidFill>
              <a:latin typeface="Arial"/>
              <a:ea typeface="Arial"/>
              <a:cs typeface="Arial"/>
              <a:sym typeface="Arial"/>
            </a:endParaRPr>
          </a:p>
        </p:txBody>
      </p:sp>
      <p:sp>
        <p:nvSpPr>
          <p:cNvPr id="265" name="Google Shape;265;p14"/>
          <p:cNvSpPr/>
          <p:nvPr/>
        </p:nvSpPr>
        <p:spPr>
          <a:xfrm>
            <a:off x="6916138" y="1863625"/>
            <a:ext cx="2022000" cy="538200"/>
          </a:xfrm>
          <a:prstGeom prst="roundRect">
            <a:avLst>
              <a:gd name="adj" fmla="val 16667"/>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Malinformation</a:t>
            </a:r>
            <a:endParaRPr sz="2000" b="0" i="0" u="none" strike="noStrike" cap="none">
              <a:solidFill>
                <a:srgbClr val="FFFFFF"/>
              </a:solidFill>
              <a:latin typeface="Arial"/>
              <a:ea typeface="Arial"/>
              <a:cs typeface="Arial"/>
              <a:sym typeface="Arial"/>
            </a:endParaRPr>
          </a:p>
        </p:txBody>
      </p:sp>
      <p:sp>
        <p:nvSpPr>
          <p:cNvPr id="266" name="Google Shape;266;p14"/>
          <p:cNvSpPr txBox="1"/>
          <p:nvPr/>
        </p:nvSpPr>
        <p:spPr>
          <a:xfrm>
            <a:off x="156375" y="3429000"/>
            <a:ext cx="2106900" cy="1293000"/>
          </a:xfrm>
          <a:prstGeom prst="rect">
            <a:avLst/>
          </a:prstGeom>
          <a:noFill/>
          <a:ln w="38100" cap="flat" cmpd="sng">
            <a:solidFill>
              <a:srgbClr val="FFF200"/>
            </a:solidFill>
            <a:prstDash val="dot"/>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B3838"/>
                </a:solidFill>
                <a:latin typeface="Arial"/>
                <a:ea typeface="Arial"/>
                <a:cs typeface="Arial"/>
                <a:sym typeface="Arial"/>
              </a:rPr>
              <a:t>Is this an example of </a:t>
            </a:r>
            <a:r>
              <a:rPr lang="en-GB" sz="1800" b="1" i="0" u="none" strike="noStrike" cap="none">
                <a:solidFill>
                  <a:srgbClr val="3B3838"/>
                </a:solidFill>
                <a:latin typeface="Arial"/>
                <a:ea typeface="Arial"/>
                <a:cs typeface="Arial"/>
                <a:sym typeface="Arial"/>
              </a:rPr>
              <a:t>disinformation, misinformation </a:t>
            </a:r>
            <a:r>
              <a:rPr lang="en-GB" sz="1800" b="0" i="0" u="none" strike="noStrike" cap="none">
                <a:solidFill>
                  <a:srgbClr val="3B3838"/>
                </a:solidFill>
                <a:latin typeface="Arial"/>
                <a:ea typeface="Arial"/>
                <a:cs typeface="Arial"/>
                <a:sym typeface="Arial"/>
              </a:rPr>
              <a:t>or </a:t>
            </a:r>
            <a:r>
              <a:rPr lang="en-GB" sz="1800" b="1" i="0" u="none" strike="noStrike" cap="none">
                <a:solidFill>
                  <a:srgbClr val="3B3838"/>
                </a:solidFill>
                <a:latin typeface="Arial"/>
                <a:ea typeface="Arial"/>
                <a:cs typeface="Arial"/>
                <a:sym typeface="Arial"/>
              </a:rPr>
              <a:t>malinformation?</a:t>
            </a:r>
            <a:endParaRPr sz="2000" b="1" i="0" u="none" strike="noStrike" cap="none">
              <a:solidFill>
                <a:srgbClr val="3B3838"/>
              </a:solidFill>
              <a:latin typeface="Arial"/>
              <a:ea typeface="Arial"/>
              <a:cs typeface="Arial"/>
              <a:sym typeface="Arial"/>
            </a:endParaRPr>
          </a:p>
        </p:txBody>
      </p:sp>
      <p:pic>
        <p:nvPicPr>
          <p:cNvPr id="267" name="Google Shape;267;p14"/>
          <p:cNvPicPr preferRelativeResize="0"/>
          <p:nvPr/>
        </p:nvPicPr>
        <p:blipFill rotWithShape="1">
          <a:blip r:embed="rId3">
            <a:alphaModFix/>
          </a:blip>
          <a:srcRect b="17149"/>
          <a:stretch/>
        </p:blipFill>
        <p:spPr>
          <a:xfrm>
            <a:off x="2443575" y="2914225"/>
            <a:ext cx="6503802" cy="3174268"/>
          </a:xfrm>
          <a:prstGeom prst="rect">
            <a:avLst/>
          </a:prstGeom>
          <a:noFill/>
          <a:ln>
            <a:noFill/>
          </a:ln>
        </p:spPr>
      </p:pic>
      <p:pic>
        <p:nvPicPr>
          <p:cNvPr id="268" name="Google Shape;268;p14"/>
          <p:cNvPicPr preferRelativeResize="0"/>
          <p:nvPr/>
        </p:nvPicPr>
        <p:blipFill rotWithShape="1">
          <a:blip r:embed="rId4">
            <a:alphaModFix/>
          </a:blip>
          <a:srcRect t="1118" b="42128"/>
          <a:stretch/>
        </p:blipFill>
        <p:spPr>
          <a:xfrm>
            <a:off x="2771675" y="3229325"/>
            <a:ext cx="5847599" cy="2859174"/>
          </a:xfrm>
          <a:prstGeom prst="rect">
            <a:avLst/>
          </a:prstGeom>
          <a:noFill/>
          <a:ln>
            <a:noFill/>
          </a:ln>
        </p:spPr>
      </p:pic>
      <p:sp>
        <p:nvSpPr>
          <p:cNvPr id="269" name="Google Shape;269;p14"/>
          <p:cNvSpPr/>
          <p:nvPr/>
        </p:nvSpPr>
        <p:spPr>
          <a:xfrm>
            <a:off x="355575" y="1741825"/>
            <a:ext cx="853200" cy="781800"/>
          </a:xfrm>
          <a:prstGeom prst="ellipse">
            <a:avLst/>
          </a:prstGeom>
          <a:solidFill>
            <a:srgbClr val="C1EAF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2</a:t>
            </a:r>
            <a:endParaRPr sz="2600" b="1"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5"/>
          <p:cNvPicPr preferRelativeResize="0"/>
          <p:nvPr/>
        </p:nvPicPr>
        <p:blipFill rotWithShape="1">
          <a:blip r:embed="rId3">
            <a:alphaModFix/>
          </a:blip>
          <a:srcRect t="1115" b="29093"/>
          <a:stretch/>
        </p:blipFill>
        <p:spPr>
          <a:xfrm>
            <a:off x="3655650" y="1890350"/>
            <a:ext cx="5316375" cy="3196600"/>
          </a:xfrm>
          <a:prstGeom prst="rect">
            <a:avLst/>
          </a:prstGeom>
          <a:noFill/>
          <a:ln>
            <a:noFill/>
          </a:ln>
        </p:spPr>
      </p:pic>
      <p:sp>
        <p:nvSpPr>
          <p:cNvPr id="275" name="Google Shape;275;p15"/>
          <p:cNvSpPr/>
          <p:nvPr/>
        </p:nvSpPr>
        <p:spPr>
          <a:xfrm>
            <a:off x="5302838" y="5607225"/>
            <a:ext cx="2022000" cy="538200"/>
          </a:xfrm>
          <a:prstGeom prst="roundRect">
            <a:avLst>
              <a:gd name="adj" fmla="val 16667"/>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Misinformation</a:t>
            </a:r>
            <a:endParaRPr sz="2000" b="0" i="0" u="none" strike="noStrike" cap="none">
              <a:solidFill>
                <a:srgbClr val="FFFFFF"/>
              </a:solidFill>
              <a:latin typeface="Arial"/>
              <a:ea typeface="Arial"/>
              <a:cs typeface="Arial"/>
              <a:sym typeface="Arial"/>
            </a:endParaRPr>
          </a:p>
        </p:txBody>
      </p:sp>
      <p:sp>
        <p:nvSpPr>
          <p:cNvPr id="276" name="Google Shape;276;p15"/>
          <p:cNvSpPr txBox="1"/>
          <p:nvPr/>
        </p:nvSpPr>
        <p:spPr>
          <a:xfrm>
            <a:off x="295885" y="2415852"/>
            <a:ext cx="3214569" cy="35086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False images being spread online create the impression that Russia’s attack of Ukraine is fake.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This leads more people to spread the false idea that the war and humanitarian crisis in Ukraine are fake. This could be very dangerous because it could make people hostile to Ukrainian refugees in the UK.</a:t>
            </a:r>
            <a:endParaRPr sz="1800" b="0" i="0" u="none" strike="noStrike" cap="none" dirty="0">
              <a:solidFill>
                <a:srgbClr val="000000"/>
              </a:solidFill>
              <a:latin typeface="Arial"/>
              <a:ea typeface="Arial"/>
              <a:cs typeface="Arial"/>
              <a:sym typeface="Arial"/>
            </a:endParaRPr>
          </a:p>
        </p:txBody>
      </p:sp>
      <p:sp>
        <p:nvSpPr>
          <p:cNvPr id="277" name="Google Shape;277;p15"/>
          <p:cNvSpPr/>
          <p:nvPr/>
        </p:nvSpPr>
        <p:spPr>
          <a:xfrm>
            <a:off x="2481321" y="1639384"/>
            <a:ext cx="853200" cy="781800"/>
          </a:xfrm>
          <a:prstGeom prst="ellipse">
            <a:avLst/>
          </a:prstGeom>
          <a:solidFill>
            <a:srgbClr val="C1EAF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dirty="0">
                <a:solidFill>
                  <a:srgbClr val="000000"/>
                </a:solidFill>
                <a:latin typeface="Arial"/>
                <a:ea typeface="Arial"/>
                <a:cs typeface="Arial"/>
                <a:sym typeface="Arial"/>
              </a:rPr>
              <a:t>2</a:t>
            </a:r>
            <a:endParaRPr sz="3000" b="1"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6"/>
          <p:cNvSpPr/>
          <p:nvPr/>
        </p:nvSpPr>
        <p:spPr>
          <a:xfrm>
            <a:off x="4550825" y="1731850"/>
            <a:ext cx="2022000" cy="538200"/>
          </a:xfrm>
          <a:prstGeom prst="roundRect">
            <a:avLst>
              <a:gd name="adj" fmla="val 16667"/>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Disinformation</a:t>
            </a:r>
            <a:endParaRPr sz="2000" b="0" i="0" u="none" strike="noStrike" cap="none">
              <a:solidFill>
                <a:srgbClr val="FFFFFF"/>
              </a:solidFill>
              <a:latin typeface="Arial"/>
              <a:ea typeface="Arial"/>
              <a:cs typeface="Arial"/>
              <a:sym typeface="Arial"/>
            </a:endParaRPr>
          </a:p>
        </p:txBody>
      </p:sp>
      <p:sp>
        <p:nvSpPr>
          <p:cNvPr id="283" name="Google Shape;283;p16"/>
          <p:cNvSpPr/>
          <p:nvPr/>
        </p:nvSpPr>
        <p:spPr>
          <a:xfrm>
            <a:off x="2304375" y="1731850"/>
            <a:ext cx="2022000" cy="538200"/>
          </a:xfrm>
          <a:prstGeom prst="roundRect">
            <a:avLst>
              <a:gd name="adj" fmla="val 16667"/>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Misinformation</a:t>
            </a:r>
            <a:endParaRPr sz="2000" b="0" i="0" u="none" strike="noStrike" cap="none">
              <a:solidFill>
                <a:srgbClr val="FFFFFF"/>
              </a:solidFill>
              <a:latin typeface="Arial"/>
              <a:ea typeface="Arial"/>
              <a:cs typeface="Arial"/>
              <a:sym typeface="Arial"/>
            </a:endParaRPr>
          </a:p>
        </p:txBody>
      </p:sp>
      <p:sp>
        <p:nvSpPr>
          <p:cNvPr id="284" name="Google Shape;284;p16"/>
          <p:cNvSpPr/>
          <p:nvPr/>
        </p:nvSpPr>
        <p:spPr>
          <a:xfrm>
            <a:off x="6797263" y="1731850"/>
            <a:ext cx="2022000" cy="538200"/>
          </a:xfrm>
          <a:prstGeom prst="roundRect">
            <a:avLst>
              <a:gd name="adj" fmla="val 16667"/>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Malinformation</a:t>
            </a:r>
            <a:endParaRPr sz="2000" b="0" i="0" u="none" strike="noStrike" cap="none">
              <a:solidFill>
                <a:srgbClr val="FFFFFF"/>
              </a:solidFill>
              <a:latin typeface="Arial"/>
              <a:ea typeface="Arial"/>
              <a:cs typeface="Arial"/>
              <a:sym typeface="Arial"/>
            </a:endParaRPr>
          </a:p>
        </p:txBody>
      </p:sp>
      <p:sp>
        <p:nvSpPr>
          <p:cNvPr id="285" name="Google Shape;285;p16"/>
          <p:cNvSpPr txBox="1"/>
          <p:nvPr/>
        </p:nvSpPr>
        <p:spPr>
          <a:xfrm>
            <a:off x="839500" y="3220875"/>
            <a:ext cx="2255400" cy="1293000"/>
          </a:xfrm>
          <a:prstGeom prst="rect">
            <a:avLst/>
          </a:prstGeom>
          <a:noFill/>
          <a:ln w="38100" cap="flat" cmpd="sng">
            <a:solidFill>
              <a:srgbClr val="FFF200"/>
            </a:solidFill>
            <a:prstDash val="dot"/>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3B3838"/>
                </a:solidFill>
                <a:latin typeface="Arial"/>
                <a:ea typeface="Arial"/>
                <a:cs typeface="Arial"/>
                <a:sym typeface="Arial"/>
              </a:rPr>
              <a:t>Is this an example of </a:t>
            </a:r>
            <a:r>
              <a:rPr lang="en-GB" sz="1800" b="1" i="0" u="none" strike="noStrike" cap="none">
                <a:solidFill>
                  <a:srgbClr val="3B3838"/>
                </a:solidFill>
                <a:latin typeface="Arial"/>
                <a:ea typeface="Arial"/>
                <a:cs typeface="Arial"/>
                <a:sym typeface="Arial"/>
              </a:rPr>
              <a:t>disinformation, misinformation </a:t>
            </a:r>
            <a:r>
              <a:rPr lang="en-GB" sz="1800" b="0" i="0" u="none" strike="noStrike" cap="none">
                <a:solidFill>
                  <a:srgbClr val="3B3838"/>
                </a:solidFill>
                <a:latin typeface="Arial"/>
                <a:ea typeface="Arial"/>
                <a:cs typeface="Arial"/>
                <a:sym typeface="Arial"/>
              </a:rPr>
              <a:t>or </a:t>
            </a:r>
            <a:r>
              <a:rPr lang="en-GB" sz="1800" b="1" i="0" u="none" strike="noStrike" cap="none">
                <a:solidFill>
                  <a:srgbClr val="3B3838"/>
                </a:solidFill>
                <a:latin typeface="Arial"/>
                <a:ea typeface="Arial"/>
                <a:cs typeface="Arial"/>
                <a:sym typeface="Arial"/>
              </a:rPr>
              <a:t>malinformation?</a:t>
            </a:r>
            <a:endParaRPr sz="2000" b="1" i="0" u="none" strike="noStrike" cap="none">
              <a:solidFill>
                <a:srgbClr val="3B3838"/>
              </a:solidFill>
              <a:latin typeface="Arial"/>
              <a:ea typeface="Arial"/>
              <a:cs typeface="Arial"/>
              <a:sym typeface="Arial"/>
            </a:endParaRPr>
          </a:p>
        </p:txBody>
      </p:sp>
      <p:pic>
        <p:nvPicPr>
          <p:cNvPr id="286" name="Google Shape;286;p16"/>
          <p:cNvPicPr preferRelativeResize="0"/>
          <p:nvPr/>
        </p:nvPicPr>
        <p:blipFill rotWithShape="1">
          <a:blip r:embed="rId3">
            <a:alphaModFix/>
          </a:blip>
          <a:srcRect b="8306"/>
          <a:stretch/>
        </p:blipFill>
        <p:spPr>
          <a:xfrm>
            <a:off x="3961849" y="2377126"/>
            <a:ext cx="2967640" cy="4480875"/>
          </a:xfrm>
          <a:prstGeom prst="rect">
            <a:avLst/>
          </a:prstGeom>
          <a:noFill/>
          <a:ln>
            <a:noFill/>
          </a:ln>
        </p:spPr>
      </p:pic>
      <p:pic>
        <p:nvPicPr>
          <p:cNvPr id="287" name="Google Shape;287;p16"/>
          <p:cNvPicPr preferRelativeResize="0"/>
          <p:nvPr/>
        </p:nvPicPr>
        <p:blipFill rotWithShape="1">
          <a:blip r:embed="rId4">
            <a:alphaModFix/>
          </a:blip>
          <a:srcRect t="13842" b="11250"/>
          <a:stretch/>
        </p:blipFill>
        <p:spPr>
          <a:xfrm>
            <a:off x="4142125" y="2729430"/>
            <a:ext cx="2655175" cy="4128568"/>
          </a:xfrm>
          <a:prstGeom prst="rect">
            <a:avLst/>
          </a:prstGeom>
          <a:noFill/>
          <a:ln>
            <a:noFill/>
          </a:ln>
        </p:spPr>
      </p:pic>
      <p:sp>
        <p:nvSpPr>
          <p:cNvPr id="288" name="Google Shape;288;p16"/>
          <p:cNvSpPr/>
          <p:nvPr/>
        </p:nvSpPr>
        <p:spPr>
          <a:xfrm>
            <a:off x="394875" y="1947625"/>
            <a:ext cx="853200" cy="781800"/>
          </a:xfrm>
          <a:prstGeom prst="ellipse">
            <a:avLst/>
          </a:prstGeom>
          <a:solidFill>
            <a:srgbClr val="C1EAF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3</a:t>
            </a:r>
            <a:endParaRPr sz="26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7"/>
          <p:cNvPicPr preferRelativeResize="0"/>
          <p:nvPr/>
        </p:nvPicPr>
        <p:blipFill rotWithShape="1">
          <a:blip r:embed="rId3">
            <a:alphaModFix/>
          </a:blip>
          <a:srcRect b="8306"/>
          <a:stretch/>
        </p:blipFill>
        <p:spPr>
          <a:xfrm>
            <a:off x="5705423" y="1983127"/>
            <a:ext cx="2719500" cy="4106225"/>
          </a:xfrm>
          <a:prstGeom prst="rect">
            <a:avLst/>
          </a:prstGeom>
          <a:noFill/>
          <a:ln>
            <a:noFill/>
          </a:ln>
        </p:spPr>
      </p:pic>
      <p:pic>
        <p:nvPicPr>
          <p:cNvPr id="294" name="Google Shape;294;p17"/>
          <p:cNvPicPr preferRelativeResize="0"/>
          <p:nvPr/>
        </p:nvPicPr>
        <p:blipFill rotWithShape="1">
          <a:blip r:embed="rId4">
            <a:alphaModFix/>
          </a:blip>
          <a:srcRect t="14331" b="11257"/>
          <a:stretch/>
        </p:blipFill>
        <p:spPr>
          <a:xfrm>
            <a:off x="5848738" y="2298050"/>
            <a:ext cx="2432886" cy="3785626"/>
          </a:xfrm>
          <a:prstGeom prst="rect">
            <a:avLst/>
          </a:prstGeom>
          <a:noFill/>
          <a:ln>
            <a:noFill/>
          </a:ln>
        </p:spPr>
      </p:pic>
      <p:pic>
        <p:nvPicPr>
          <p:cNvPr id="295" name="Google Shape;295;p17"/>
          <p:cNvPicPr preferRelativeResize="0"/>
          <p:nvPr/>
        </p:nvPicPr>
        <p:blipFill rotWithShape="1">
          <a:blip r:embed="rId4">
            <a:alphaModFix/>
          </a:blip>
          <a:srcRect l="4295" t="1358" r="76572" b="94141"/>
          <a:stretch/>
        </p:blipFill>
        <p:spPr>
          <a:xfrm>
            <a:off x="5955913" y="2113950"/>
            <a:ext cx="401776" cy="184100"/>
          </a:xfrm>
          <a:prstGeom prst="rect">
            <a:avLst/>
          </a:prstGeom>
          <a:noFill/>
          <a:ln>
            <a:noFill/>
          </a:ln>
        </p:spPr>
      </p:pic>
      <p:pic>
        <p:nvPicPr>
          <p:cNvPr id="296" name="Google Shape;296;p17"/>
          <p:cNvPicPr preferRelativeResize="0"/>
          <p:nvPr/>
        </p:nvPicPr>
        <p:blipFill rotWithShape="1">
          <a:blip r:embed="rId4">
            <a:alphaModFix/>
          </a:blip>
          <a:srcRect l="76572" t="2365" r="3699" b="94949"/>
          <a:stretch/>
        </p:blipFill>
        <p:spPr>
          <a:xfrm>
            <a:off x="7674987" y="2141950"/>
            <a:ext cx="483126" cy="128102"/>
          </a:xfrm>
          <a:prstGeom prst="rect">
            <a:avLst/>
          </a:prstGeom>
          <a:noFill/>
          <a:ln>
            <a:noFill/>
          </a:ln>
        </p:spPr>
      </p:pic>
      <p:sp>
        <p:nvSpPr>
          <p:cNvPr id="297" name="Google Shape;297;p17"/>
          <p:cNvSpPr txBox="1"/>
          <p:nvPr/>
        </p:nvSpPr>
        <p:spPr>
          <a:xfrm>
            <a:off x="273200" y="1211500"/>
            <a:ext cx="3855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98" name="Google Shape;298;p17"/>
          <p:cNvSpPr/>
          <p:nvPr/>
        </p:nvSpPr>
        <p:spPr>
          <a:xfrm>
            <a:off x="5955925" y="1274550"/>
            <a:ext cx="2022000" cy="538200"/>
          </a:xfrm>
          <a:prstGeom prst="roundRect">
            <a:avLst>
              <a:gd name="adj" fmla="val 16667"/>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Disinformation</a:t>
            </a:r>
            <a:endParaRPr sz="2000" b="0" i="0" u="none" strike="noStrike" cap="none">
              <a:solidFill>
                <a:srgbClr val="FFFFFF"/>
              </a:solidFill>
              <a:latin typeface="Arial"/>
              <a:ea typeface="Arial"/>
              <a:cs typeface="Arial"/>
              <a:sym typeface="Arial"/>
            </a:endParaRPr>
          </a:p>
        </p:txBody>
      </p:sp>
      <p:sp>
        <p:nvSpPr>
          <p:cNvPr id="299" name="Google Shape;299;p17"/>
          <p:cNvSpPr txBox="1"/>
          <p:nvPr/>
        </p:nvSpPr>
        <p:spPr>
          <a:xfrm>
            <a:off x="1013425" y="3484525"/>
            <a:ext cx="3242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0" name="Google Shape;300;p17"/>
          <p:cNvSpPr txBox="1"/>
          <p:nvPr/>
        </p:nvSpPr>
        <p:spPr>
          <a:xfrm>
            <a:off x="624725" y="2637700"/>
            <a:ext cx="1145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1" name="Google Shape;301;p17"/>
          <p:cNvSpPr txBox="1"/>
          <p:nvPr/>
        </p:nvSpPr>
        <p:spPr>
          <a:xfrm>
            <a:off x="319675" y="2143425"/>
            <a:ext cx="4629900" cy="378562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Ivermectin - ‘the Covid miracle drug’ is a myth created by social media and false science. Social media influencers and anti-vax campaigners constructed the idea that Ivermectin could miraculously heal severe Covid cases. It was based on some unreliable studies that have been universally condemned.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000000"/>
                </a:solidFill>
                <a:latin typeface="Arial"/>
                <a:ea typeface="Arial"/>
                <a:cs typeface="Arial"/>
                <a:sym typeface="Arial"/>
              </a:rPr>
              <a:t>This is now widely known, but some groups continue to circulate this disinformation to provoke distrust and fear in the public health response and the vaccines. </a:t>
            </a:r>
            <a:endParaRPr sz="1800" b="0" i="0" u="none" strike="noStrike" cap="none" dirty="0">
              <a:solidFill>
                <a:srgbClr val="000000"/>
              </a:solidFill>
              <a:latin typeface="Arial"/>
              <a:ea typeface="Arial"/>
              <a:cs typeface="Arial"/>
              <a:sym typeface="Arial"/>
            </a:endParaRPr>
          </a:p>
        </p:txBody>
      </p:sp>
      <p:sp>
        <p:nvSpPr>
          <p:cNvPr id="303" name="Google Shape;303;p17"/>
          <p:cNvSpPr/>
          <p:nvPr/>
        </p:nvSpPr>
        <p:spPr>
          <a:xfrm>
            <a:off x="3617525" y="1274550"/>
            <a:ext cx="853200" cy="781800"/>
          </a:xfrm>
          <a:prstGeom prst="ellipse">
            <a:avLst/>
          </a:prstGeom>
          <a:solidFill>
            <a:srgbClr val="C1EAF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3</a:t>
            </a:r>
            <a:endParaRPr sz="26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8"/>
          <p:cNvPicPr preferRelativeResize="0"/>
          <p:nvPr/>
        </p:nvPicPr>
        <p:blipFill rotWithShape="1">
          <a:blip r:embed="rId3">
            <a:alphaModFix/>
          </a:blip>
          <a:srcRect l="18140" t="43459" r="11248" b="34101"/>
          <a:stretch/>
        </p:blipFill>
        <p:spPr>
          <a:xfrm>
            <a:off x="480288" y="3120275"/>
            <a:ext cx="5041329" cy="1200600"/>
          </a:xfrm>
          <a:prstGeom prst="rect">
            <a:avLst/>
          </a:prstGeom>
          <a:noFill/>
          <a:ln>
            <a:noFill/>
          </a:ln>
        </p:spPr>
      </p:pic>
      <p:sp>
        <p:nvSpPr>
          <p:cNvPr id="309" name="Google Shape;309;p18"/>
          <p:cNvSpPr txBox="1"/>
          <p:nvPr/>
        </p:nvSpPr>
        <p:spPr>
          <a:xfrm>
            <a:off x="365588" y="1919675"/>
            <a:ext cx="5270700" cy="1200600"/>
          </a:xfrm>
          <a:prstGeom prst="rect">
            <a:avLst/>
          </a:prstGeom>
          <a:noFill/>
          <a:ln w="38100" cap="flat" cmpd="sng">
            <a:solidFill>
              <a:srgbClr val="FFF200"/>
            </a:solidFill>
            <a:prstDash val="dot"/>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a:solidFill>
                  <a:srgbClr val="3B3838"/>
                </a:solidFill>
                <a:latin typeface="Arial"/>
                <a:ea typeface="Arial"/>
                <a:cs typeface="Arial"/>
                <a:sym typeface="Arial"/>
              </a:rPr>
              <a:t>You will start to see more of these types of warnings - but are they enough?</a:t>
            </a:r>
            <a:endParaRPr sz="2200" b="1" i="0" u="none" strike="noStrike" cap="none">
              <a:solidFill>
                <a:srgbClr val="3B3838"/>
              </a:solidFill>
              <a:latin typeface="Arial"/>
              <a:ea typeface="Arial"/>
              <a:cs typeface="Arial"/>
              <a:sym typeface="Arial"/>
            </a:endParaRPr>
          </a:p>
        </p:txBody>
      </p:sp>
      <p:pic>
        <p:nvPicPr>
          <p:cNvPr id="310" name="Google Shape;310;p18"/>
          <p:cNvPicPr preferRelativeResize="0"/>
          <p:nvPr/>
        </p:nvPicPr>
        <p:blipFill rotWithShape="1">
          <a:blip r:embed="rId4">
            <a:alphaModFix/>
          </a:blip>
          <a:srcRect l="19695" t="18283" r="20801" b="19079"/>
          <a:stretch/>
        </p:blipFill>
        <p:spPr>
          <a:xfrm>
            <a:off x="2298160" y="4382750"/>
            <a:ext cx="3092774" cy="1569125"/>
          </a:xfrm>
          <a:prstGeom prst="rect">
            <a:avLst/>
          </a:prstGeom>
          <a:noFill/>
          <a:ln>
            <a:noFill/>
          </a:ln>
        </p:spPr>
      </p:pic>
      <p:pic>
        <p:nvPicPr>
          <p:cNvPr id="311" name="Google Shape;311;p18"/>
          <p:cNvPicPr preferRelativeResize="0"/>
          <p:nvPr/>
        </p:nvPicPr>
        <p:blipFill rotWithShape="1">
          <a:blip r:embed="rId5">
            <a:alphaModFix/>
          </a:blip>
          <a:srcRect l="4707" t="24533" r="64624" b="63152"/>
          <a:stretch/>
        </p:blipFill>
        <p:spPr>
          <a:xfrm>
            <a:off x="1872275" y="6099499"/>
            <a:ext cx="3944550" cy="566300"/>
          </a:xfrm>
          <a:prstGeom prst="rect">
            <a:avLst/>
          </a:prstGeom>
          <a:noFill/>
          <a:ln>
            <a:noFill/>
          </a:ln>
        </p:spPr>
      </p:pic>
      <p:pic>
        <p:nvPicPr>
          <p:cNvPr id="312" name="Google Shape;312;p18"/>
          <p:cNvPicPr preferRelativeResize="0"/>
          <p:nvPr/>
        </p:nvPicPr>
        <p:blipFill rotWithShape="1">
          <a:blip r:embed="rId5">
            <a:alphaModFix/>
          </a:blip>
          <a:srcRect l="63163" t="29216" r="8597" b="7582"/>
          <a:stretch/>
        </p:blipFill>
        <p:spPr>
          <a:xfrm>
            <a:off x="5816825" y="1251550"/>
            <a:ext cx="2582150" cy="2066400"/>
          </a:xfrm>
          <a:prstGeom prst="rect">
            <a:avLst/>
          </a:prstGeom>
          <a:noFill/>
          <a:ln>
            <a:noFill/>
          </a:ln>
        </p:spPr>
      </p:pic>
      <p:pic>
        <p:nvPicPr>
          <p:cNvPr id="313" name="Google Shape;313;p18"/>
          <p:cNvPicPr preferRelativeResize="0"/>
          <p:nvPr/>
        </p:nvPicPr>
        <p:blipFill rotWithShape="1">
          <a:blip r:embed="rId6">
            <a:alphaModFix/>
          </a:blip>
          <a:srcRect l="23629" r="23918" b="8147"/>
          <a:stretch/>
        </p:blipFill>
        <p:spPr>
          <a:xfrm>
            <a:off x="5816825" y="3429000"/>
            <a:ext cx="2720998" cy="26779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body" idx="1"/>
          </p:nvPr>
        </p:nvSpPr>
        <p:spPr>
          <a:xfrm>
            <a:off x="803750" y="1924875"/>
            <a:ext cx="4344900" cy="3818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GB">
                <a:solidFill>
                  <a:srgbClr val="3B3838"/>
                </a:solidFill>
              </a:rPr>
              <a:t>Who do you think should be held responsible for the spread of false information online? </a:t>
            </a:r>
            <a:endParaRPr>
              <a:solidFill>
                <a:srgbClr val="3B3838"/>
              </a:solidFill>
            </a:endParaRPr>
          </a:p>
          <a:p>
            <a:pPr marL="0" lvl="0" indent="0" algn="l" rtl="0">
              <a:lnSpc>
                <a:spcPct val="100000"/>
              </a:lnSpc>
              <a:spcBef>
                <a:spcPts val="0"/>
              </a:spcBef>
              <a:spcAft>
                <a:spcPts val="0"/>
              </a:spcAft>
              <a:buSzPts val="2800"/>
              <a:buNone/>
            </a:pPr>
            <a:endParaRPr>
              <a:solidFill>
                <a:srgbClr val="3B3838"/>
              </a:solidFill>
            </a:endParaRPr>
          </a:p>
          <a:p>
            <a:pPr marL="0" lvl="0" indent="0" algn="l" rtl="0">
              <a:lnSpc>
                <a:spcPct val="100000"/>
              </a:lnSpc>
              <a:spcBef>
                <a:spcPts val="0"/>
              </a:spcBef>
              <a:spcAft>
                <a:spcPts val="0"/>
              </a:spcAft>
              <a:buSzPts val="2800"/>
              <a:buNone/>
            </a:pPr>
            <a:r>
              <a:rPr lang="en-GB" sz="2000">
                <a:solidFill>
                  <a:srgbClr val="3B3838"/>
                </a:solidFill>
              </a:rPr>
              <a:t>The individuals? The owners of the news sites or social media platforms? The government? </a:t>
            </a:r>
            <a:endParaRPr/>
          </a:p>
          <a:p>
            <a:pPr marL="0" lvl="0" indent="0" algn="l" rtl="0">
              <a:lnSpc>
                <a:spcPct val="100000"/>
              </a:lnSpc>
              <a:spcBef>
                <a:spcPts val="0"/>
              </a:spcBef>
              <a:spcAft>
                <a:spcPts val="0"/>
              </a:spcAft>
              <a:buSzPts val="2800"/>
              <a:buNone/>
            </a:pPr>
            <a:r>
              <a:rPr lang="en-GB" sz="2000">
                <a:solidFill>
                  <a:srgbClr val="3B3838"/>
                </a:solidFill>
              </a:rPr>
              <a:t>A mixture?</a:t>
            </a:r>
            <a:endParaRPr sz="2000">
              <a:solidFill>
                <a:srgbClr val="3B383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9;p2">
            <a:extLst>
              <a:ext uri="{FF2B5EF4-FFF2-40B4-BE49-F238E27FC236}">
                <a16:creationId xmlns:a16="http://schemas.microsoft.com/office/drawing/2014/main" id="{5702F602-42B7-4CF3-96F4-357E4EBADEED}"/>
              </a:ext>
            </a:extLst>
          </p:cNvPr>
          <p:cNvSpPr txBox="1">
            <a:spLocks noGrp="1"/>
          </p:cNvSpPr>
          <p:nvPr>
            <p:ph type="body" idx="1"/>
          </p:nvPr>
        </p:nvSpPr>
        <p:spPr>
          <a:xfrm>
            <a:off x="366375" y="2780809"/>
            <a:ext cx="3813900" cy="3340800"/>
          </a:xfrm>
          <a:prstGeom prst="rect">
            <a:avLst/>
          </a:prstGeom>
          <a:noFill/>
          <a:ln>
            <a:noFill/>
          </a:ln>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Clr>
                <a:srgbClr val="3B3838"/>
              </a:buClr>
              <a:buSzPts val="1800"/>
              <a:buChar char="●"/>
            </a:pPr>
            <a:r>
              <a:rPr lang="en-GB" sz="1800" b="0" dirty="0">
                <a:solidFill>
                  <a:srgbClr val="3B3838"/>
                </a:solidFill>
              </a:rPr>
              <a:t>Critically evaluate a range of media</a:t>
            </a:r>
          </a:p>
          <a:p>
            <a:pPr marL="457200" lvl="0" indent="-342900" algn="l" rtl="0">
              <a:lnSpc>
                <a:spcPct val="100000"/>
              </a:lnSpc>
              <a:spcBef>
                <a:spcPts val="1000"/>
              </a:spcBef>
              <a:spcAft>
                <a:spcPts val="0"/>
              </a:spcAft>
              <a:buClr>
                <a:srgbClr val="3B3838"/>
              </a:buClr>
              <a:buSzPts val="1800"/>
              <a:buChar char="●"/>
            </a:pPr>
            <a:r>
              <a:rPr lang="en-GB" sz="1800" b="0" dirty="0">
                <a:solidFill>
                  <a:srgbClr val="3B3838"/>
                </a:solidFill>
              </a:rPr>
              <a:t>Identify the difference between </a:t>
            </a:r>
            <a:r>
              <a:rPr lang="en-GB" sz="1800" b="1" dirty="0">
                <a:solidFill>
                  <a:srgbClr val="3B3838"/>
                </a:solidFill>
              </a:rPr>
              <a:t>misinformation, disinformation and mal-information</a:t>
            </a:r>
            <a:endParaRPr lang="en-GB" sz="1800" dirty="0">
              <a:solidFill>
                <a:srgbClr val="3B3838"/>
              </a:solidFill>
            </a:endParaRPr>
          </a:p>
          <a:p>
            <a:pPr marL="457200" lvl="0" indent="-342900" algn="l" rtl="0">
              <a:lnSpc>
                <a:spcPct val="100000"/>
              </a:lnSpc>
              <a:spcBef>
                <a:spcPts val="1000"/>
              </a:spcBef>
              <a:spcAft>
                <a:spcPts val="1000"/>
              </a:spcAft>
              <a:buClr>
                <a:srgbClr val="3B3838"/>
              </a:buClr>
              <a:buSzPts val="1800"/>
              <a:buChar char="●"/>
            </a:pPr>
            <a:r>
              <a:rPr lang="en-GB" sz="1800" b="0" dirty="0">
                <a:solidFill>
                  <a:srgbClr val="3B3838"/>
                </a:solidFill>
              </a:rPr>
              <a:t>Explain why it is important to </a:t>
            </a:r>
            <a:r>
              <a:rPr lang="en-GB" sz="1800" dirty="0">
                <a:solidFill>
                  <a:srgbClr val="3B3838"/>
                </a:solidFill>
              </a:rPr>
              <a:t>be able to identify these different types of information</a:t>
            </a:r>
          </a:p>
        </p:txBody>
      </p:sp>
      <p:pic>
        <p:nvPicPr>
          <p:cNvPr id="6" name="Google Shape;150;p2">
            <a:extLst>
              <a:ext uri="{FF2B5EF4-FFF2-40B4-BE49-F238E27FC236}">
                <a16:creationId xmlns:a16="http://schemas.microsoft.com/office/drawing/2014/main" id="{911B401F-919D-44E4-81C1-46D84DACD288}"/>
              </a:ext>
            </a:extLst>
          </p:cNvPr>
          <p:cNvPicPr preferRelativeResize="0"/>
          <p:nvPr/>
        </p:nvPicPr>
        <p:blipFill rotWithShape="1">
          <a:blip r:embed="rId2">
            <a:alphaModFix/>
          </a:blip>
          <a:srcRect/>
          <a:stretch/>
        </p:blipFill>
        <p:spPr>
          <a:xfrm>
            <a:off x="4437825" y="2484750"/>
            <a:ext cx="4387725" cy="2925150"/>
          </a:xfrm>
          <a:prstGeom prst="rect">
            <a:avLst/>
          </a:prstGeom>
          <a:noFill/>
          <a:ln>
            <a:noFill/>
          </a:ln>
        </p:spPr>
      </p:pic>
      <p:sp>
        <p:nvSpPr>
          <p:cNvPr id="7" name="Google Shape;151;p2">
            <a:extLst>
              <a:ext uri="{FF2B5EF4-FFF2-40B4-BE49-F238E27FC236}">
                <a16:creationId xmlns:a16="http://schemas.microsoft.com/office/drawing/2014/main" id="{4BBC4474-2D03-4375-A092-D3DD17EFFFEF}"/>
              </a:ext>
            </a:extLst>
          </p:cNvPr>
          <p:cNvSpPr txBox="1"/>
          <p:nvPr/>
        </p:nvSpPr>
        <p:spPr>
          <a:xfrm>
            <a:off x="366375" y="1700175"/>
            <a:ext cx="48771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dirty="0">
                <a:solidFill>
                  <a:srgbClr val="000000"/>
                </a:solidFill>
                <a:latin typeface="Arial"/>
                <a:ea typeface="Arial"/>
                <a:cs typeface="Arial"/>
                <a:sym typeface="Arial"/>
              </a:rPr>
              <a:t>What are the aims of this session?</a:t>
            </a:r>
            <a:r>
              <a:rPr lang="en-GB" sz="2200" b="0" i="0" u="none" strike="noStrike" cap="none" dirty="0">
                <a:solidFill>
                  <a:srgbClr val="000000"/>
                </a:solidFill>
                <a:latin typeface="Arial"/>
                <a:ea typeface="Arial"/>
                <a:cs typeface="Arial"/>
                <a:sym typeface="Arial"/>
              </a:rPr>
              <a:t> </a:t>
            </a:r>
            <a:endParaRPr sz="2200" b="0" i="0" u="none" strike="noStrike" cap="none" dirty="0">
              <a:solidFill>
                <a:srgbClr val="000000"/>
              </a:solidFill>
              <a:latin typeface="Arial"/>
              <a:ea typeface="Arial"/>
              <a:cs typeface="Arial"/>
              <a:sym typeface="Arial"/>
            </a:endParaRPr>
          </a:p>
        </p:txBody>
      </p:sp>
      <p:sp>
        <p:nvSpPr>
          <p:cNvPr id="8" name="Google Shape;152;p2">
            <a:extLst>
              <a:ext uri="{FF2B5EF4-FFF2-40B4-BE49-F238E27FC236}">
                <a16:creationId xmlns:a16="http://schemas.microsoft.com/office/drawing/2014/main" id="{3F27234E-50A5-4A17-9667-BAD059DBDB93}"/>
              </a:ext>
            </a:extLst>
          </p:cNvPr>
          <p:cNvSpPr txBox="1"/>
          <p:nvPr/>
        </p:nvSpPr>
        <p:spPr>
          <a:xfrm>
            <a:off x="557925" y="2329350"/>
            <a:ext cx="387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dirty="0">
                <a:solidFill>
                  <a:srgbClr val="3B3838"/>
                </a:solidFill>
                <a:latin typeface="Arial"/>
                <a:ea typeface="Arial"/>
                <a:cs typeface="Arial"/>
                <a:sym typeface="Arial"/>
              </a:rPr>
              <a:t>Today we will:</a:t>
            </a:r>
            <a:endParaRPr sz="1800" b="0" i="0" u="none" strike="noStrike" cap="none" dirty="0">
              <a:solidFill>
                <a:srgbClr val="3B3838"/>
              </a:solidFill>
              <a:latin typeface="Arial"/>
              <a:ea typeface="Arial"/>
              <a:cs typeface="Arial"/>
              <a:sym typeface="Arial"/>
            </a:endParaRPr>
          </a:p>
        </p:txBody>
      </p:sp>
    </p:spTree>
    <p:extLst>
      <p:ext uri="{BB962C8B-B14F-4D97-AF65-F5344CB8AC3E}">
        <p14:creationId xmlns:p14="http://schemas.microsoft.com/office/powerpoint/2010/main" val="155467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a:spLocks noGrp="1"/>
          </p:cNvSpPr>
          <p:nvPr>
            <p:ph type="body" idx="1"/>
          </p:nvPr>
        </p:nvSpPr>
        <p:spPr>
          <a:xfrm>
            <a:off x="173487" y="3378056"/>
            <a:ext cx="8391600" cy="833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sz="2200" b="1" dirty="0">
                <a:solidFill>
                  <a:srgbClr val="363E42"/>
                </a:solidFill>
              </a:rPr>
              <a:t>Social Media sites are gradually being held accountable for malicious and false content on their platforms</a:t>
            </a:r>
            <a:endParaRPr sz="2200" b="1" dirty="0">
              <a:solidFill>
                <a:srgbClr val="363E42"/>
              </a:solidFill>
            </a:endParaRPr>
          </a:p>
          <a:p>
            <a:pPr marL="0" lvl="0" indent="0" algn="l" rtl="0">
              <a:lnSpc>
                <a:spcPct val="100000"/>
              </a:lnSpc>
              <a:spcBef>
                <a:spcPts val="0"/>
              </a:spcBef>
              <a:spcAft>
                <a:spcPts val="0"/>
              </a:spcAft>
              <a:buSzPts val="1400"/>
              <a:buNone/>
            </a:pPr>
            <a:endParaRPr sz="2200" b="1" dirty="0">
              <a:solidFill>
                <a:srgbClr val="363E42"/>
              </a:solidFill>
            </a:endParaRPr>
          </a:p>
          <a:p>
            <a:pPr marL="0" lvl="0" indent="0" algn="l" rtl="0">
              <a:lnSpc>
                <a:spcPct val="100000"/>
              </a:lnSpc>
              <a:spcBef>
                <a:spcPts val="0"/>
              </a:spcBef>
              <a:spcAft>
                <a:spcPts val="0"/>
              </a:spcAft>
              <a:buSzPts val="1400"/>
              <a:buNone/>
            </a:pPr>
            <a:r>
              <a:rPr lang="en-GB" sz="1800" b="0" i="1" dirty="0">
                <a:solidFill>
                  <a:srgbClr val="363E42"/>
                </a:solidFill>
              </a:rPr>
              <a:t>‘Social media companies </a:t>
            </a:r>
            <a:r>
              <a:rPr lang="en-GB" sz="1800" b="1" i="1" dirty="0">
                <a:solidFill>
                  <a:srgbClr val="363E42"/>
                </a:solidFill>
              </a:rPr>
              <a:t>cannot hide behind the claim of being merely a ‘platform’ and maintain that they have no responsibility themselves in regulating the content of their sites.</a:t>
            </a:r>
            <a:r>
              <a:rPr lang="en-GB" sz="1800" b="0" i="1" dirty="0">
                <a:solidFill>
                  <a:srgbClr val="363E42"/>
                </a:solidFill>
              </a:rPr>
              <a:t> [...] Our Interim Report recommended that clear legal liabilities should be established for tech companies to act against harmful or illegal content on their sites. There is now an urgent need to establish independent regulation. We believe that a </a:t>
            </a:r>
            <a:r>
              <a:rPr lang="en-GB" sz="1800" b="1" i="1" dirty="0">
                <a:solidFill>
                  <a:srgbClr val="363E42"/>
                </a:solidFill>
              </a:rPr>
              <a:t>compulsory Code of Ethics</a:t>
            </a:r>
            <a:r>
              <a:rPr lang="en-GB" sz="1800" b="0" i="1" dirty="0">
                <a:solidFill>
                  <a:srgbClr val="363E42"/>
                </a:solidFill>
              </a:rPr>
              <a:t> should be established, overseen by an independent regulator, setting out what constitutes harmful content.’</a:t>
            </a:r>
            <a:endParaRPr sz="1800" b="0" i="1" dirty="0">
              <a:solidFill>
                <a:srgbClr val="363E42"/>
              </a:solidFill>
            </a:endParaRPr>
          </a:p>
          <a:p>
            <a:pPr marL="0" lvl="0" indent="0" algn="l" rtl="0">
              <a:lnSpc>
                <a:spcPct val="100000"/>
              </a:lnSpc>
              <a:spcBef>
                <a:spcPts val="1000"/>
              </a:spcBef>
              <a:spcAft>
                <a:spcPts val="0"/>
              </a:spcAft>
              <a:buSzPts val="1400"/>
              <a:buNone/>
            </a:pPr>
            <a:endParaRPr sz="1800" i="1" dirty="0">
              <a:solidFill>
                <a:srgbClr val="363E42"/>
              </a:solidFill>
            </a:endParaRPr>
          </a:p>
          <a:p>
            <a:pPr marL="139700" lvl="0" indent="0" algn="l" rtl="0">
              <a:lnSpc>
                <a:spcPct val="100000"/>
              </a:lnSpc>
              <a:spcBef>
                <a:spcPts val="1000"/>
              </a:spcBef>
              <a:spcAft>
                <a:spcPts val="0"/>
              </a:spcAft>
              <a:buClr>
                <a:srgbClr val="363E42"/>
              </a:buClr>
              <a:buSzPts val="1400"/>
              <a:buNone/>
            </a:pPr>
            <a:r>
              <a:rPr lang="en-GB" sz="1400" b="1" dirty="0">
                <a:solidFill>
                  <a:srgbClr val="363E42"/>
                </a:solidFill>
              </a:rPr>
              <a:t>Source</a:t>
            </a:r>
            <a:r>
              <a:rPr lang="en-GB" dirty="0">
                <a:solidFill>
                  <a:srgbClr val="363E42"/>
                </a:solidFill>
              </a:rPr>
              <a:t> </a:t>
            </a:r>
            <a:r>
              <a:rPr lang="en-GB" b="0" dirty="0">
                <a:solidFill>
                  <a:srgbClr val="363E42"/>
                </a:solidFill>
              </a:rPr>
              <a:t>–</a:t>
            </a:r>
            <a:r>
              <a:rPr lang="en-GB" dirty="0">
                <a:solidFill>
                  <a:srgbClr val="363E42"/>
                </a:solidFill>
              </a:rPr>
              <a:t> </a:t>
            </a:r>
            <a:r>
              <a:rPr lang="en-GB" sz="1400" b="0" dirty="0">
                <a:solidFill>
                  <a:srgbClr val="363E42"/>
                </a:solidFill>
              </a:rPr>
              <a:t>UK House of Commons’ Digital, Culture, Media and Sport Committee,</a:t>
            </a:r>
            <a:r>
              <a:rPr lang="en-GB" sz="1400" b="0" i="1" dirty="0">
                <a:solidFill>
                  <a:srgbClr val="363E42"/>
                </a:solidFill>
              </a:rPr>
              <a:t> Disinformation and ‘fake news’: Final Report, </a:t>
            </a:r>
            <a:r>
              <a:rPr lang="en-GB" sz="1400" b="0" dirty="0">
                <a:solidFill>
                  <a:srgbClr val="363E42"/>
                </a:solidFill>
              </a:rPr>
              <a:t>Eighth Report of Session 2017–19, 14 February 2019 </a:t>
            </a:r>
            <a:endParaRPr sz="1400" b="0" dirty="0">
              <a:solidFill>
                <a:srgbClr val="363E4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1"/>
          <p:cNvSpPr txBox="1"/>
          <p:nvPr/>
        </p:nvSpPr>
        <p:spPr>
          <a:xfrm>
            <a:off x="583604" y="1717582"/>
            <a:ext cx="4008900" cy="515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GB" sz="2200" b="1" i="0" u="none" strike="noStrike" cap="none" dirty="0">
                <a:solidFill>
                  <a:schemeClr val="lt1"/>
                </a:solidFill>
                <a:latin typeface="Arial"/>
                <a:ea typeface="Arial"/>
                <a:cs typeface="Arial"/>
                <a:sym typeface="Arial"/>
              </a:rPr>
              <a:t>Thank you!</a:t>
            </a:r>
            <a:endParaRPr sz="2200" b="1" i="0" u="none" strike="noStrike" cap="none" dirty="0">
              <a:solidFill>
                <a:schemeClr val="lt1"/>
              </a:solidFill>
              <a:latin typeface="Arial"/>
              <a:ea typeface="Arial"/>
              <a:cs typeface="Arial"/>
              <a:sym typeface="Arial"/>
            </a:endParaRPr>
          </a:p>
        </p:txBody>
      </p:sp>
      <p:sp>
        <p:nvSpPr>
          <p:cNvPr id="329" name="Google Shape;329;p21"/>
          <p:cNvSpPr txBox="1"/>
          <p:nvPr/>
        </p:nvSpPr>
        <p:spPr>
          <a:xfrm>
            <a:off x="583604" y="2232682"/>
            <a:ext cx="3295487" cy="1277251"/>
          </a:xfrm>
          <a:prstGeom prst="rect">
            <a:avLst/>
          </a:prstGeom>
          <a:solidFill>
            <a:srgbClr val="17B4EE"/>
          </a:solidFill>
          <a:ln w="9525" cap="flat" cmpd="sng">
            <a:solidFill>
              <a:srgbClr val="17B4E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35714"/>
              </a:lnSpc>
              <a:spcBef>
                <a:spcPts val="0"/>
              </a:spcBef>
              <a:spcAft>
                <a:spcPts val="0"/>
              </a:spcAft>
              <a:buClr>
                <a:srgbClr val="000000"/>
              </a:buClr>
              <a:buSzPts val="1400"/>
              <a:buFont typeface="Arial"/>
              <a:buNone/>
            </a:pPr>
            <a:r>
              <a:rPr lang="en-GB" sz="1400" b="1" i="0" u="none" strike="noStrike" cap="none" dirty="0">
                <a:solidFill>
                  <a:schemeClr val="lt1"/>
                </a:solidFill>
                <a:latin typeface="Arial"/>
                <a:ea typeface="Arial"/>
                <a:cs typeface="Arial"/>
                <a:sym typeface="Arial"/>
              </a:rPr>
              <a:t>For more information contact the </a:t>
            </a:r>
            <a:br>
              <a:rPr lang="en-GB" sz="1400" b="1" i="0" u="none" strike="noStrike" cap="none" dirty="0">
                <a:solidFill>
                  <a:schemeClr val="lt1"/>
                </a:solidFill>
                <a:latin typeface="Arial"/>
                <a:ea typeface="Arial"/>
                <a:cs typeface="Arial"/>
                <a:sym typeface="Arial"/>
              </a:rPr>
            </a:br>
            <a:r>
              <a:rPr lang="en-GB" sz="1400" b="1" i="0" u="none" strike="noStrike" cap="none" dirty="0">
                <a:solidFill>
                  <a:schemeClr val="lt1"/>
                </a:solidFill>
                <a:latin typeface="Arial"/>
                <a:ea typeface="Arial"/>
                <a:cs typeface="Arial"/>
                <a:sym typeface="Arial"/>
              </a:rPr>
              <a:t>GLA Social Integration Team  </a:t>
            </a:r>
            <a:endParaRPr sz="1400" b="1" i="0" u="none" strike="noStrike" cap="none" dirty="0">
              <a:solidFill>
                <a:schemeClr val="lt1"/>
              </a:solidFill>
              <a:latin typeface="Arial"/>
              <a:ea typeface="Arial"/>
              <a:cs typeface="Arial"/>
              <a:sym typeface="Arial"/>
            </a:endParaRPr>
          </a:p>
          <a:p>
            <a:pPr marL="0" marR="0" lvl="0" indent="0" algn="l" rtl="0">
              <a:lnSpc>
                <a:spcPct val="135714"/>
              </a:lnSpc>
              <a:spcBef>
                <a:spcPts val="0"/>
              </a:spcBef>
              <a:spcAft>
                <a:spcPts val="0"/>
              </a:spcAft>
              <a:buClr>
                <a:srgbClr val="000000"/>
              </a:buClr>
              <a:buSzPts val="1400"/>
              <a:buFont typeface="Arial"/>
              <a:buNone/>
            </a:pPr>
            <a:endParaRPr sz="1400" b="1" i="0" u="none" strike="noStrike" cap="none" dirty="0">
              <a:solidFill>
                <a:schemeClr val="lt1"/>
              </a:solidFill>
              <a:latin typeface="Arial"/>
              <a:ea typeface="Arial"/>
              <a:cs typeface="Arial"/>
              <a:sym typeface="Arial"/>
            </a:endParaRPr>
          </a:p>
          <a:p>
            <a:pPr marL="0" marR="0" lvl="0" indent="0" algn="l" rtl="0">
              <a:lnSpc>
                <a:spcPct val="135714"/>
              </a:lnSpc>
              <a:spcBef>
                <a:spcPts val="0"/>
              </a:spcBef>
              <a:spcAft>
                <a:spcPts val="0"/>
              </a:spcAft>
              <a:buClr>
                <a:srgbClr val="000000"/>
              </a:buClr>
              <a:buSzPts val="1400"/>
              <a:buFont typeface="Arial"/>
              <a:buNone/>
            </a:pPr>
            <a:r>
              <a:rPr lang="en-GB" sz="1400" b="1" i="0" u="none" strike="noStrike" cap="none" dirty="0">
                <a:solidFill>
                  <a:schemeClr val="lt1"/>
                </a:solidFill>
                <a:latin typeface="Arial"/>
                <a:ea typeface="Arial"/>
                <a:cs typeface="Arial"/>
                <a:sym typeface="Arial"/>
              </a:rPr>
              <a:t>elisabeth.pop@london.gov.uk</a:t>
            </a:r>
            <a:endParaRPr sz="1400" b="1" i="0" u="none" strike="noStrike" cap="none" dirty="0">
              <a:solidFill>
                <a:schemeClr val="lt1"/>
              </a:solidFill>
              <a:latin typeface="Arial"/>
              <a:ea typeface="Arial"/>
              <a:cs typeface="Arial"/>
              <a:sym typeface="Arial"/>
            </a:endParaRPr>
          </a:p>
          <a:p>
            <a:pPr marL="0" marR="0" lvl="0" indent="0" algn="l" rtl="0">
              <a:lnSpc>
                <a:spcPct val="135714"/>
              </a:lnSpc>
              <a:spcBef>
                <a:spcPts val="0"/>
              </a:spcBef>
              <a:spcAft>
                <a:spcPts val="0"/>
              </a:spcAft>
              <a:buClr>
                <a:srgbClr val="000000"/>
              </a:buClr>
              <a:buSzPts val="1400"/>
              <a:buFont typeface="Arial"/>
              <a:buNone/>
            </a:pPr>
            <a:endParaRPr sz="1400" b="0" i="0" u="none" strike="noStrike" cap="none" dirty="0">
              <a:solidFill>
                <a:srgbClr val="FFF200"/>
              </a:solidFill>
              <a:latin typeface="Arial"/>
              <a:ea typeface="Arial"/>
              <a:cs typeface="Arial"/>
              <a:sym typeface="Arial"/>
            </a:endParaRPr>
          </a:p>
          <a:p>
            <a:pPr marL="0" marR="0" lvl="0" indent="0" algn="l" rtl="0">
              <a:lnSpc>
                <a:spcPct val="135714"/>
              </a:lnSpc>
              <a:spcBef>
                <a:spcPts val="0"/>
              </a:spcBef>
              <a:spcAft>
                <a:spcPts val="0"/>
              </a:spcAft>
              <a:buClr>
                <a:srgbClr val="000000"/>
              </a:buClr>
              <a:buSzPts val="1400"/>
              <a:buFont typeface="Arial"/>
              <a:buNone/>
            </a:pPr>
            <a:r>
              <a:rPr lang="en-GB" sz="1400" b="1" i="0" u="none" strike="noStrike" cap="none" dirty="0">
                <a:solidFill>
                  <a:srgbClr val="FFF200"/>
                </a:solidFill>
                <a:latin typeface="Arial"/>
                <a:ea typeface="Arial"/>
                <a:cs typeface="Arial"/>
                <a:sym typeface="Arial"/>
              </a:rPr>
              <a:t>london.gov.uk</a:t>
            </a:r>
            <a:endParaRPr sz="1400" b="1" i="0" u="none" strike="noStrike" cap="none" dirty="0">
              <a:solidFill>
                <a:srgbClr val="FFF2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57;p3">
            <a:extLst>
              <a:ext uri="{FF2B5EF4-FFF2-40B4-BE49-F238E27FC236}">
                <a16:creationId xmlns:a16="http://schemas.microsoft.com/office/drawing/2014/main" id="{9AAE0DBF-7B89-48B1-9520-3C138617F5C8}"/>
              </a:ext>
            </a:extLst>
          </p:cNvPr>
          <p:cNvSpPr txBox="1">
            <a:spLocks noGrp="1"/>
          </p:cNvSpPr>
          <p:nvPr>
            <p:ph type="body" idx="1"/>
          </p:nvPr>
        </p:nvSpPr>
        <p:spPr>
          <a:xfrm>
            <a:off x="366300" y="1519906"/>
            <a:ext cx="4019100" cy="4555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sz="2200" b="1" dirty="0">
                <a:solidFill>
                  <a:srgbClr val="363E42"/>
                </a:solidFill>
              </a:rPr>
              <a:t>Media Literacy: </a:t>
            </a:r>
            <a:br>
              <a:rPr lang="en-GB" sz="2200" b="1" dirty="0">
                <a:solidFill>
                  <a:srgbClr val="363E42"/>
                </a:solidFill>
              </a:rPr>
            </a:br>
            <a:r>
              <a:rPr lang="en-GB" sz="2200" b="1" dirty="0">
                <a:solidFill>
                  <a:srgbClr val="363E42"/>
                </a:solidFill>
              </a:rPr>
              <a:t>Why does it matter?</a:t>
            </a:r>
            <a:endParaRPr sz="2200" b="1" dirty="0">
              <a:solidFill>
                <a:srgbClr val="363E42"/>
              </a:solidFill>
            </a:endParaRPr>
          </a:p>
          <a:p>
            <a:pPr marL="0" lvl="0" indent="0" algn="l" rtl="0">
              <a:lnSpc>
                <a:spcPct val="100000"/>
              </a:lnSpc>
              <a:spcBef>
                <a:spcPts val="0"/>
              </a:spcBef>
              <a:spcAft>
                <a:spcPts val="0"/>
              </a:spcAft>
              <a:buClr>
                <a:srgbClr val="363E42"/>
              </a:buClr>
              <a:buSzPts val="2200"/>
              <a:buFont typeface="Arial"/>
              <a:buNone/>
            </a:pPr>
            <a:endParaRPr sz="2200" b="1" dirty="0">
              <a:solidFill>
                <a:srgbClr val="363E42"/>
              </a:solidFill>
            </a:endParaRPr>
          </a:p>
          <a:p>
            <a:pPr marL="0" lvl="0" indent="0" algn="l" rtl="0">
              <a:lnSpc>
                <a:spcPct val="100000"/>
              </a:lnSpc>
              <a:spcBef>
                <a:spcPts val="0"/>
              </a:spcBef>
              <a:spcAft>
                <a:spcPts val="0"/>
              </a:spcAft>
              <a:buClr>
                <a:schemeClr val="dk1"/>
              </a:buClr>
              <a:buSzPts val="1100"/>
              <a:buFont typeface="Arial"/>
              <a:buNone/>
            </a:pPr>
            <a:r>
              <a:rPr lang="en-GB" sz="1800" b="0" dirty="0">
                <a:solidFill>
                  <a:srgbClr val="0A0A0A"/>
                </a:solidFill>
                <a:highlight>
                  <a:schemeClr val="lt1"/>
                </a:highlight>
              </a:rPr>
              <a:t>Being active in your local community; in decisions that impact you, your family and friends; being a part of civic life and democracy are all very important things. But so is the ability to know how politics works, what are the key issues facing London, Britain and the world, as well as developing the critical thinking necessary to evaluate different points of view and navigate the media.</a:t>
            </a:r>
            <a:endParaRPr sz="1800" b="0" dirty="0">
              <a:solidFill>
                <a:srgbClr val="0A0A0A"/>
              </a:solidFill>
              <a:highlight>
                <a:schemeClr val="lt1"/>
              </a:highlight>
            </a:endParaRPr>
          </a:p>
          <a:p>
            <a:pPr marL="0" lvl="0" indent="0" algn="l" rtl="0">
              <a:lnSpc>
                <a:spcPct val="100000"/>
              </a:lnSpc>
              <a:spcBef>
                <a:spcPts val="0"/>
              </a:spcBef>
              <a:spcAft>
                <a:spcPts val="0"/>
              </a:spcAft>
              <a:buSzPts val="1400"/>
              <a:buNone/>
            </a:pPr>
            <a:endParaRPr dirty="0"/>
          </a:p>
        </p:txBody>
      </p:sp>
      <p:pic>
        <p:nvPicPr>
          <p:cNvPr id="9" name="Google Shape;158;p3">
            <a:extLst>
              <a:ext uri="{FF2B5EF4-FFF2-40B4-BE49-F238E27FC236}">
                <a16:creationId xmlns:a16="http://schemas.microsoft.com/office/drawing/2014/main" id="{03358484-03AE-4805-901E-DC8C2084664D}"/>
              </a:ext>
            </a:extLst>
          </p:cNvPr>
          <p:cNvPicPr preferRelativeResize="0"/>
          <p:nvPr/>
        </p:nvPicPr>
        <p:blipFill rotWithShape="1">
          <a:blip r:embed="rId2">
            <a:alphaModFix/>
          </a:blip>
          <a:srcRect l="415" r="416"/>
          <a:stretch/>
        </p:blipFill>
        <p:spPr>
          <a:xfrm>
            <a:off x="4629300" y="1865125"/>
            <a:ext cx="4205700" cy="3515746"/>
          </a:xfrm>
          <a:prstGeom prst="rect">
            <a:avLst/>
          </a:prstGeom>
          <a:noFill/>
          <a:ln>
            <a:noFill/>
          </a:ln>
        </p:spPr>
      </p:pic>
      <p:pic>
        <p:nvPicPr>
          <p:cNvPr id="10" name="Google Shape;159;p3">
            <a:extLst>
              <a:ext uri="{FF2B5EF4-FFF2-40B4-BE49-F238E27FC236}">
                <a16:creationId xmlns:a16="http://schemas.microsoft.com/office/drawing/2014/main" id="{C1421B76-F7DD-4FDA-AE85-19EFE8628182}"/>
              </a:ext>
            </a:extLst>
          </p:cNvPr>
          <p:cNvPicPr preferRelativeResize="0"/>
          <p:nvPr/>
        </p:nvPicPr>
        <p:blipFill rotWithShape="1">
          <a:blip r:embed="rId3">
            <a:alphaModFix/>
          </a:blip>
          <a:srcRect/>
          <a:stretch/>
        </p:blipFill>
        <p:spPr>
          <a:xfrm>
            <a:off x="5727611" y="2995897"/>
            <a:ext cx="2211885" cy="866213"/>
          </a:xfrm>
          <a:prstGeom prst="rect">
            <a:avLst/>
          </a:prstGeom>
          <a:noFill/>
          <a:ln>
            <a:noFill/>
          </a:ln>
        </p:spPr>
      </p:pic>
    </p:spTree>
    <p:extLst>
      <p:ext uri="{BB962C8B-B14F-4D97-AF65-F5344CB8AC3E}">
        <p14:creationId xmlns:p14="http://schemas.microsoft.com/office/powerpoint/2010/main" val="365640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4;p4">
            <a:extLst>
              <a:ext uri="{FF2B5EF4-FFF2-40B4-BE49-F238E27FC236}">
                <a16:creationId xmlns:a16="http://schemas.microsoft.com/office/drawing/2014/main" id="{0ABE4105-7CD5-4E55-832B-5A69FD7FB32D}"/>
              </a:ext>
            </a:extLst>
          </p:cNvPr>
          <p:cNvSpPr txBox="1">
            <a:spLocks noGrp="1"/>
          </p:cNvSpPr>
          <p:nvPr>
            <p:ph type="body" idx="1"/>
          </p:nvPr>
        </p:nvSpPr>
        <p:spPr>
          <a:xfrm>
            <a:off x="311700" y="2519850"/>
            <a:ext cx="5564100" cy="3617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sz="1800" b="0" dirty="0">
                <a:solidFill>
                  <a:srgbClr val="363E42"/>
                </a:solidFill>
              </a:rPr>
              <a:t>In an age of limitless information at your fingertips, now more than ever, we need to be able to spot news, videos and stories that are simply incorrect. </a:t>
            </a:r>
            <a:endParaRPr sz="1800" b="0" dirty="0">
              <a:solidFill>
                <a:srgbClr val="363E42"/>
              </a:solidFill>
            </a:endParaRPr>
          </a:p>
          <a:p>
            <a:pPr marL="0" lvl="0" indent="0" algn="l" rtl="0">
              <a:lnSpc>
                <a:spcPct val="100000"/>
              </a:lnSpc>
              <a:spcBef>
                <a:spcPts val="0"/>
              </a:spcBef>
              <a:spcAft>
                <a:spcPts val="0"/>
              </a:spcAft>
              <a:buSzPts val="1400"/>
              <a:buNone/>
            </a:pPr>
            <a:endParaRPr sz="1800" b="0" dirty="0">
              <a:solidFill>
                <a:srgbClr val="363E42"/>
              </a:solidFill>
            </a:endParaRPr>
          </a:p>
          <a:p>
            <a:pPr marL="0" lvl="0" indent="0" algn="l" rtl="0">
              <a:lnSpc>
                <a:spcPct val="100000"/>
              </a:lnSpc>
              <a:spcBef>
                <a:spcPts val="0"/>
              </a:spcBef>
              <a:spcAft>
                <a:spcPts val="0"/>
              </a:spcAft>
              <a:buSzPts val="1400"/>
              <a:buNone/>
            </a:pPr>
            <a:r>
              <a:rPr lang="en-GB" sz="1800" b="0" dirty="0">
                <a:solidFill>
                  <a:srgbClr val="363E42"/>
                </a:solidFill>
              </a:rPr>
              <a:t>We need to know how to identify the different types of information that are out there and be able to debunk false information.</a:t>
            </a:r>
            <a:endParaRPr sz="1800" b="0" dirty="0">
              <a:solidFill>
                <a:srgbClr val="363E42"/>
              </a:solidFill>
            </a:endParaRPr>
          </a:p>
          <a:p>
            <a:pPr marL="0" lvl="0" indent="0" algn="l" rtl="0">
              <a:lnSpc>
                <a:spcPct val="100000"/>
              </a:lnSpc>
              <a:spcBef>
                <a:spcPts val="0"/>
              </a:spcBef>
              <a:spcAft>
                <a:spcPts val="0"/>
              </a:spcAft>
              <a:buSzPts val="1400"/>
              <a:buNone/>
            </a:pPr>
            <a:endParaRPr sz="1800" b="0" dirty="0">
              <a:solidFill>
                <a:srgbClr val="363E42"/>
              </a:solidFill>
            </a:endParaRPr>
          </a:p>
          <a:p>
            <a:pPr marL="0" lvl="0" indent="0" algn="l" rtl="0">
              <a:lnSpc>
                <a:spcPct val="100000"/>
              </a:lnSpc>
              <a:spcBef>
                <a:spcPts val="0"/>
              </a:spcBef>
              <a:spcAft>
                <a:spcPts val="0"/>
              </a:spcAft>
              <a:buSzPts val="1400"/>
              <a:buNone/>
            </a:pPr>
            <a:r>
              <a:rPr lang="en-GB" sz="1800" b="0" dirty="0">
                <a:solidFill>
                  <a:srgbClr val="363E42"/>
                </a:solidFill>
              </a:rPr>
              <a:t>We need to know why people create and disseminate false information and why/ how it can be harmful. </a:t>
            </a:r>
            <a:r>
              <a:rPr lang="en-GB" sz="1800" b="1" dirty="0">
                <a:solidFill>
                  <a:srgbClr val="363E42"/>
                </a:solidFill>
              </a:rPr>
              <a:t>This is where Media Literacy comes in.</a:t>
            </a:r>
            <a:endParaRPr sz="1800" b="1" dirty="0">
              <a:solidFill>
                <a:srgbClr val="363E42"/>
              </a:solidFill>
            </a:endParaRPr>
          </a:p>
          <a:p>
            <a:pPr marL="0" lvl="0" indent="0" algn="l" rtl="0">
              <a:lnSpc>
                <a:spcPct val="100000"/>
              </a:lnSpc>
              <a:spcBef>
                <a:spcPts val="0"/>
              </a:spcBef>
              <a:spcAft>
                <a:spcPts val="0"/>
              </a:spcAft>
              <a:buSzPts val="1400"/>
              <a:buNone/>
            </a:pPr>
            <a:endParaRPr dirty="0">
              <a:solidFill>
                <a:srgbClr val="363E42"/>
              </a:solidFill>
            </a:endParaRPr>
          </a:p>
        </p:txBody>
      </p:sp>
      <p:sp>
        <p:nvSpPr>
          <p:cNvPr id="6" name="Google Shape;165;p4">
            <a:extLst>
              <a:ext uri="{FF2B5EF4-FFF2-40B4-BE49-F238E27FC236}">
                <a16:creationId xmlns:a16="http://schemas.microsoft.com/office/drawing/2014/main" id="{860D1D98-9BB4-4FF8-B5E5-3163EAD530F1}"/>
              </a:ext>
            </a:extLst>
          </p:cNvPr>
          <p:cNvSpPr txBox="1"/>
          <p:nvPr/>
        </p:nvSpPr>
        <p:spPr>
          <a:xfrm>
            <a:off x="311700" y="1657950"/>
            <a:ext cx="82515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2200" b="1" i="0" u="none" strike="noStrike" cap="none">
                <a:solidFill>
                  <a:srgbClr val="363E42"/>
                </a:solidFill>
                <a:latin typeface="Arial"/>
                <a:ea typeface="Arial"/>
                <a:cs typeface="Arial"/>
                <a:sym typeface="Arial"/>
              </a:rPr>
              <a:t>Spotting false news: Disinformation, Misinformation and Mal-information</a:t>
            </a:r>
            <a:endParaRPr sz="1400" b="0" i="0" u="none" strike="noStrike" cap="none">
              <a:solidFill>
                <a:srgbClr val="000000"/>
              </a:solidFill>
              <a:latin typeface="Arial"/>
              <a:ea typeface="Arial"/>
              <a:cs typeface="Arial"/>
              <a:sym typeface="Arial"/>
            </a:endParaRPr>
          </a:p>
        </p:txBody>
      </p:sp>
      <p:pic>
        <p:nvPicPr>
          <p:cNvPr id="7" name="Google Shape;166;p4">
            <a:extLst>
              <a:ext uri="{FF2B5EF4-FFF2-40B4-BE49-F238E27FC236}">
                <a16:creationId xmlns:a16="http://schemas.microsoft.com/office/drawing/2014/main" id="{87195623-5459-4EE8-9FB6-12629D416774}"/>
              </a:ext>
            </a:extLst>
          </p:cNvPr>
          <p:cNvPicPr preferRelativeResize="0"/>
          <p:nvPr/>
        </p:nvPicPr>
        <p:blipFill rotWithShape="1">
          <a:blip r:embed="rId2">
            <a:alphaModFix/>
          </a:blip>
          <a:srcRect/>
          <a:stretch/>
        </p:blipFill>
        <p:spPr>
          <a:xfrm>
            <a:off x="5875800" y="2183813"/>
            <a:ext cx="2553275" cy="3829912"/>
          </a:xfrm>
          <a:prstGeom prst="rect">
            <a:avLst/>
          </a:prstGeom>
          <a:noFill/>
          <a:ln>
            <a:noFill/>
          </a:ln>
        </p:spPr>
      </p:pic>
    </p:spTree>
    <p:extLst>
      <p:ext uri="{BB962C8B-B14F-4D97-AF65-F5344CB8AC3E}">
        <p14:creationId xmlns:p14="http://schemas.microsoft.com/office/powerpoint/2010/main" val="364451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5"/>
          <p:cNvPicPr preferRelativeResize="0"/>
          <p:nvPr/>
        </p:nvPicPr>
        <p:blipFill rotWithShape="1">
          <a:blip r:embed="rId3">
            <a:alphaModFix/>
          </a:blip>
          <a:srcRect/>
          <a:stretch/>
        </p:blipFill>
        <p:spPr>
          <a:xfrm>
            <a:off x="385874" y="2191275"/>
            <a:ext cx="4375850" cy="3281850"/>
          </a:xfrm>
          <a:prstGeom prst="rect">
            <a:avLst/>
          </a:prstGeom>
          <a:noFill/>
          <a:ln>
            <a:noFill/>
          </a:ln>
        </p:spPr>
      </p:pic>
      <p:sp>
        <p:nvSpPr>
          <p:cNvPr id="172" name="Google Shape;172;p5"/>
          <p:cNvSpPr txBox="1"/>
          <p:nvPr/>
        </p:nvSpPr>
        <p:spPr>
          <a:xfrm>
            <a:off x="1005088" y="5549300"/>
            <a:ext cx="31374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George Orwell, </a:t>
            </a:r>
            <a:r>
              <a:rPr lang="en-GB" sz="1800" b="1" i="1" u="none" strike="noStrike" cap="none">
                <a:solidFill>
                  <a:srgbClr val="000000"/>
                </a:solidFill>
                <a:latin typeface="Arial"/>
                <a:ea typeface="Arial"/>
                <a:cs typeface="Arial"/>
                <a:sym typeface="Arial"/>
              </a:rPr>
              <a:t>1984</a:t>
            </a:r>
            <a:endParaRPr sz="1800" b="1" i="1" u="none" strike="noStrike" cap="none">
              <a:solidFill>
                <a:srgbClr val="000000"/>
              </a:solidFill>
              <a:latin typeface="Arial"/>
              <a:ea typeface="Arial"/>
              <a:cs typeface="Arial"/>
              <a:sym typeface="Arial"/>
            </a:endParaRPr>
          </a:p>
        </p:txBody>
      </p:sp>
      <p:sp>
        <p:nvSpPr>
          <p:cNvPr id="173" name="Google Shape;173;p5"/>
          <p:cNvSpPr txBox="1"/>
          <p:nvPr/>
        </p:nvSpPr>
        <p:spPr>
          <a:xfrm>
            <a:off x="6006600" y="2246825"/>
            <a:ext cx="31374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highlight>
                  <a:schemeClr val="lt1"/>
                </a:highlight>
                <a:latin typeface="Arial"/>
                <a:ea typeface="Arial"/>
                <a:cs typeface="Arial"/>
                <a:sym typeface="Arial"/>
              </a:rPr>
              <a:t>This is a quote from Orwell’s </a:t>
            </a:r>
            <a:r>
              <a:rPr lang="en-GB" sz="1600" b="1" i="1" u="none" strike="noStrike" cap="none">
                <a:solidFill>
                  <a:srgbClr val="000000"/>
                </a:solidFill>
                <a:highlight>
                  <a:schemeClr val="lt1"/>
                </a:highlight>
                <a:latin typeface="Arial"/>
                <a:ea typeface="Arial"/>
                <a:cs typeface="Arial"/>
                <a:sym typeface="Arial"/>
              </a:rPr>
              <a:t>1984.</a:t>
            </a:r>
            <a:r>
              <a:rPr lang="en-GB" sz="1600" b="1" i="0" u="none" strike="noStrike" cap="none">
                <a:solidFill>
                  <a:srgbClr val="000000"/>
                </a:solidFill>
                <a:highlight>
                  <a:schemeClr val="lt1"/>
                </a:highlight>
                <a:latin typeface="Arial"/>
                <a:ea typeface="Arial"/>
                <a:cs typeface="Arial"/>
                <a:sym typeface="Arial"/>
              </a:rPr>
              <a:t> What do you think it    means? </a:t>
            </a:r>
            <a:endParaRPr sz="1600" b="1" i="0" u="none" strike="noStrike" cap="none">
              <a:solidFill>
                <a:srgbClr val="000000"/>
              </a:solidFill>
              <a:highlight>
                <a:schemeClr val="lt1"/>
              </a:highlight>
              <a:latin typeface="Arial"/>
              <a:ea typeface="Arial"/>
              <a:cs typeface="Arial"/>
              <a:sym typeface="Arial"/>
            </a:endParaRPr>
          </a:p>
        </p:txBody>
      </p:sp>
      <p:sp>
        <p:nvSpPr>
          <p:cNvPr id="174" name="Google Shape;174;p5"/>
          <p:cNvSpPr txBox="1"/>
          <p:nvPr/>
        </p:nvSpPr>
        <p:spPr>
          <a:xfrm>
            <a:off x="5504475" y="3429000"/>
            <a:ext cx="33735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rgbClr val="000000"/>
                </a:solidFill>
                <a:highlight>
                  <a:schemeClr val="lt1"/>
                </a:highlight>
                <a:latin typeface="Arial"/>
                <a:ea typeface="Arial"/>
                <a:cs typeface="Arial"/>
                <a:sym typeface="Arial"/>
              </a:rPr>
              <a:t>How can these slogans relate to the spread of false information online today?</a:t>
            </a:r>
            <a:endParaRPr sz="1600" b="1" i="0" u="none" strike="noStrike" cap="none">
              <a:solidFill>
                <a:srgbClr val="000000"/>
              </a:solidFill>
              <a:highlight>
                <a:schemeClr val="lt1"/>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p:nvPr/>
        </p:nvSpPr>
        <p:spPr>
          <a:xfrm>
            <a:off x="367649" y="1983750"/>
            <a:ext cx="8408700" cy="1111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rgbClr val="363E42"/>
                </a:solidFill>
                <a:latin typeface="Arial"/>
                <a:ea typeface="Arial"/>
                <a:cs typeface="Arial"/>
                <a:sym typeface="Arial"/>
              </a:rPr>
              <a:t>Hands up: </a:t>
            </a:r>
            <a:br>
              <a:rPr lang="en-GB" sz="2800" b="1" i="0" u="none" strike="noStrike" cap="none" dirty="0">
                <a:solidFill>
                  <a:srgbClr val="363E42"/>
                </a:solidFill>
                <a:latin typeface="Arial"/>
                <a:ea typeface="Arial"/>
                <a:cs typeface="Arial"/>
                <a:sym typeface="Arial"/>
              </a:rPr>
            </a:br>
            <a:r>
              <a:rPr lang="en-GB" sz="2800" b="1" i="0" u="none" strike="noStrike" cap="none" dirty="0">
                <a:solidFill>
                  <a:srgbClr val="363E42"/>
                </a:solidFill>
                <a:latin typeface="Arial"/>
                <a:ea typeface="Arial"/>
                <a:cs typeface="Arial"/>
                <a:sym typeface="Arial"/>
              </a:rPr>
              <a:t>Where do you get the majority</a:t>
            </a:r>
            <a:endParaRPr sz="2800" b="1" i="0" u="none" strike="noStrike" cap="none" dirty="0">
              <a:solidFill>
                <a:srgbClr val="363E4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dirty="0">
                <a:solidFill>
                  <a:srgbClr val="363E42"/>
                </a:solidFill>
                <a:latin typeface="Arial"/>
                <a:ea typeface="Arial"/>
                <a:cs typeface="Arial"/>
                <a:sym typeface="Arial"/>
              </a:rPr>
              <a:t> of your information from?</a:t>
            </a:r>
            <a:endParaRPr sz="2800" b="1" i="0" u="none" strike="noStrike" cap="none" dirty="0">
              <a:solidFill>
                <a:srgbClr val="363E4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1" u="none" strike="noStrike" cap="none" dirty="0">
              <a:solidFill>
                <a:srgbClr val="363E42"/>
              </a:solidFill>
              <a:latin typeface="Arial"/>
              <a:ea typeface="Arial"/>
              <a:cs typeface="Arial"/>
              <a:sym typeface="Arial"/>
            </a:endParaRPr>
          </a:p>
        </p:txBody>
      </p:sp>
      <p:sp>
        <p:nvSpPr>
          <p:cNvPr id="180" name="Google Shape;180;p6"/>
          <p:cNvSpPr/>
          <p:nvPr/>
        </p:nvSpPr>
        <p:spPr>
          <a:xfrm>
            <a:off x="374650" y="4004517"/>
            <a:ext cx="1587000" cy="1472400"/>
          </a:xfrm>
          <a:prstGeom prst="roundRect">
            <a:avLst>
              <a:gd name="adj" fmla="val 16667"/>
            </a:avLst>
          </a:prstGeom>
          <a:solidFill>
            <a:srgbClr val="F6B26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TV</a:t>
            </a:r>
            <a:endParaRPr sz="2000" b="0" i="0" u="none" strike="noStrike" cap="none">
              <a:solidFill>
                <a:srgbClr val="FFFFFF"/>
              </a:solidFill>
              <a:latin typeface="Arial"/>
              <a:ea typeface="Arial"/>
              <a:cs typeface="Arial"/>
              <a:sym typeface="Arial"/>
            </a:endParaRPr>
          </a:p>
        </p:txBody>
      </p:sp>
      <p:sp>
        <p:nvSpPr>
          <p:cNvPr id="181" name="Google Shape;181;p6"/>
          <p:cNvSpPr/>
          <p:nvPr/>
        </p:nvSpPr>
        <p:spPr>
          <a:xfrm>
            <a:off x="2080102" y="4004517"/>
            <a:ext cx="1587000" cy="1472400"/>
          </a:xfrm>
          <a:prstGeom prst="roundRect">
            <a:avLst>
              <a:gd name="adj" fmla="val 16667"/>
            </a:avLst>
          </a:prstGeom>
          <a:solidFill>
            <a:srgbClr val="E0666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RADIO</a:t>
            </a:r>
            <a:endParaRPr sz="2000" b="0" i="0" u="none" strike="noStrike" cap="none">
              <a:solidFill>
                <a:srgbClr val="FFFFFF"/>
              </a:solidFill>
              <a:latin typeface="Arial"/>
              <a:ea typeface="Arial"/>
              <a:cs typeface="Arial"/>
              <a:sym typeface="Arial"/>
            </a:endParaRPr>
          </a:p>
        </p:txBody>
      </p:sp>
      <p:sp>
        <p:nvSpPr>
          <p:cNvPr id="182" name="Google Shape;182;p6"/>
          <p:cNvSpPr/>
          <p:nvPr/>
        </p:nvSpPr>
        <p:spPr>
          <a:xfrm>
            <a:off x="3785553" y="4004517"/>
            <a:ext cx="1587000" cy="1472400"/>
          </a:xfrm>
          <a:prstGeom prst="roundRect">
            <a:avLst>
              <a:gd name="adj" fmla="val 16667"/>
            </a:avLst>
          </a:prstGeom>
          <a:solidFill>
            <a:srgbClr val="93C47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1400" b="0" i="0" u="none" strike="noStrike" cap="none">
                <a:solidFill>
                  <a:srgbClr val="FFFFFF"/>
                </a:solidFill>
                <a:latin typeface="Arial"/>
                <a:ea typeface="Arial"/>
                <a:cs typeface="Arial"/>
                <a:sym typeface="Arial"/>
              </a:rPr>
              <a:t>NEWSPAPERS</a:t>
            </a:r>
            <a:endParaRPr sz="1400" b="0" i="0" u="none" strike="noStrike" cap="none">
              <a:solidFill>
                <a:srgbClr val="FFFFFF"/>
              </a:solidFill>
              <a:latin typeface="Arial"/>
              <a:ea typeface="Arial"/>
              <a:cs typeface="Arial"/>
              <a:sym typeface="Arial"/>
            </a:endParaRPr>
          </a:p>
        </p:txBody>
      </p:sp>
      <p:sp>
        <p:nvSpPr>
          <p:cNvPr id="183" name="Google Shape;183;p6"/>
          <p:cNvSpPr/>
          <p:nvPr/>
        </p:nvSpPr>
        <p:spPr>
          <a:xfrm>
            <a:off x="5491004" y="4004517"/>
            <a:ext cx="1587000" cy="1472400"/>
          </a:xfrm>
          <a:prstGeom prst="roundRect">
            <a:avLst>
              <a:gd name="adj" fmla="val 16667"/>
            </a:avLst>
          </a:prstGeom>
          <a:solidFill>
            <a:srgbClr val="8E7CC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ONLINE ARTICLES</a:t>
            </a:r>
            <a:endParaRPr sz="2000" b="0" i="0" u="none" strike="noStrike" cap="none">
              <a:solidFill>
                <a:srgbClr val="FFFFFF"/>
              </a:solidFill>
              <a:latin typeface="Arial"/>
              <a:ea typeface="Arial"/>
              <a:cs typeface="Arial"/>
              <a:sym typeface="Arial"/>
            </a:endParaRPr>
          </a:p>
        </p:txBody>
      </p:sp>
      <p:sp>
        <p:nvSpPr>
          <p:cNvPr id="184" name="Google Shape;184;p6"/>
          <p:cNvSpPr/>
          <p:nvPr/>
        </p:nvSpPr>
        <p:spPr>
          <a:xfrm>
            <a:off x="7196455" y="4004517"/>
            <a:ext cx="1587000" cy="1472400"/>
          </a:xfrm>
          <a:prstGeom prst="roundRect">
            <a:avLst>
              <a:gd name="adj" fmla="val 16667"/>
            </a:avLst>
          </a:prstGeom>
          <a:solidFill>
            <a:srgbClr val="6D9E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Arial"/>
                <a:ea typeface="Arial"/>
                <a:cs typeface="Arial"/>
                <a:sym typeface="Arial"/>
              </a:rPr>
              <a:t>SOCIAL MEDIA</a:t>
            </a:r>
            <a:endParaRPr sz="2000" b="0" i="0" u="none" strike="noStrike" cap="none">
              <a:solidFill>
                <a:srgbClr val="FFFFF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body" idx="1"/>
          </p:nvPr>
        </p:nvSpPr>
        <p:spPr>
          <a:xfrm>
            <a:off x="978824" y="2150600"/>
            <a:ext cx="3436800" cy="3111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GB">
                <a:solidFill>
                  <a:srgbClr val="3B3838"/>
                </a:solidFill>
              </a:rPr>
              <a:t>What problems, if any, have you encountered when trying to find information on these platforms? </a:t>
            </a:r>
            <a:endParaRPr>
              <a:solidFill>
                <a:srgbClr val="3B383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a:spLocks noGrp="1"/>
          </p:cNvSpPr>
          <p:nvPr>
            <p:ph type="body" idx="1"/>
          </p:nvPr>
        </p:nvSpPr>
        <p:spPr>
          <a:xfrm>
            <a:off x="752400" y="1361161"/>
            <a:ext cx="8391600" cy="833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sz="1800" dirty="0"/>
              <a:t>Defining terms: </a:t>
            </a:r>
            <a:r>
              <a:rPr lang="en-GB" sz="1800" b="1" dirty="0">
                <a:solidFill>
                  <a:srgbClr val="363E42"/>
                </a:solidFill>
              </a:rPr>
              <a:t>Disinformation, Misinformation and Mal-information</a:t>
            </a:r>
            <a:endParaRPr sz="1800" dirty="0"/>
          </a:p>
        </p:txBody>
      </p:sp>
      <p:sp>
        <p:nvSpPr>
          <p:cNvPr id="195" name="Google Shape;195;p8"/>
          <p:cNvSpPr/>
          <p:nvPr/>
        </p:nvSpPr>
        <p:spPr>
          <a:xfrm>
            <a:off x="704422" y="2292678"/>
            <a:ext cx="2408700" cy="672300"/>
          </a:xfrm>
          <a:prstGeom prst="rect">
            <a:avLst/>
          </a:prstGeom>
          <a:solidFill>
            <a:srgbClr val="6D9EEB"/>
          </a:solidFill>
          <a:ln w="38100" cap="flat" cmpd="sng">
            <a:solidFill>
              <a:srgbClr val="6D9EE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363E42"/>
                </a:solidFill>
                <a:latin typeface="Arial"/>
                <a:ea typeface="Arial"/>
                <a:cs typeface="Arial"/>
                <a:sym typeface="Arial"/>
              </a:rPr>
              <a:t>Disinformation</a:t>
            </a:r>
            <a:endParaRPr sz="1800" b="1" i="0" u="none" strike="noStrike" cap="none">
              <a:solidFill>
                <a:srgbClr val="363E42"/>
              </a:solidFill>
              <a:latin typeface="Arial"/>
              <a:ea typeface="Arial"/>
              <a:cs typeface="Arial"/>
              <a:sym typeface="Arial"/>
            </a:endParaRPr>
          </a:p>
        </p:txBody>
      </p:sp>
      <p:sp>
        <p:nvSpPr>
          <p:cNvPr id="196" name="Google Shape;196;p8"/>
          <p:cNvSpPr/>
          <p:nvPr/>
        </p:nvSpPr>
        <p:spPr>
          <a:xfrm>
            <a:off x="3369803" y="2292676"/>
            <a:ext cx="2408700" cy="672300"/>
          </a:xfrm>
          <a:prstGeom prst="rect">
            <a:avLst/>
          </a:prstGeom>
          <a:solidFill>
            <a:srgbClr val="93C47D"/>
          </a:solidFill>
          <a:ln w="381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363E42"/>
                </a:solidFill>
                <a:latin typeface="Arial"/>
                <a:ea typeface="Arial"/>
                <a:cs typeface="Arial"/>
                <a:sym typeface="Arial"/>
              </a:rPr>
              <a:t>Misinformation</a:t>
            </a:r>
            <a:endParaRPr sz="1800" b="1" i="0" u="none" strike="noStrike" cap="none">
              <a:solidFill>
                <a:srgbClr val="363E42"/>
              </a:solidFill>
              <a:latin typeface="Arial"/>
              <a:ea typeface="Arial"/>
              <a:cs typeface="Arial"/>
              <a:sym typeface="Arial"/>
            </a:endParaRPr>
          </a:p>
        </p:txBody>
      </p:sp>
      <p:sp>
        <p:nvSpPr>
          <p:cNvPr id="197" name="Google Shape;197;p8"/>
          <p:cNvSpPr/>
          <p:nvPr/>
        </p:nvSpPr>
        <p:spPr>
          <a:xfrm>
            <a:off x="6035184" y="2292688"/>
            <a:ext cx="2408700" cy="672300"/>
          </a:xfrm>
          <a:prstGeom prst="rect">
            <a:avLst/>
          </a:prstGeom>
          <a:solidFill>
            <a:srgbClr val="E06666"/>
          </a:solidFill>
          <a:ln w="38100" cap="flat" cmpd="sng">
            <a:solidFill>
              <a:srgbClr val="E0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363E42"/>
                </a:solidFill>
                <a:latin typeface="Arial"/>
                <a:ea typeface="Arial"/>
                <a:cs typeface="Arial"/>
                <a:sym typeface="Arial"/>
              </a:rPr>
              <a:t>Mal-information</a:t>
            </a:r>
            <a:endParaRPr sz="1800" b="1" i="0" u="none" strike="noStrike" cap="none">
              <a:solidFill>
                <a:srgbClr val="363E42"/>
              </a:solidFill>
              <a:latin typeface="Arial"/>
              <a:ea typeface="Arial"/>
              <a:cs typeface="Arial"/>
              <a:sym typeface="Arial"/>
            </a:endParaRPr>
          </a:p>
        </p:txBody>
      </p:sp>
      <p:sp>
        <p:nvSpPr>
          <p:cNvPr id="198" name="Google Shape;198;p8"/>
          <p:cNvSpPr/>
          <p:nvPr/>
        </p:nvSpPr>
        <p:spPr>
          <a:xfrm>
            <a:off x="704422" y="2964990"/>
            <a:ext cx="2408700" cy="3009300"/>
          </a:xfrm>
          <a:prstGeom prst="rect">
            <a:avLst/>
          </a:prstGeom>
          <a:solidFill>
            <a:srgbClr val="FFFFFF"/>
          </a:solidFill>
          <a:ln w="38100" cap="flat" cmpd="sng">
            <a:solidFill>
              <a:srgbClr val="6D9EE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363E42"/>
                </a:solidFill>
                <a:latin typeface="Arial"/>
                <a:ea typeface="Arial"/>
                <a:cs typeface="Arial"/>
                <a:sym typeface="Arial"/>
              </a:rPr>
              <a:t>information which</a:t>
            </a:r>
            <a:br>
              <a:rPr lang="en-GB" sz="1600" b="0" i="0" u="none" strike="noStrike" cap="none">
                <a:solidFill>
                  <a:srgbClr val="363E42"/>
                </a:solidFill>
                <a:latin typeface="Arial"/>
                <a:ea typeface="Arial"/>
                <a:cs typeface="Arial"/>
                <a:sym typeface="Arial"/>
              </a:rPr>
            </a:br>
            <a:r>
              <a:rPr lang="en-GB" sz="1600" b="0" i="0" u="none" strike="noStrike" cap="none">
                <a:solidFill>
                  <a:srgbClr val="363E42"/>
                </a:solidFill>
                <a:latin typeface="Arial"/>
                <a:ea typeface="Arial"/>
                <a:cs typeface="Arial"/>
                <a:sym typeface="Arial"/>
              </a:rPr>
              <a:t>is deliberately created </a:t>
            </a:r>
            <a:br>
              <a:rPr lang="en-GB" sz="1600" b="0" i="0" u="none" strike="noStrike" cap="none">
                <a:solidFill>
                  <a:srgbClr val="363E42"/>
                </a:solidFill>
                <a:latin typeface="Arial"/>
                <a:ea typeface="Arial"/>
                <a:cs typeface="Arial"/>
                <a:sym typeface="Arial"/>
              </a:rPr>
            </a:br>
            <a:r>
              <a:rPr lang="en-GB" sz="1600" b="0" i="0" u="none" strike="noStrike" cap="none">
                <a:solidFill>
                  <a:srgbClr val="363E42"/>
                </a:solidFill>
                <a:latin typeface="Arial"/>
                <a:ea typeface="Arial"/>
                <a:cs typeface="Arial"/>
                <a:sym typeface="Arial"/>
              </a:rPr>
              <a:t>to harm a person, group or organisation</a:t>
            </a:r>
            <a:endParaRPr sz="1600" b="0" i="0" u="none" strike="noStrike" cap="none">
              <a:solidFill>
                <a:srgbClr val="363E42"/>
              </a:solidFill>
              <a:latin typeface="Arial"/>
              <a:ea typeface="Arial"/>
              <a:cs typeface="Arial"/>
              <a:sym typeface="Arial"/>
            </a:endParaRPr>
          </a:p>
        </p:txBody>
      </p:sp>
      <p:sp>
        <p:nvSpPr>
          <p:cNvPr id="199" name="Google Shape;199;p8"/>
          <p:cNvSpPr/>
          <p:nvPr/>
        </p:nvSpPr>
        <p:spPr>
          <a:xfrm>
            <a:off x="3369803" y="2964989"/>
            <a:ext cx="2408700" cy="3009300"/>
          </a:xfrm>
          <a:prstGeom prst="rect">
            <a:avLst/>
          </a:prstGeom>
          <a:solidFill>
            <a:srgbClr val="FFFFFF"/>
          </a:solidFill>
          <a:ln w="381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363E42"/>
                </a:solidFill>
                <a:latin typeface="Arial"/>
                <a:ea typeface="Arial"/>
                <a:cs typeface="Arial"/>
                <a:sym typeface="Arial"/>
              </a:rPr>
              <a:t>information shared </a:t>
            </a:r>
            <a:br>
              <a:rPr lang="en-GB" sz="1600" b="0" i="0" u="none" strike="noStrike" cap="none">
                <a:solidFill>
                  <a:srgbClr val="363E42"/>
                </a:solidFill>
                <a:latin typeface="Arial"/>
                <a:ea typeface="Arial"/>
                <a:cs typeface="Arial"/>
                <a:sym typeface="Arial"/>
              </a:rPr>
            </a:br>
            <a:r>
              <a:rPr lang="en-GB" sz="1600" b="0" i="0" u="none" strike="noStrike" cap="none">
                <a:solidFill>
                  <a:srgbClr val="363E42"/>
                </a:solidFill>
                <a:latin typeface="Arial"/>
                <a:ea typeface="Arial"/>
                <a:cs typeface="Arial"/>
                <a:sym typeface="Arial"/>
              </a:rPr>
              <a:t>without knowing it </a:t>
            </a:r>
            <a:br>
              <a:rPr lang="en-GB" sz="1600" b="0" i="0" u="none" strike="noStrike" cap="none">
                <a:solidFill>
                  <a:srgbClr val="363E42"/>
                </a:solidFill>
                <a:latin typeface="Arial"/>
                <a:ea typeface="Arial"/>
                <a:cs typeface="Arial"/>
                <a:sym typeface="Arial"/>
              </a:rPr>
            </a:br>
            <a:r>
              <a:rPr lang="en-GB" sz="1600" b="0" i="0" u="none" strike="noStrike" cap="none">
                <a:solidFill>
                  <a:srgbClr val="363E42"/>
                </a:solidFill>
                <a:latin typeface="Arial"/>
                <a:ea typeface="Arial"/>
                <a:cs typeface="Arial"/>
                <a:sym typeface="Arial"/>
              </a:rPr>
              <a:t>is false; not created </a:t>
            </a:r>
            <a:br>
              <a:rPr lang="en-GB" sz="1600" b="0" i="0" u="none" strike="noStrike" cap="none">
                <a:solidFill>
                  <a:srgbClr val="363E42"/>
                </a:solidFill>
                <a:latin typeface="Arial"/>
                <a:ea typeface="Arial"/>
                <a:cs typeface="Arial"/>
                <a:sym typeface="Arial"/>
              </a:rPr>
            </a:br>
            <a:r>
              <a:rPr lang="en-GB" sz="1600" b="0" i="0" u="none" strike="noStrike" cap="none">
                <a:solidFill>
                  <a:srgbClr val="363E42"/>
                </a:solidFill>
                <a:latin typeface="Arial"/>
                <a:ea typeface="Arial"/>
                <a:cs typeface="Arial"/>
                <a:sym typeface="Arial"/>
              </a:rPr>
              <a:t>to cause harm</a:t>
            </a:r>
            <a:endParaRPr sz="1600" b="0" i="1" u="none" strike="noStrike" cap="none">
              <a:solidFill>
                <a:srgbClr val="363E42"/>
              </a:solidFill>
              <a:latin typeface="Arial"/>
              <a:ea typeface="Arial"/>
              <a:cs typeface="Arial"/>
              <a:sym typeface="Arial"/>
            </a:endParaRPr>
          </a:p>
        </p:txBody>
      </p:sp>
      <p:sp>
        <p:nvSpPr>
          <p:cNvPr id="200" name="Google Shape;200;p8"/>
          <p:cNvSpPr/>
          <p:nvPr/>
        </p:nvSpPr>
        <p:spPr>
          <a:xfrm>
            <a:off x="6035184" y="2965012"/>
            <a:ext cx="2408700" cy="3009300"/>
          </a:xfrm>
          <a:prstGeom prst="rect">
            <a:avLst/>
          </a:prstGeom>
          <a:solidFill>
            <a:srgbClr val="FFFFFF"/>
          </a:solidFill>
          <a:ln w="38100" cap="flat" cmpd="sng">
            <a:solidFill>
              <a:srgbClr val="E06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rgbClr val="363E42"/>
                </a:solidFill>
                <a:latin typeface="Arial"/>
                <a:ea typeface="Arial"/>
                <a:cs typeface="Arial"/>
                <a:sym typeface="Arial"/>
              </a:rPr>
              <a:t>truthful information </a:t>
            </a:r>
            <a:br>
              <a:rPr lang="en-GB" sz="1600" b="0" i="0" u="none" strike="noStrike" cap="none">
                <a:solidFill>
                  <a:srgbClr val="363E42"/>
                </a:solidFill>
                <a:latin typeface="Arial"/>
                <a:ea typeface="Arial"/>
                <a:cs typeface="Arial"/>
                <a:sym typeface="Arial"/>
              </a:rPr>
            </a:br>
            <a:r>
              <a:rPr lang="en-GB" sz="1600" b="0" i="0" u="none" strike="noStrike" cap="none">
                <a:solidFill>
                  <a:srgbClr val="363E42"/>
                </a:solidFill>
                <a:latin typeface="Arial"/>
                <a:ea typeface="Arial"/>
                <a:cs typeface="Arial"/>
                <a:sym typeface="Arial"/>
              </a:rPr>
              <a:t>which is shared to deliberately harm </a:t>
            </a:r>
            <a:br>
              <a:rPr lang="en-GB" sz="1600" b="0" i="0" u="none" strike="noStrike" cap="none">
                <a:solidFill>
                  <a:srgbClr val="363E42"/>
                </a:solidFill>
                <a:latin typeface="Arial"/>
                <a:ea typeface="Arial"/>
                <a:cs typeface="Arial"/>
                <a:sym typeface="Arial"/>
              </a:rPr>
            </a:br>
            <a:r>
              <a:rPr lang="en-GB" sz="1600" b="0" i="0" u="none" strike="noStrike" cap="none">
                <a:solidFill>
                  <a:srgbClr val="363E42"/>
                </a:solidFill>
                <a:latin typeface="Arial"/>
                <a:ea typeface="Arial"/>
                <a:cs typeface="Arial"/>
                <a:sym typeface="Arial"/>
              </a:rPr>
              <a:t>a person or group</a:t>
            </a:r>
            <a:endParaRPr sz="1600" b="0" i="0" u="none" strike="noStrike" cap="none">
              <a:solidFill>
                <a:srgbClr val="363E42"/>
              </a:solidFill>
              <a:latin typeface="Arial"/>
              <a:ea typeface="Arial"/>
              <a:cs typeface="Arial"/>
              <a:sym typeface="Arial"/>
            </a:endParaRPr>
          </a:p>
        </p:txBody>
      </p:sp>
      <p:sp>
        <p:nvSpPr>
          <p:cNvPr id="201" name="Google Shape;201;p8"/>
          <p:cNvSpPr/>
          <p:nvPr/>
        </p:nvSpPr>
        <p:spPr>
          <a:xfrm>
            <a:off x="1973452" y="6072104"/>
            <a:ext cx="5201400" cy="672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GB" sz="1100" b="0" i="1" u="none" strike="noStrike" cap="none">
                <a:solidFill>
                  <a:srgbClr val="363E42"/>
                </a:solidFill>
                <a:latin typeface="Arial"/>
                <a:ea typeface="Arial"/>
                <a:cs typeface="Arial"/>
                <a:sym typeface="Arial"/>
              </a:rPr>
              <a:t>Definitions adapted from “Information Disorder”, Council of Europe report </a:t>
            </a:r>
            <a:endParaRPr sz="1100" b="0" i="1" u="none" strike="noStrike" cap="none">
              <a:solidFill>
                <a:srgbClr val="363E4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body" idx="1"/>
          </p:nvPr>
        </p:nvSpPr>
        <p:spPr>
          <a:xfrm>
            <a:off x="178327" y="3686908"/>
            <a:ext cx="4008900" cy="833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GB" sz="1800" b="0" dirty="0">
                <a:solidFill>
                  <a:srgbClr val="363E42"/>
                </a:solidFill>
              </a:rPr>
              <a:t>You might be familiar with the term ‘fake’ news, however, this term can be quite misleading. ‘Fake’ news has been adopted by some public figures to dismiss news that they personally disagree with. </a:t>
            </a:r>
            <a:endParaRPr sz="1800" b="0" dirty="0">
              <a:solidFill>
                <a:srgbClr val="363E42"/>
              </a:solidFill>
            </a:endParaRPr>
          </a:p>
          <a:p>
            <a:pPr marL="0" lvl="0" indent="0" algn="l" rtl="0">
              <a:lnSpc>
                <a:spcPct val="100000"/>
              </a:lnSpc>
              <a:spcBef>
                <a:spcPts val="0"/>
              </a:spcBef>
              <a:spcAft>
                <a:spcPts val="0"/>
              </a:spcAft>
              <a:buSzPts val="1400"/>
              <a:buNone/>
            </a:pPr>
            <a:endParaRPr sz="1800" dirty="0">
              <a:solidFill>
                <a:srgbClr val="363E42"/>
              </a:solidFill>
            </a:endParaRPr>
          </a:p>
          <a:p>
            <a:pPr marL="0" lvl="0" indent="0" algn="l" rtl="0">
              <a:lnSpc>
                <a:spcPct val="100000"/>
              </a:lnSpc>
              <a:spcBef>
                <a:spcPts val="0"/>
              </a:spcBef>
              <a:spcAft>
                <a:spcPts val="0"/>
              </a:spcAft>
              <a:buSzPts val="1400"/>
              <a:buNone/>
            </a:pPr>
            <a:r>
              <a:rPr lang="en-GB" sz="1800" b="0" dirty="0">
                <a:solidFill>
                  <a:srgbClr val="363E42"/>
                </a:solidFill>
              </a:rPr>
              <a:t>False</a:t>
            </a:r>
            <a:r>
              <a:rPr lang="en-GB" sz="1800" dirty="0">
                <a:solidFill>
                  <a:srgbClr val="363E42"/>
                </a:solidFill>
              </a:rPr>
              <a:t> information</a:t>
            </a:r>
            <a:r>
              <a:rPr lang="en-GB" sz="1800" b="0" dirty="0">
                <a:solidFill>
                  <a:srgbClr val="363E42"/>
                </a:solidFill>
              </a:rPr>
              <a:t> is a better term and this can be broken down into the categories of misinformation, disinformation and mal-information. </a:t>
            </a:r>
            <a:endParaRPr sz="1800" b="0" dirty="0">
              <a:solidFill>
                <a:srgbClr val="363E42"/>
              </a:solidFill>
            </a:endParaRPr>
          </a:p>
        </p:txBody>
      </p:sp>
      <p:pic>
        <p:nvPicPr>
          <p:cNvPr id="207" name="Google Shape;207;p9" descr="We live in a world where information is very easy to fabricate. Now more than ever, media literacy (the ability to critically analyse information) is critical for us as citizens and for our democracy to function. This video explains the difference between Misinformation, Disinformation and Malinformation and presents you with some examples!&#10;&#10;This video is part of a resource pack created and designed by Shout Out UK, supported by the US Embassy in London and in collaboration with the Association For Citizenship Teaching.&#10;&#10;For more info: https://www.shoutoutuk.org/media-literacy/&#10;&#10;Dis-information.&#10;&#10;This is information that is false and deliberately created to harm a person, a social group, an organisation or a country.&#10;&#10;Mis-information&#10;&#10;This is information that is false, but not created with the intention of causing harm. &#10;&#10;Mal-information&#10;&#10;Mal-information is when accurate information is shared to cause harm, often by moving private information into the public sphere, such as secrets or private images.&#10;&#10;For more content on media literacy follow us on: &#10;&#10;Twitter: @Shoutout_UK&#10;Instagram: @shoutoutuk_official &#10;Facebook: @Shoutoutuk" title="How to understand Misinformation, Disinformation and Malinformation">
            <a:hlinkClick r:id="rId3"/>
          </p:cNvPr>
          <p:cNvPicPr preferRelativeResize="0"/>
          <p:nvPr/>
        </p:nvPicPr>
        <p:blipFill rotWithShape="1">
          <a:blip r:embed="rId4">
            <a:alphaModFix/>
          </a:blip>
          <a:srcRect/>
          <a:stretch/>
        </p:blipFill>
        <p:spPr>
          <a:xfrm>
            <a:off x="4220326" y="2216125"/>
            <a:ext cx="4513049" cy="3384775"/>
          </a:xfrm>
          <a:prstGeom prst="rect">
            <a:avLst/>
          </a:prstGeom>
          <a:noFill/>
          <a:ln>
            <a:noFill/>
          </a:ln>
        </p:spPr>
      </p:pic>
      <p:sp>
        <p:nvSpPr>
          <p:cNvPr id="208" name="Google Shape;208;p9"/>
          <p:cNvSpPr txBox="1"/>
          <p:nvPr/>
        </p:nvSpPr>
        <p:spPr>
          <a:xfrm>
            <a:off x="178327" y="1538558"/>
            <a:ext cx="83808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dirty="0">
                <a:solidFill>
                  <a:srgbClr val="363E42"/>
                </a:solidFill>
                <a:latin typeface="Arial"/>
                <a:ea typeface="Arial"/>
                <a:cs typeface="Arial"/>
                <a:sym typeface="Arial"/>
              </a:rPr>
              <a:t>How to understand </a:t>
            </a:r>
            <a:r>
              <a:rPr lang="en-GB" sz="2200" b="1" i="0" u="none" strike="noStrike" cap="none" dirty="0">
                <a:solidFill>
                  <a:srgbClr val="363E42"/>
                </a:solidFill>
                <a:latin typeface="Arial"/>
                <a:ea typeface="Arial"/>
                <a:cs typeface="Arial"/>
                <a:sym typeface="Arial"/>
              </a:rPr>
              <a:t>Misinformation, Disinformation</a:t>
            </a:r>
            <a:r>
              <a:rPr lang="en-GB" sz="2200" b="0" i="0" u="none" strike="noStrike" cap="none" dirty="0">
                <a:solidFill>
                  <a:srgbClr val="363E42"/>
                </a:solidFill>
                <a:latin typeface="Arial"/>
                <a:ea typeface="Arial"/>
                <a:cs typeface="Arial"/>
                <a:sym typeface="Arial"/>
              </a:rPr>
              <a:t> and </a:t>
            </a:r>
            <a:r>
              <a:rPr lang="en-GB" sz="2200" b="1" i="0" u="none" strike="noStrike" cap="none" dirty="0">
                <a:solidFill>
                  <a:srgbClr val="363E42"/>
                </a:solidFill>
                <a:latin typeface="Arial"/>
                <a:ea typeface="Arial"/>
                <a:cs typeface="Arial"/>
                <a:sym typeface="Arial"/>
              </a:rPr>
              <a:t>Mal-information</a:t>
            </a:r>
            <a:r>
              <a:rPr lang="en-GB" sz="2200" b="0" i="0" u="none" strike="noStrike" cap="none" dirty="0">
                <a:solidFill>
                  <a:srgbClr val="363E42"/>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p:txBody>
      </p:sp>
      <p:sp>
        <p:nvSpPr>
          <p:cNvPr id="209" name="Google Shape;209;p9"/>
          <p:cNvSpPr txBox="1"/>
          <p:nvPr/>
        </p:nvSpPr>
        <p:spPr>
          <a:xfrm>
            <a:off x="4114800" y="5736733"/>
            <a:ext cx="469329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rgbClr val="000000"/>
                </a:solidFill>
                <a:latin typeface="Arial"/>
                <a:ea typeface="Arial"/>
                <a:cs typeface="Arial"/>
                <a:sym typeface="Arial"/>
              </a:rPr>
              <a:t>Animation link: </a:t>
            </a:r>
            <a:r>
              <a:rPr lang="en-GB" sz="1200" b="0" i="0" u="sng" strike="noStrike" cap="none" dirty="0">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http://www.youtube.com/watch?v=HD5MmuLDeFE</a:t>
            </a:r>
            <a:r>
              <a:rPr lang="en-GB" sz="1200" b="0" i="0" u="sng" strike="noStrike" cap="none" dirty="0">
                <a:solidFill>
                  <a:srgbClr val="0070C0"/>
                </a:solidFill>
                <a:latin typeface="Arial"/>
                <a:ea typeface="Arial"/>
                <a:cs typeface="Arial"/>
                <a:sym typeface="Arial"/>
              </a:rPr>
              <a:t> </a:t>
            </a:r>
            <a:r>
              <a:rPr lang="en-GB" sz="1200" b="0" i="0" u="none" strike="noStrike" cap="none" dirty="0">
                <a:solidFill>
                  <a:srgbClr val="0070C0"/>
                </a:solidFill>
                <a:sym typeface="Arial"/>
              </a:rPr>
              <a:t> </a:t>
            </a:r>
            <a:endParaRPr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8A76AC8AC8C54899E551A7E5B6C6B2" ma:contentTypeVersion="" ma:contentTypeDescription="Create a new document." ma:contentTypeScope="" ma:versionID="aa8c969306e39369c72a95152fa0b0e4">
  <xsd:schema xmlns:xsd="http://www.w3.org/2001/XMLSchema" xmlns:xs="http://www.w3.org/2001/XMLSchema" xmlns:p="http://schemas.microsoft.com/office/2006/metadata/properties" xmlns:ns2="bc946d81-2c1a-4ec5-ba7a-afa7b0631562" xmlns:ns3="0b7237f1-b122-4fd9-b8a4-ea03d7c936dd" xmlns:ns4="75dfc2cc-4994-4abe-908d-f768f2a61783" targetNamespace="http://schemas.microsoft.com/office/2006/metadata/properties" ma:root="true" ma:fieldsID="0eb5c8b4e504f57c5548fa688d7bf3d0" ns2:_="" ns3:_="" ns4:_="">
    <xsd:import namespace="bc946d81-2c1a-4ec5-ba7a-afa7b0631562"/>
    <xsd:import namespace="0b7237f1-b122-4fd9-b8a4-ea03d7c936dd"/>
    <xsd:import namespace="75dfc2cc-4994-4abe-908d-f768f2a617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46d81-2c1a-4ec5-ba7a-afa7b0631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237f1-b122-4fd9-b8a4-ea03d7c936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CE699ED-E261-458A-980A-CBAA337DB3A3}" ma:internalName="TaxCatchAll" ma:showField="CatchAllData" ma:web="{75dfc2cc-4994-4abe-908d-f768f2a61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dfc2cc-4994-4abe-908d-f768f2a6178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7237f1-b122-4fd9-b8a4-ea03d7c936dd" xsi:nil="true"/>
    <lcf76f155ced4ddcb4097134ff3c332f xmlns="bc946d81-2c1a-4ec5-ba7a-afa7b06315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FFCFA7-3626-46C1-98E9-FADA23C470B6}"/>
</file>

<file path=customXml/itemProps2.xml><?xml version="1.0" encoding="utf-8"?>
<ds:datastoreItem xmlns:ds="http://schemas.openxmlformats.org/officeDocument/2006/customXml" ds:itemID="{81D44C6B-C775-439C-A9C8-6AA26CDD25ED}"/>
</file>

<file path=customXml/itemProps3.xml><?xml version="1.0" encoding="utf-8"?>
<ds:datastoreItem xmlns:ds="http://schemas.openxmlformats.org/officeDocument/2006/customXml" ds:itemID="{3D1484AC-95F2-417D-B3AE-983773275392}"/>
</file>

<file path=docProps/app.xml><?xml version="1.0" encoding="utf-8"?>
<Properties xmlns="http://schemas.openxmlformats.org/officeDocument/2006/extended-properties" xmlns:vt="http://schemas.openxmlformats.org/officeDocument/2006/docPropsVTypes">
  <TotalTime>117</TotalTime>
  <Words>974</Words>
  <Application>Microsoft Office PowerPoint</Application>
  <PresentationFormat>On-screen Show (4:3)</PresentationFormat>
  <Paragraphs>102</Paragraphs>
  <Slides>21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Media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Literacy</dc:title>
  <cp:lastModifiedBy>Elisabeth Pop</cp:lastModifiedBy>
  <cp:revision>9</cp:revision>
  <dcterms:modified xsi:type="dcterms:W3CDTF">2022-07-27T10:19:14Z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0x0101009E8A76AC8AC8C54899E551A7E5B6C6B2</vt:lpwstr>
  </property>
</Properties>
</file>