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2"/>
  </p:notesMasterIdLst>
  <p:handoutMasterIdLst>
    <p:handoutMasterId r:id="rId23"/>
  </p:handoutMasterIdLst>
  <p:sldIdLst>
    <p:sldId id="256" r:id="rId2"/>
    <p:sldId id="284" r:id="rId3"/>
    <p:sldId id="303" r:id="rId4"/>
    <p:sldId id="304" r:id="rId5"/>
    <p:sldId id="299" r:id="rId6"/>
    <p:sldId id="294" r:id="rId7"/>
    <p:sldId id="295" r:id="rId8"/>
    <p:sldId id="296" r:id="rId9"/>
    <p:sldId id="297" r:id="rId10"/>
    <p:sldId id="301" r:id="rId11"/>
    <p:sldId id="285" r:id="rId12"/>
    <p:sldId id="298" r:id="rId13"/>
    <p:sldId id="300" r:id="rId14"/>
    <p:sldId id="288" r:id="rId15"/>
    <p:sldId id="302" r:id="rId16"/>
    <p:sldId id="289" r:id="rId17"/>
    <p:sldId id="290" r:id="rId18"/>
    <p:sldId id="291" r:id="rId19"/>
    <p:sldId id="292" r:id="rId20"/>
    <p:sldId id="26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6">
          <p15:clr>
            <a:srgbClr val="A4A3A4"/>
          </p15:clr>
        </p15:guide>
        <p15:guide id="2" pos="17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F33"/>
    <a:srgbClr val="DCA000"/>
    <a:srgbClr val="EE266D"/>
    <a:srgbClr val="363E42"/>
    <a:srgbClr val="00AEEF"/>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showGuides="1">
      <p:cViewPr varScale="1">
        <p:scale>
          <a:sx n="106" d="100"/>
          <a:sy n="106" d="100"/>
        </p:scale>
        <p:origin x="348" y="108"/>
      </p:cViewPr>
      <p:guideLst>
        <p:guide orient="horz" pos="1476"/>
        <p:guide pos="173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3D5D29-CE63-5E4E-B6EA-9AB2C3BDEBF9}" type="datetimeFigureOut">
              <a:t>2/12/2020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176628-1305-B44D-983C-9DCD4E985EB7}" type="slidenum">
              <a:t>‹#›</a:t>
            </a:fld>
            <a:endParaRPr lang="en-US"/>
          </a:p>
        </p:txBody>
      </p:sp>
    </p:spTree>
    <p:extLst>
      <p:ext uri="{BB962C8B-B14F-4D97-AF65-F5344CB8AC3E}">
        <p14:creationId xmlns:p14="http://schemas.microsoft.com/office/powerpoint/2010/main" val="3719604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FF0433-DBF3-1C40-AA69-D80A8C829DA5}" type="datetimeFigureOut">
              <a:t>2/12/2020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400404-E079-F346-B70E-EF5A227EBA15}" type="slidenum">
              <a:t>‹#›</a:t>
            </a:fld>
            <a:endParaRPr lang="en-US"/>
          </a:p>
        </p:txBody>
      </p:sp>
    </p:spTree>
    <p:extLst>
      <p:ext uri="{BB962C8B-B14F-4D97-AF65-F5344CB8AC3E}">
        <p14:creationId xmlns:p14="http://schemas.microsoft.com/office/powerpoint/2010/main" val="35554508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0404-E079-F346-B70E-EF5A227EBA15}" type="slidenum">
              <a:rPr lang="uk-UA" smtClean="0"/>
              <a:t>2</a:t>
            </a:fld>
            <a:endParaRPr lang="uk-UA"/>
          </a:p>
        </p:txBody>
      </p:sp>
    </p:spTree>
    <p:extLst>
      <p:ext uri="{BB962C8B-B14F-4D97-AF65-F5344CB8AC3E}">
        <p14:creationId xmlns:p14="http://schemas.microsoft.com/office/powerpoint/2010/main" val="932389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ONT COVER SLIDE">
    <p:spTree>
      <p:nvGrpSpPr>
        <p:cNvPr id="1" name=""/>
        <p:cNvGrpSpPr/>
        <p:nvPr/>
      </p:nvGrpSpPr>
      <p:grpSpPr>
        <a:xfrm>
          <a:off x="0" y="0"/>
          <a:ext cx="0" cy="0"/>
          <a:chOff x="0" y="0"/>
          <a:chExt cx="0" cy="0"/>
        </a:xfrm>
      </p:grpSpPr>
      <p:pic>
        <p:nvPicPr>
          <p:cNvPr id="5" name="Picture 4" descr="Yellow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39430" y="1935644"/>
            <a:ext cx="8434414" cy="1065102"/>
          </a:xfrm>
          <a:prstGeom prst="rect">
            <a:avLst/>
          </a:prstGeom>
        </p:spPr>
        <p:txBody>
          <a:bodyPr lIns="0" tIns="0" rIns="0" bIns="0"/>
          <a:lstStyle>
            <a:lvl1pPr algn="l">
              <a:defRPr sz="6600" b="1" i="0" kern="1200" spc="50" baseline="0">
                <a:solidFill>
                  <a:srgbClr val="363E42"/>
                </a:solidFill>
                <a:latin typeface="Arial"/>
              </a:defRPr>
            </a:lvl1pPr>
          </a:lstStyle>
          <a:p>
            <a:r>
              <a:rPr lang="en-GB"/>
              <a:t>Your City</a:t>
            </a:r>
            <a:endParaRPr lang="en-US"/>
          </a:p>
        </p:txBody>
      </p:sp>
      <p:sp>
        <p:nvSpPr>
          <p:cNvPr id="3" name="Subtitle 2"/>
          <p:cNvSpPr>
            <a:spLocks noGrp="1"/>
          </p:cNvSpPr>
          <p:nvPr>
            <p:ph type="subTitle" idx="1" hasCustomPrompt="1"/>
          </p:nvPr>
        </p:nvSpPr>
        <p:spPr>
          <a:xfrm>
            <a:off x="339430" y="2939017"/>
            <a:ext cx="8431508" cy="410240"/>
          </a:xfrm>
          <a:prstGeom prst="rect">
            <a:avLst/>
          </a:prstGeom>
        </p:spPr>
        <p:txBody>
          <a:bodyPr lIns="0" tIns="0" rIns="0" bIns="0" anchor="t" anchorCtr="0"/>
          <a:lstStyle>
            <a:lvl1pPr marL="0" indent="0" algn="l">
              <a:buNone/>
              <a:defRPr sz="1500" b="1" i="0" kern="1200" spc="50">
                <a:solidFill>
                  <a:srgbClr val="363E4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Introduction</a:t>
            </a:r>
            <a:endParaRPr lang="en-US"/>
          </a:p>
        </p:txBody>
      </p:sp>
      <p:sp>
        <p:nvSpPr>
          <p:cNvPr id="12"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sp>
        <p:nvSpPr>
          <p:cNvPr id="6" name="TextBox 5">
            <a:extLst>
              <a:ext uri="{FF2B5EF4-FFF2-40B4-BE49-F238E27FC236}">
                <a16:creationId xmlns:a16="http://schemas.microsoft.com/office/drawing/2014/main" id="{7DF1E993-EC17-CE4A-9B59-8DA604583268}"/>
              </a:ext>
            </a:extLst>
          </p:cNvPr>
          <p:cNvSpPr txBox="1"/>
          <p:nvPr userDrawn="1"/>
        </p:nvSpPr>
        <p:spPr>
          <a:xfrm>
            <a:off x="3238668" y="6169445"/>
            <a:ext cx="2633032" cy="292388"/>
          </a:xfrm>
          <a:prstGeom prst="rect">
            <a:avLst/>
          </a:prstGeom>
          <a:noFill/>
        </p:spPr>
        <p:txBody>
          <a:bodyPr wrap="square" rtlCol="0">
            <a:spAutoFit/>
          </a:bodyPr>
          <a:lstStyle/>
          <a:p>
            <a:pPr algn="ctr"/>
            <a:r>
              <a:rPr lang="en-GB" sz="650" dirty="0">
                <a:solidFill>
                  <a:srgbClr val="292F33"/>
                </a:solidFill>
                <a:latin typeface="Arial" panose="020B0604020202020204" pitchFamily="34" charset="0"/>
                <a:cs typeface="Arial" panose="020B0604020202020204" pitchFamily="34" charset="0"/>
              </a:rPr>
              <a:t>Funded, printed and promoted by the Greater London Authority, </a:t>
            </a:r>
            <a:br>
              <a:rPr lang="en-GB" sz="650" dirty="0">
                <a:solidFill>
                  <a:srgbClr val="292F33"/>
                </a:solidFill>
                <a:latin typeface="Arial" panose="020B0604020202020204" pitchFamily="34" charset="0"/>
                <a:cs typeface="Arial" panose="020B0604020202020204" pitchFamily="34" charset="0"/>
              </a:rPr>
            </a:br>
            <a:r>
              <a:rPr lang="en-GB" sz="650" dirty="0">
                <a:solidFill>
                  <a:srgbClr val="292F33"/>
                </a:solidFill>
                <a:latin typeface="Arial" panose="020B0604020202020204" pitchFamily="34" charset="0"/>
                <a:cs typeface="Arial" panose="020B0604020202020204" pitchFamily="34" charset="0"/>
              </a:rPr>
              <a:t>The Queen's Walk, London, SE1 2AA</a:t>
            </a:r>
            <a:endParaRPr lang="en-US" sz="650" dirty="0">
              <a:solidFill>
                <a:srgbClr val="292F33"/>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A1759D3-A3CE-4745-BF13-741ED79B954D}"/>
              </a:ext>
            </a:extLst>
          </p:cNvPr>
          <p:cNvPicPr>
            <a:picLocks noChangeAspect="1"/>
          </p:cNvPicPr>
          <p:nvPr userDrawn="1"/>
        </p:nvPicPr>
        <p:blipFill>
          <a:blip r:embed="rId3"/>
          <a:stretch>
            <a:fillRect/>
          </a:stretch>
        </p:blipFill>
        <p:spPr>
          <a:xfrm>
            <a:off x="7743730" y="6145057"/>
            <a:ext cx="1027208" cy="221381"/>
          </a:xfrm>
          <a:prstGeom prst="rect">
            <a:avLst/>
          </a:prstGeom>
        </p:spPr>
      </p:pic>
    </p:spTree>
    <p:extLst>
      <p:ext uri="{BB962C8B-B14F-4D97-AF65-F5344CB8AC3E}">
        <p14:creationId xmlns:p14="http://schemas.microsoft.com/office/powerpoint/2010/main" val="50960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BULLETS AND 1x IMAGES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11" name="Content Placeholder 10"/>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lvl="0"/>
            <a:endParaRPr lang="en-GB"/>
          </a:p>
          <a:p>
            <a:pPr lvl="0"/>
            <a:endParaRPr lang="en-GB"/>
          </a:p>
          <a:p>
            <a:pPr lvl="0"/>
            <a:endParaRPr lang="en-GB"/>
          </a:p>
          <a:p>
            <a:pPr lvl="0"/>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lvl="0"/>
            <a:endParaRPr lang="en-GB"/>
          </a:p>
          <a:p>
            <a:pPr lvl="0"/>
            <a:endParaRPr lang="en-US"/>
          </a:p>
        </p:txBody>
      </p:sp>
      <p:sp>
        <p:nvSpPr>
          <p:cNvPr id="18" name="Picture Placeholder 15"/>
          <p:cNvSpPr>
            <a:spLocks noGrp="1"/>
          </p:cNvSpPr>
          <p:nvPr>
            <p:ph type="pic" sz="quarter" idx="16" hasCustomPrompt="1"/>
          </p:nvPr>
        </p:nvSpPr>
        <p:spPr>
          <a:xfrm>
            <a:off x="4575174" y="1663701"/>
            <a:ext cx="4191413" cy="4205896"/>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br>
              <a:rPr lang="en-US"/>
            </a:br>
            <a:br>
              <a:rPr lang="en-US"/>
            </a:br>
            <a:br>
              <a:rPr lang="en-US"/>
            </a:br>
            <a:br>
              <a:rPr lang="en-US"/>
            </a:br>
            <a:br>
              <a:rPr lang="en-US"/>
            </a:br>
            <a:br>
              <a:rPr lang="en-US"/>
            </a:br>
            <a:r>
              <a:rPr lang="en-US"/>
              <a:t>Place image here</a:t>
            </a:r>
          </a:p>
        </p:txBody>
      </p:sp>
      <p:sp>
        <p:nvSpPr>
          <p:cNvPr id="10"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spTree>
    <p:extLst>
      <p:ext uri="{BB962C8B-B14F-4D97-AF65-F5344CB8AC3E}">
        <p14:creationId xmlns:p14="http://schemas.microsoft.com/office/powerpoint/2010/main" val="248401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4x IMAGES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16" name="Picture Placeholder 15"/>
          <p:cNvSpPr>
            <a:spLocks noGrp="1"/>
          </p:cNvSpPr>
          <p:nvPr>
            <p:ph type="pic" sz="quarter" idx="14" hasCustomPrompt="1"/>
          </p:nvPr>
        </p:nvSpPr>
        <p:spPr>
          <a:xfrm>
            <a:off x="4575175" y="1669519"/>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7" name="Picture Placeholder 15"/>
          <p:cNvSpPr>
            <a:spLocks noGrp="1"/>
          </p:cNvSpPr>
          <p:nvPr>
            <p:ph type="pic" sz="quarter" idx="15" hasCustomPrompt="1"/>
          </p:nvPr>
        </p:nvSpPr>
        <p:spPr>
          <a:xfrm>
            <a:off x="6766338" y="1669519"/>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3" name="Picture Placeholder 15"/>
          <p:cNvSpPr>
            <a:spLocks noGrp="1"/>
          </p:cNvSpPr>
          <p:nvPr>
            <p:ph type="pic" sz="quarter" idx="17" hasCustomPrompt="1"/>
          </p:nvPr>
        </p:nvSpPr>
        <p:spPr>
          <a:xfrm>
            <a:off x="4575174" y="3869184"/>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4" name="Picture Placeholder 15"/>
          <p:cNvSpPr>
            <a:spLocks noGrp="1"/>
          </p:cNvSpPr>
          <p:nvPr>
            <p:ph type="pic" sz="quarter" idx="18" hasCustomPrompt="1"/>
          </p:nvPr>
        </p:nvSpPr>
        <p:spPr>
          <a:xfrm>
            <a:off x="6766337" y="3869184"/>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0" name="Content Placeholder 10"/>
          <p:cNvSpPr>
            <a:spLocks noGrp="1"/>
          </p:cNvSpPr>
          <p:nvPr>
            <p:ph sz="quarter" idx="13" hasCustomPrompt="1"/>
          </p:nvPr>
        </p:nvSpPr>
        <p:spPr>
          <a:xfrm>
            <a:off x="374874" y="2906215"/>
            <a:ext cx="4008995" cy="2969486"/>
          </a:xfrm>
          <a:prstGeom prst="rect">
            <a:avLst/>
          </a:prstGeom>
        </p:spPr>
        <p:txBody>
          <a:bodyPr vert="horz" lIns="0" tIns="0" rIns="0" bIns="0" numCol="1"/>
          <a:lstStyle>
            <a:lvl1pPr marL="0" marR="0" indent="0" algn="l" defTabSz="457200" rtl="0" eaLnBrk="1" fontAlgn="auto" latinLnBrk="0" hangingPunct="1">
              <a:lnSpc>
                <a:spcPts val="1900"/>
              </a:lnSpc>
              <a:spcBef>
                <a:spcPts val="0"/>
              </a:spcBef>
              <a:spcAft>
                <a:spcPts val="0"/>
              </a:spcAft>
              <a:buClr>
                <a:srgbClr val="EE266D"/>
              </a:buClr>
              <a:buSzPct val="110000"/>
              <a:buFontTx/>
              <a:buNone/>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a:t>Body copy to start here (14pt)</a:t>
            </a:r>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lvl="0"/>
            <a:endParaRPr lang="en-GB"/>
          </a:p>
          <a:p>
            <a:pPr lvl="0"/>
            <a:endParaRPr lang="en-US"/>
          </a:p>
        </p:txBody>
      </p:sp>
      <p:sp>
        <p:nvSpPr>
          <p:cNvPr id="11"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spTree>
    <p:extLst>
      <p:ext uri="{BB962C8B-B14F-4D97-AF65-F5344CB8AC3E}">
        <p14:creationId xmlns:p14="http://schemas.microsoft.com/office/powerpoint/2010/main" val="322283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FULL WIDTH IMAGE P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10" name="Picture Placeholder 15"/>
          <p:cNvSpPr>
            <a:spLocks noGrp="1"/>
          </p:cNvSpPr>
          <p:nvPr>
            <p:ph type="pic" sz="quarter" idx="16" hasCustomPrompt="1"/>
          </p:nvPr>
        </p:nvSpPr>
        <p:spPr>
          <a:xfrm>
            <a:off x="374872" y="1663701"/>
            <a:ext cx="8391715" cy="4205896"/>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br>
              <a:rPr lang="en-US"/>
            </a:br>
            <a:br>
              <a:rPr lang="en-US"/>
            </a:br>
            <a:br>
              <a:rPr lang="en-US"/>
            </a:br>
            <a:br>
              <a:rPr lang="en-US"/>
            </a:br>
            <a:br>
              <a:rPr lang="en-US"/>
            </a:br>
            <a:br>
              <a:rPr lang="en-US"/>
            </a:br>
            <a:r>
              <a:rPr lang="en-US"/>
              <a:t>Place image here</a:t>
            </a:r>
          </a:p>
        </p:txBody>
      </p:sp>
      <p:sp>
        <p:nvSpPr>
          <p:cNvPr id="5"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spTree>
    <p:extLst>
      <p:ext uri="{BB962C8B-B14F-4D97-AF65-F5344CB8AC3E}">
        <p14:creationId xmlns:p14="http://schemas.microsoft.com/office/powerpoint/2010/main" val="255146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NGLE FULL WIDTH IMAGE WITH PAGE TITLEP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10" name="Picture Placeholder 15"/>
          <p:cNvSpPr>
            <a:spLocks noGrp="1"/>
          </p:cNvSpPr>
          <p:nvPr>
            <p:ph type="pic" sz="quarter" idx="16" hasCustomPrompt="1"/>
          </p:nvPr>
        </p:nvSpPr>
        <p:spPr>
          <a:xfrm>
            <a:off x="374872" y="2608263"/>
            <a:ext cx="8391715" cy="3261334"/>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br>
              <a:rPr lang="en-US"/>
            </a:br>
            <a:br>
              <a:rPr lang="en-US"/>
            </a:br>
            <a:br>
              <a:rPr lang="en-US"/>
            </a:br>
            <a:r>
              <a:rPr lang="en-US"/>
              <a:t>Place image here</a:t>
            </a:r>
          </a:p>
        </p:txBody>
      </p:sp>
      <p:sp>
        <p:nvSpPr>
          <p:cNvPr id="5" name="Content Placeholder 2"/>
          <p:cNvSpPr>
            <a:spLocks noGrp="1"/>
          </p:cNvSpPr>
          <p:nvPr>
            <p:ph idx="1" hasCustomPrompt="1"/>
          </p:nvPr>
        </p:nvSpPr>
        <p:spPr>
          <a:xfrm>
            <a:off x="374872" y="2066328"/>
            <a:ext cx="8391715" cy="541936"/>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7"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spTree>
    <p:extLst>
      <p:ext uri="{BB962C8B-B14F-4D97-AF65-F5344CB8AC3E}">
        <p14:creationId xmlns:p14="http://schemas.microsoft.com/office/powerpoint/2010/main" val="2875257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8391716"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11" name="Content Placeholder 10"/>
          <p:cNvSpPr>
            <a:spLocks noGrp="1"/>
          </p:cNvSpPr>
          <p:nvPr>
            <p:ph sz="quarter" idx="13" hasCustomPrompt="1"/>
          </p:nvPr>
        </p:nvSpPr>
        <p:spPr>
          <a:xfrm>
            <a:off x="374874" y="2906215"/>
            <a:ext cx="8391714" cy="2969486"/>
          </a:xfrm>
          <a:prstGeom prst="rect">
            <a:avLst/>
          </a:prstGeom>
        </p:spPr>
        <p:txBody>
          <a:bodyPr vert="horz" lIns="0" tIns="0" rIns="0" bIns="0" numCol="2"/>
          <a:lstStyle>
            <a:lvl1pPr marL="0" marR="0" indent="0" algn="l" defTabSz="457200" rtl="0" eaLnBrk="1" fontAlgn="auto" latinLnBrk="0" hangingPunct="1">
              <a:lnSpc>
                <a:spcPts val="1900"/>
              </a:lnSpc>
              <a:spcBef>
                <a:spcPts val="0"/>
              </a:spcBef>
              <a:spcAft>
                <a:spcPts val="0"/>
              </a:spcAft>
              <a:buClr>
                <a:srgbClr val="EE266D"/>
              </a:buClr>
              <a:buSzPct val="110000"/>
              <a:buFontTx/>
              <a:buNone/>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a:t>Body copy to start here (14pt)</a:t>
            </a:r>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lvl="0"/>
            <a:endParaRPr lang="en-GB"/>
          </a:p>
          <a:p>
            <a:pPr lvl="0"/>
            <a:endParaRPr lang="en-US"/>
          </a:p>
        </p:txBody>
      </p:sp>
      <p:sp>
        <p:nvSpPr>
          <p:cNvPr id="9"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spTree>
    <p:extLst>
      <p:ext uri="{BB962C8B-B14F-4D97-AF65-F5344CB8AC3E}">
        <p14:creationId xmlns:p14="http://schemas.microsoft.com/office/powerpoint/2010/main" val="2484017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COLUMN TEXT ONLY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11" name="Content Placeholder 10"/>
          <p:cNvSpPr>
            <a:spLocks noGrp="1"/>
          </p:cNvSpPr>
          <p:nvPr>
            <p:ph sz="quarter" idx="13" hasCustomPrompt="1"/>
          </p:nvPr>
        </p:nvSpPr>
        <p:spPr>
          <a:xfrm>
            <a:off x="374874" y="2906215"/>
            <a:ext cx="4008995" cy="2969486"/>
          </a:xfrm>
          <a:prstGeom prst="rect">
            <a:avLst/>
          </a:prstGeom>
        </p:spPr>
        <p:txBody>
          <a:bodyPr vert="horz" lIns="0" tIns="0" rIns="0" bIns="0" numCol="1"/>
          <a:lstStyle>
            <a:lvl1pPr marL="0" marR="0" indent="0" algn="l" defTabSz="457200" rtl="0" eaLnBrk="1" fontAlgn="auto" latinLnBrk="0" hangingPunct="1">
              <a:lnSpc>
                <a:spcPts val="1900"/>
              </a:lnSpc>
              <a:spcBef>
                <a:spcPts val="0"/>
              </a:spcBef>
              <a:spcAft>
                <a:spcPts val="0"/>
              </a:spcAft>
              <a:buClr>
                <a:srgbClr val="EE266D"/>
              </a:buClr>
              <a:buSzPct val="110000"/>
              <a:buFontTx/>
              <a:buNone/>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a:t>Body copy to start here (14pt)</a:t>
            </a:r>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lvl="0"/>
            <a:endParaRPr lang="en-GB"/>
          </a:p>
          <a:p>
            <a:pPr lvl="0"/>
            <a:endParaRPr lang="en-US"/>
          </a:p>
        </p:txBody>
      </p:sp>
      <p:sp>
        <p:nvSpPr>
          <p:cNvPr id="9"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spTree>
    <p:extLst>
      <p:ext uri="{BB962C8B-B14F-4D97-AF65-F5344CB8AC3E}">
        <p14:creationId xmlns:p14="http://schemas.microsoft.com/office/powerpoint/2010/main" val="3688325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INGLE COLUMN TEXT WITH TABLE STY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11" name="Content Placeholder 10"/>
          <p:cNvSpPr>
            <a:spLocks noGrp="1"/>
          </p:cNvSpPr>
          <p:nvPr>
            <p:ph sz="quarter" idx="13" hasCustomPrompt="1"/>
          </p:nvPr>
        </p:nvSpPr>
        <p:spPr>
          <a:xfrm>
            <a:off x="374874" y="2906215"/>
            <a:ext cx="4008995" cy="2969486"/>
          </a:xfrm>
          <a:prstGeom prst="rect">
            <a:avLst/>
          </a:prstGeom>
        </p:spPr>
        <p:txBody>
          <a:bodyPr vert="horz" lIns="0" tIns="0" rIns="0" bIns="0" numCol="1"/>
          <a:lstStyle>
            <a:lvl1pPr marL="0" marR="0" indent="0" algn="l" defTabSz="457200" rtl="0" eaLnBrk="1" fontAlgn="auto" latinLnBrk="0" hangingPunct="1">
              <a:lnSpc>
                <a:spcPts val="1900"/>
              </a:lnSpc>
              <a:spcBef>
                <a:spcPts val="0"/>
              </a:spcBef>
              <a:spcAft>
                <a:spcPts val="0"/>
              </a:spcAft>
              <a:buClr>
                <a:srgbClr val="EE266D"/>
              </a:buClr>
              <a:buSzPct val="110000"/>
              <a:buFontTx/>
              <a:buNone/>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a:t>Body copy to start here (14pt)</a:t>
            </a:r>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lvl="0"/>
            <a:endParaRPr lang="en-GB"/>
          </a:p>
          <a:p>
            <a:pPr lvl="0"/>
            <a:endParaRPr lang="en-US"/>
          </a:p>
        </p:txBody>
      </p:sp>
      <p:sp>
        <p:nvSpPr>
          <p:cNvPr id="9"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graphicFrame>
        <p:nvGraphicFramePr>
          <p:cNvPr id="2" name="Table 1"/>
          <p:cNvGraphicFramePr>
            <a:graphicFrameLocks noGrp="1"/>
          </p:cNvGraphicFramePr>
          <p:nvPr userDrawn="1">
            <p:extLst>
              <p:ext uri="{D42A27DB-BD31-4B8C-83A1-F6EECF244321}">
                <p14:modId xmlns:p14="http://schemas.microsoft.com/office/powerpoint/2010/main" val="3173776486"/>
              </p:ext>
            </p:extLst>
          </p:nvPr>
        </p:nvGraphicFramePr>
        <p:xfrm>
          <a:off x="4774642" y="2066327"/>
          <a:ext cx="4008996" cy="3950696"/>
        </p:xfrm>
        <a:graphic>
          <a:graphicData uri="http://schemas.openxmlformats.org/drawingml/2006/table">
            <a:tbl>
              <a:tblPr firstRow="1" bandRow="1">
                <a:tableStyleId>{2D5ABB26-0587-4C30-8999-92F81FD0307C}</a:tableStyleId>
              </a:tblPr>
              <a:tblGrid>
                <a:gridCol w="2004498">
                  <a:extLst>
                    <a:ext uri="{9D8B030D-6E8A-4147-A177-3AD203B41FA5}">
                      <a16:colId xmlns:a16="http://schemas.microsoft.com/office/drawing/2014/main" val="20000"/>
                    </a:ext>
                  </a:extLst>
                </a:gridCol>
                <a:gridCol w="2004498">
                  <a:extLst>
                    <a:ext uri="{9D8B030D-6E8A-4147-A177-3AD203B41FA5}">
                      <a16:colId xmlns:a16="http://schemas.microsoft.com/office/drawing/2014/main" val="20001"/>
                    </a:ext>
                  </a:extLst>
                </a:gridCol>
              </a:tblGrid>
              <a:tr h="494914">
                <a:tc>
                  <a:txBody>
                    <a:bodyPr/>
                    <a:lstStyle/>
                    <a:p>
                      <a:r>
                        <a:rPr lang="en-GB" sz="1400" b="1" i="0" kern="1200" spc="30" baseline="0">
                          <a:solidFill>
                            <a:schemeClr val="bg1"/>
                          </a:solidFill>
                          <a:latin typeface="Arial"/>
                        </a:rPr>
                        <a:t>Pro</a:t>
                      </a:r>
                      <a:endParaRPr lang="en-US" sz="1400" b="1" i="0" kern="1200" spc="30" baseline="0">
                        <a:solidFill>
                          <a:schemeClr val="bg1"/>
                        </a:solidFill>
                        <a:latin typeface="Arial"/>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solidFill>
                  </a:tcPr>
                </a:tc>
                <a:tc>
                  <a:txBody>
                    <a:bodyPr/>
                    <a:lstStyle/>
                    <a:p>
                      <a:r>
                        <a:rPr lang="en-GB" sz="1400" b="1" i="0" kern="1200" spc="30" baseline="0">
                          <a:solidFill>
                            <a:schemeClr val="bg1"/>
                          </a:solidFill>
                          <a:latin typeface="Arial"/>
                        </a:rPr>
                        <a:t>Cons</a:t>
                      </a:r>
                      <a:endParaRPr lang="en-US" sz="1400"/>
                    </a:p>
                  </a:txBody>
                  <a:tcPr marL="127000" marR="127000" marT="127000" marB="127000">
                    <a:lnL w="3175" cap="flat" cmpd="sng" algn="ctr">
                      <a:solidFill>
                        <a:srgbClr val="FFFFF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solidFill>
                  </a:tcPr>
                </a:tc>
                <a:extLst>
                  <a:ext uri="{0D108BD9-81ED-4DB2-BD59-A6C34878D82A}">
                    <a16:rowId xmlns:a16="http://schemas.microsoft.com/office/drawing/2014/main" val="10000"/>
                  </a:ext>
                </a:extLst>
              </a:tr>
              <a:tr h="9796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30" normalizeH="0" baseline="0">
                          <a:ln>
                            <a:noFill/>
                          </a:ln>
                          <a:solidFill>
                            <a:srgbClr val="363E42"/>
                          </a:solidFill>
                          <a:effectLst/>
                          <a:latin typeface="Arial"/>
                          <a:ea typeface="ＭＳ Ｐゴシック" charset="0"/>
                          <a:cs typeface="ＭＳ Ｐゴシック" charset="0"/>
                        </a:rPr>
                        <a:t>The number of seats directly reflects the number of votes cast </a:t>
                      </a:r>
                      <a:br>
                        <a:rPr kumimoji="0" lang="en-GB" sz="1200" b="0" i="0" u="none" strike="noStrike" kern="1200" cap="none" spc="30" normalizeH="0" baseline="0">
                          <a:ln>
                            <a:noFill/>
                          </a:ln>
                          <a:solidFill>
                            <a:srgbClr val="363E42"/>
                          </a:solidFill>
                          <a:effectLst/>
                          <a:latin typeface="Arial"/>
                          <a:ea typeface="ＭＳ Ｐゴシック" charset="0"/>
                          <a:cs typeface="ＭＳ Ｐゴシック" charset="0"/>
                        </a:rPr>
                      </a:br>
                      <a:r>
                        <a:rPr kumimoji="0" lang="en-GB" sz="1200" b="0" i="0" u="none" strike="noStrike" kern="1200" cap="none" spc="30" normalizeH="0" baseline="0">
                          <a:ln>
                            <a:noFill/>
                          </a:ln>
                          <a:solidFill>
                            <a:srgbClr val="363E42"/>
                          </a:solidFill>
                          <a:effectLst/>
                          <a:latin typeface="Arial"/>
                          <a:ea typeface="ＭＳ Ｐゴシック" charset="0"/>
                          <a:cs typeface="ＭＳ Ｐゴシック" charset="0"/>
                        </a:rPr>
                        <a:t>for each party</a:t>
                      </a: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30" normalizeH="0" baseline="0">
                          <a:ln>
                            <a:noFill/>
                          </a:ln>
                          <a:solidFill>
                            <a:srgbClr val="3B3838"/>
                          </a:solidFill>
                          <a:effectLst/>
                          <a:latin typeface="Arial"/>
                          <a:ea typeface="ＭＳ Ｐゴシック" charset="0"/>
                          <a:cs typeface="ＭＳ Ｐゴシック" charset="0"/>
                        </a:rPr>
                        <a:t>Consensus politics isn’t always what voters want</a:t>
                      </a:r>
                      <a:endParaRPr kumimoji="0" lang="en-GB" sz="1200" b="0" i="0" u="none" strike="noStrike" kern="1200" cap="none" spc="30" normalizeH="0" baseline="0">
                        <a:ln>
                          <a:noFill/>
                        </a:ln>
                        <a:solidFill>
                          <a:srgbClr val="000000"/>
                        </a:solidFill>
                        <a:effectLst/>
                        <a:latin typeface="Arial"/>
                        <a:ea typeface="ＭＳ Ｐゴシック" charset="0"/>
                        <a:cs typeface="ＭＳ Ｐゴシック" charset="0"/>
                      </a:endParaRPr>
                    </a:p>
                    <a:p>
                      <a:endParaRPr lang="en-US" sz="1200" kern="1200" spc="30">
                        <a:latin typeface="Arial"/>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1"/>
                  </a:ext>
                </a:extLst>
              </a:tr>
              <a:tr h="4949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30" normalizeH="0" baseline="0">
                          <a:ln>
                            <a:noFill/>
                          </a:ln>
                          <a:solidFill>
                            <a:srgbClr val="3B3838"/>
                          </a:solidFill>
                          <a:effectLst/>
                          <a:latin typeface="Arial"/>
                          <a:ea typeface="ＭＳ Ｐゴシック" charset="0"/>
                          <a:cs typeface="ＭＳ Ｐゴシック" charset="0"/>
                        </a:rPr>
                        <a:t>Every vote counts</a:t>
                      </a:r>
                      <a:endParaRPr kumimoji="0" lang="en-GB" sz="1200" b="0" i="0" u="none" strike="noStrike" kern="1200" cap="none" spc="30" normalizeH="0" baseline="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30" normalizeH="0" baseline="0">
                          <a:ln>
                            <a:noFill/>
                          </a:ln>
                          <a:solidFill>
                            <a:srgbClr val="3B3838"/>
                          </a:solidFill>
                          <a:effectLst/>
                          <a:latin typeface="Arial"/>
                          <a:ea typeface="ＭＳ Ｐゴシック" charset="0"/>
                          <a:cs typeface="ＭＳ Ｐゴシック" charset="0"/>
                        </a:rPr>
                        <a:t>Gridlock - It can take longer for coalitions and minority governments to reach decisions.</a:t>
                      </a:r>
                      <a:endParaRPr kumimoji="0" lang="en-GB" sz="1200" b="0" i="0" u="none" strike="noStrike" kern="1200" cap="none" spc="30" normalizeH="0" baseline="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2"/>
                  </a:ext>
                </a:extLst>
              </a:tr>
              <a:tr h="4949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30" normalizeH="0" baseline="0">
                          <a:ln>
                            <a:noFill/>
                          </a:ln>
                          <a:solidFill>
                            <a:srgbClr val="3B3838"/>
                          </a:solidFill>
                          <a:effectLst/>
                          <a:latin typeface="Arial"/>
                          <a:ea typeface="ＭＳ Ｐゴシック" charset="0"/>
                          <a:cs typeface="ＭＳ Ｐゴシック" charset="0"/>
                        </a:rPr>
                        <a:t>Less tactical voting</a:t>
                      </a:r>
                      <a:endParaRPr kumimoji="0" lang="en-GB" sz="1200" b="0" i="0" u="none" strike="noStrike" kern="1200" cap="none" spc="30" normalizeH="0" baseline="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endParaRPr lang="en-US" sz="1200" kern="1200" spc="30">
                        <a:latin typeface="Arial"/>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3"/>
                  </a:ext>
                </a:extLst>
              </a:tr>
              <a:tr h="4949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30" normalizeH="0" baseline="0">
                          <a:ln>
                            <a:noFill/>
                          </a:ln>
                          <a:solidFill>
                            <a:srgbClr val="3B3838"/>
                          </a:solidFill>
                          <a:effectLst/>
                          <a:latin typeface="Arial"/>
                          <a:ea typeface="ＭＳ Ｐゴシック" charset="0"/>
                          <a:cs typeface="ＭＳ Ｐゴシック" charset="0"/>
                        </a:rPr>
                        <a:t>Less tactical voting</a:t>
                      </a:r>
                      <a:endParaRPr kumimoji="0" lang="en-GB" sz="1200" b="0" i="0" u="none" strike="noStrike" kern="1200" cap="none" spc="30" normalizeH="0" baseline="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endParaRPr lang="en-US" sz="1200" kern="1200" spc="30">
                        <a:latin typeface="Arial"/>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4"/>
                  </a:ext>
                </a:extLst>
              </a:tr>
              <a:tr h="4949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30" normalizeH="0" baseline="0">
                          <a:ln>
                            <a:noFill/>
                          </a:ln>
                          <a:solidFill>
                            <a:srgbClr val="3B3838"/>
                          </a:solidFill>
                          <a:effectLst/>
                          <a:latin typeface="Arial"/>
                          <a:ea typeface="ＭＳ Ｐゴシック" charset="0"/>
                          <a:cs typeface="ＭＳ Ｐゴシック" charset="0"/>
                        </a:rPr>
                        <a:t>Balanced middle-way</a:t>
                      </a:r>
                      <a:endParaRPr kumimoji="0" lang="en-GB" sz="1200" b="0" i="0" u="none" strike="noStrike" kern="1200" cap="none" spc="30" normalizeH="0" baseline="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endParaRPr lang="en-US" sz="1200" kern="1200" spc="30">
                        <a:latin typeface="Arial"/>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619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LINKS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8408765"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Videos / links (22pt)</a:t>
            </a:r>
          </a:p>
        </p:txBody>
      </p:sp>
      <p:sp>
        <p:nvSpPr>
          <p:cNvPr id="11" name="Content Placeholder 10"/>
          <p:cNvSpPr>
            <a:spLocks noGrp="1"/>
          </p:cNvSpPr>
          <p:nvPr>
            <p:ph sz="quarter" idx="13" hasCustomPrompt="1"/>
          </p:nvPr>
        </p:nvSpPr>
        <p:spPr>
          <a:xfrm>
            <a:off x="374874" y="2906215"/>
            <a:ext cx="8391714" cy="2969486"/>
          </a:xfrm>
          <a:prstGeom prst="rect">
            <a:avLst/>
          </a:prstGeom>
        </p:spPr>
        <p:txBody>
          <a:bodyPr vert="horz" lIns="0" tIns="0" rIns="0" bIns="0" numCol="2"/>
          <a:lstStyle>
            <a:lvl1pPr marL="0" marR="0" indent="0" algn="l" defTabSz="457200" rtl="0" eaLnBrk="1" fontAlgn="auto" latinLnBrk="0" hangingPunct="1">
              <a:lnSpc>
                <a:spcPts val="1900"/>
              </a:lnSpc>
              <a:spcBef>
                <a:spcPts val="0"/>
              </a:spcBef>
              <a:spcAft>
                <a:spcPts val="0"/>
              </a:spcAft>
              <a:buClr>
                <a:srgbClr val="EE266D"/>
              </a:buClr>
              <a:buSzPct val="110000"/>
              <a:buFontTx/>
              <a:buNone/>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a:t>Body copy to start here (14pt)</a:t>
            </a:r>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lvl="0"/>
            <a:endParaRPr lang="en-GB"/>
          </a:p>
          <a:p>
            <a:pPr lvl="0"/>
            <a:endParaRPr lang="en-US"/>
          </a:p>
        </p:txBody>
      </p:sp>
      <p:sp>
        <p:nvSpPr>
          <p:cNvPr id="10"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pic>
        <p:nvPicPr>
          <p:cNvPr id="8" name="Picture 7"/>
          <p:cNvPicPr>
            <a:picLocks noChangeAspect="1"/>
          </p:cNvPicPr>
          <p:nvPr userDrawn="1"/>
        </p:nvPicPr>
        <p:blipFill>
          <a:blip r:embed="rId2"/>
          <a:stretch>
            <a:fillRect/>
          </a:stretch>
        </p:blipFill>
        <p:spPr>
          <a:xfrm>
            <a:off x="374874" y="1661304"/>
            <a:ext cx="321500" cy="321500"/>
          </a:xfrm>
          <a:prstGeom prst="rect">
            <a:avLst/>
          </a:prstGeom>
        </p:spPr>
      </p:pic>
    </p:spTree>
    <p:extLst>
      <p:ext uri="{BB962C8B-B14F-4D97-AF65-F5344CB8AC3E}">
        <p14:creationId xmlns:p14="http://schemas.microsoft.com/office/powerpoint/2010/main" val="2069788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SLIDE">
    <p:spTree>
      <p:nvGrpSpPr>
        <p:cNvPr id="1" name=""/>
        <p:cNvGrpSpPr/>
        <p:nvPr/>
      </p:nvGrpSpPr>
      <p:grpSpPr>
        <a:xfrm>
          <a:off x="0" y="0"/>
          <a:ext cx="0" cy="0"/>
          <a:chOff x="0" y="0"/>
          <a:chExt cx="0" cy="0"/>
        </a:xfrm>
      </p:grpSpPr>
      <p:pic>
        <p:nvPicPr>
          <p:cNvPr id="6" name="Picture 5" descr="Yellow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sp>
        <p:nvSpPr>
          <p:cNvPr id="13" name="Content Placeholder 2"/>
          <p:cNvSpPr>
            <a:spLocks noGrp="1"/>
          </p:cNvSpPr>
          <p:nvPr>
            <p:ph idx="1" hasCustomPrompt="1"/>
          </p:nvPr>
        </p:nvSpPr>
        <p:spPr>
          <a:xfrm>
            <a:off x="374872" y="2066328"/>
            <a:ext cx="4008997" cy="515022"/>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Thank you</a:t>
            </a:r>
          </a:p>
        </p:txBody>
      </p:sp>
      <p:sp>
        <p:nvSpPr>
          <p:cNvPr id="14" name="Content Placeholder 10"/>
          <p:cNvSpPr>
            <a:spLocks noGrp="1"/>
          </p:cNvSpPr>
          <p:nvPr>
            <p:ph sz="quarter" idx="13" hasCustomPrompt="1"/>
          </p:nvPr>
        </p:nvSpPr>
        <p:spPr>
          <a:xfrm>
            <a:off x="374874" y="2587257"/>
            <a:ext cx="4008995" cy="968743"/>
          </a:xfrm>
          <a:prstGeom prst="rect">
            <a:avLst/>
          </a:prstGeom>
        </p:spPr>
        <p:txBody>
          <a:bodyPr vert="horz" lIns="0" tIns="0" rIns="0" bIns="0" numCol="1"/>
          <a:lstStyle>
            <a:lvl1pPr marL="0" marR="0" indent="0" algn="l" defTabSz="457200" rtl="0" eaLnBrk="1" fontAlgn="auto" latinLnBrk="0" hangingPunct="1">
              <a:lnSpc>
                <a:spcPts val="1900"/>
              </a:lnSpc>
              <a:spcBef>
                <a:spcPts val="0"/>
              </a:spcBef>
              <a:spcAft>
                <a:spcPts val="0"/>
              </a:spcAft>
              <a:buClr>
                <a:srgbClr val="EE266D"/>
              </a:buClr>
              <a:buSzPct val="110000"/>
              <a:buFontTx/>
              <a:buNone/>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a:t>For more information contact:</a:t>
            </a:r>
            <a:br>
              <a:rPr lang="en-GB"/>
            </a:br>
            <a:r>
              <a:rPr lang="en-GB"/>
              <a:t>Name Surname</a:t>
            </a:r>
          </a:p>
          <a:p>
            <a:pPr lvl="0"/>
            <a:r>
              <a:rPr lang="en-GB"/>
              <a:t>name.surname@london.gov.uk</a:t>
            </a:r>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lvl="0"/>
            <a:endParaRPr lang="en-GB"/>
          </a:p>
          <a:p>
            <a:pPr lvl="0"/>
            <a:endParaRPr lang="en-US"/>
          </a:p>
        </p:txBody>
      </p:sp>
      <p:pic>
        <p:nvPicPr>
          <p:cNvPr id="7" name="Picture 6">
            <a:extLst>
              <a:ext uri="{FF2B5EF4-FFF2-40B4-BE49-F238E27FC236}">
                <a16:creationId xmlns:a16="http://schemas.microsoft.com/office/drawing/2014/main" id="{0B4C7F9E-F7BC-224A-9CE4-FE1449AA72D7}"/>
              </a:ext>
            </a:extLst>
          </p:cNvPr>
          <p:cNvPicPr>
            <a:picLocks noChangeAspect="1"/>
          </p:cNvPicPr>
          <p:nvPr userDrawn="1"/>
        </p:nvPicPr>
        <p:blipFill>
          <a:blip r:embed="rId3"/>
          <a:stretch>
            <a:fillRect/>
          </a:stretch>
        </p:blipFill>
        <p:spPr>
          <a:xfrm>
            <a:off x="7743730" y="6145057"/>
            <a:ext cx="1027208" cy="221381"/>
          </a:xfrm>
          <a:prstGeom prst="rect">
            <a:avLst/>
          </a:prstGeom>
        </p:spPr>
      </p:pic>
    </p:spTree>
    <p:extLst>
      <p:ext uri="{BB962C8B-B14F-4D97-AF65-F5344CB8AC3E}">
        <p14:creationId xmlns:p14="http://schemas.microsoft.com/office/powerpoint/2010/main" val="112162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pic>
        <p:nvPicPr>
          <p:cNvPr id="2" name="Picture 1" descr="Light_yellow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hasCustomPrompt="1"/>
          </p:nvPr>
        </p:nvSpPr>
        <p:spPr>
          <a:xfrm>
            <a:off x="374872" y="2066328"/>
            <a:ext cx="4137216" cy="3727930"/>
          </a:xfrm>
          <a:prstGeom prst="rect">
            <a:avLst/>
          </a:prstGeom>
        </p:spPr>
        <p:txBody>
          <a:bodyPr lIns="0" tIns="0" rIns="0" bIns="0"/>
          <a:lstStyle>
            <a:lvl1pPr marL="0" indent="0">
              <a:lnSpc>
                <a:spcPct val="100000"/>
              </a:lnSpc>
              <a:spcBef>
                <a:spcPts val="0"/>
              </a:spcBef>
              <a:buFontTx/>
              <a:buNone/>
              <a:defRPr sz="28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Place question</a:t>
            </a:r>
            <a:br>
              <a:rPr lang="en-US"/>
            </a:br>
            <a:r>
              <a:rPr lang="en-US"/>
              <a:t>here (28pt)?</a:t>
            </a:r>
          </a:p>
        </p:txBody>
      </p:sp>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sp>
        <p:nvSpPr>
          <p:cNvPr id="8" name="Content Placeholder 2">
            <a:extLst>
              <a:ext uri="{FF2B5EF4-FFF2-40B4-BE49-F238E27FC236}">
                <a16:creationId xmlns:a16="http://schemas.microsoft.com/office/drawing/2014/main" id="{E6F45AC6-CB8B-F04A-81D4-6A59D9662A5B}"/>
              </a:ext>
            </a:extLst>
          </p:cNvPr>
          <p:cNvSpPr>
            <a:spLocks noGrp="1"/>
          </p:cNvSpPr>
          <p:nvPr>
            <p:ph idx="13" hasCustomPrompt="1"/>
          </p:nvPr>
        </p:nvSpPr>
        <p:spPr>
          <a:xfrm>
            <a:off x="877963" y="1679161"/>
            <a:ext cx="3634125" cy="307801"/>
          </a:xfrm>
          <a:prstGeom prst="rect">
            <a:avLst/>
          </a:prstGeom>
        </p:spPr>
        <p:txBody>
          <a:bodyPr lIns="0" tIns="0" rIns="0" bIns="0" anchor="ctr"/>
          <a:lstStyle>
            <a:lvl1pPr marL="0" indent="0">
              <a:lnSpc>
                <a:spcPct val="100000"/>
              </a:lnSpc>
              <a:spcBef>
                <a:spcPts val="0"/>
              </a:spcBef>
              <a:buFontTx/>
              <a:buNone/>
              <a:defRPr sz="1400" b="1" i="0" cap="all" spc="9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dirty="0"/>
              <a:t>Discuss</a:t>
            </a:r>
          </a:p>
        </p:txBody>
      </p:sp>
      <p:pic>
        <p:nvPicPr>
          <p:cNvPr id="9" name="Picture 8">
            <a:extLst>
              <a:ext uri="{FF2B5EF4-FFF2-40B4-BE49-F238E27FC236}">
                <a16:creationId xmlns:a16="http://schemas.microsoft.com/office/drawing/2014/main" id="{D4033D9E-532C-824C-A776-0073D78A066D}"/>
              </a:ext>
            </a:extLst>
          </p:cNvPr>
          <p:cNvPicPr>
            <a:picLocks noChangeAspect="1"/>
          </p:cNvPicPr>
          <p:nvPr userDrawn="1"/>
        </p:nvPicPr>
        <p:blipFill>
          <a:blip r:embed="rId3"/>
          <a:stretch>
            <a:fillRect/>
          </a:stretch>
        </p:blipFill>
        <p:spPr>
          <a:xfrm>
            <a:off x="374872" y="1663152"/>
            <a:ext cx="323810" cy="323810"/>
          </a:xfrm>
          <a:prstGeom prst="rect">
            <a:avLst/>
          </a:prstGeom>
        </p:spPr>
      </p:pic>
    </p:spTree>
    <p:extLst>
      <p:ext uri="{BB962C8B-B14F-4D97-AF65-F5344CB8AC3E}">
        <p14:creationId xmlns:p14="http://schemas.microsoft.com/office/powerpoint/2010/main" val="405919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TION SLIDE">
    <p:spTree>
      <p:nvGrpSpPr>
        <p:cNvPr id="1" name=""/>
        <p:cNvGrpSpPr/>
        <p:nvPr/>
      </p:nvGrpSpPr>
      <p:grpSpPr>
        <a:xfrm>
          <a:off x="0" y="0"/>
          <a:ext cx="0" cy="0"/>
          <a:chOff x="0" y="0"/>
          <a:chExt cx="0" cy="0"/>
        </a:xfrm>
      </p:grpSpPr>
      <p:pic>
        <p:nvPicPr>
          <p:cNvPr id="4" name="Picture 3" descr="Light_yellow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10"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Action header (22pt)</a:t>
            </a:r>
          </a:p>
        </p:txBody>
      </p:sp>
      <p:sp>
        <p:nvSpPr>
          <p:cNvPr id="13" name="Content Placeholder 10"/>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lvl="0"/>
            <a:endParaRPr lang="en-GB"/>
          </a:p>
          <a:p>
            <a:pPr lvl="0"/>
            <a:endParaRPr lang="en-GB"/>
          </a:p>
          <a:p>
            <a:pPr lvl="0"/>
            <a:endParaRPr lang="en-GB"/>
          </a:p>
          <a:p>
            <a:pPr lvl="0"/>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lvl="0"/>
            <a:endParaRPr lang="en-GB"/>
          </a:p>
          <a:p>
            <a:pPr lvl="0"/>
            <a:endParaRPr lang="en-US"/>
          </a:p>
        </p:txBody>
      </p:sp>
      <p:sp>
        <p:nvSpPr>
          <p:cNvPr id="8"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pic>
        <p:nvPicPr>
          <p:cNvPr id="9" name="Picture 8"/>
          <p:cNvPicPr>
            <a:picLocks noChangeAspect="1"/>
          </p:cNvPicPr>
          <p:nvPr userDrawn="1"/>
        </p:nvPicPr>
        <p:blipFill>
          <a:blip r:embed="rId3"/>
          <a:stretch>
            <a:fillRect/>
          </a:stretch>
        </p:blipFill>
        <p:spPr>
          <a:xfrm>
            <a:off x="374933" y="1666802"/>
            <a:ext cx="320100" cy="320100"/>
          </a:xfrm>
          <a:prstGeom prst="rect">
            <a:avLst/>
          </a:prstGeom>
        </p:spPr>
      </p:pic>
      <p:sp>
        <p:nvSpPr>
          <p:cNvPr id="11" name="Content Placeholder 2">
            <a:extLst>
              <a:ext uri="{FF2B5EF4-FFF2-40B4-BE49-F238E27FC236}">
                <a16:creationId xmlns:a16="http://schemas.microsoft.com/office/drawing/2014/main" id="{E6F45AC6-CB8B-F04A-81D4-6A59D9662A5B}"/>
              </a:ext>
            </a:extLst>
          </p:cNvPr>
          <p:cNvSpPr>
            <a:spLocks noGrp="1"/>
          </p:cNvSpPr>
          <p:nvPr>
            <p:ph idx="14" hasCustomPrompt="1"/>
          </p:nvPr>
        </p:nvSpPr>
        <p:spPr>
          <a:xfrm>
            <a:off x="877964" y="1679161"/>
            <a:ext cx="3505906" cy="307801"/>
          </a:xfrm>
          <a:prstGeom prst="rect">
            <a:avLst/>
          </a:prstGeom>
        </p:spPr>
        <p:txBody>
          <a:bodyPr lIns="0" tIns="0" rIns="0" bIns="0" anchor="ctr"/>
          <a:lstStyle>
            <a:lvl1pPr marL="0" indent="0">
              <a:lnSpc>
                <a:spcPct val="100000"/>
              </a:lnSpc>
              <a:spcBef>
                <a:spcPts val="0"/>
              </a:spcBef>
              <a:buFontTx/>
              <a:buNone/>
              <a:defRPr sz="1400" b="1" i="0" cap="all" spc="9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dirty="0"/>
              <a:t>ACTIVITY</a:t>
            </a:r>
          </a:p>
        </p:txBody>
      </p:sp>
    </p:spTree>
    <p:extLst>
      <p:ext uri="{BB962C8B-B14F-4D97-AF65-F5344CB8AC3E}">
        <p14:creationId xmlns:p14="http://schemas.microsoft.com/office/powerpoint/2010/main" val="204908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CTION SLIDE">
    <p:spTree>
      <p:nvGrpSpPr>
        <p:cNvPr id="1" name=""/>
        <p:cNvGrpSpPr/>
        <p:nvPr/>
      </p:nvGrpSpPr>
      <p:grpSpPr>
        <a:xfrm>
          <a:off x="0" y="0"/>
          <a:ext cx="0" cy="0"/>
          <a:chOff x="0" y="0"/>
          <a:chExt cx="0" cy="0"/>
        </a:xfrm>
      </p:grpSpPr>
      <p:pic>
        <p:nvPicPr>
          <p:cNvPr id="2" name="Picture 1" descr="Activity_background_footprint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10"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Action header (22pt)</a:t>
            </a:r>
          </a:p>
        </p:txBody>
      </p:sp>
      <p:sp>
        <p:nvSpPr>
          <p:cNvPr id="13" name="Content Placeholder 10"/>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lvl="0"/>
            <a:endParaRPr lang="en-GB"/>
          </a:p>
          <a:p>
            <a:pPr lvl="0"/>
            <a:endParaRPr lang="en-GB"/>
          </a:p>
          <a:p>
            <a:pPr lvl="0"/>
            <a:endParaRPr lang="en-GB"/>
          </a:p>
          <a:p>
            <a:pPr lvl="0"/>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lvl="0"/>
            <a:endParaRPr lang="en-GB"/>
          </a:p>
          <a:p>
            <a:pPr lvl="0"/>
            <a:endParaRPr lang="en-US"/>
          </a:p>
        </p:txBody>
      </p:sp>
      <p:sp>
        <p:nvSpPr>
          <p:cNvPr id="8"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pic>
        <p:nvPicPr>
          <p:cNvPr id="9" name="Picture 8"/>
          <p:cNvPicPr>
            <a:picLocks noChangeAspect="1"/>
          </p:cNvPicPr>
          <p:nvPr userDrawn="1"/>
        </p:nvPicPr>
        <p:blipFill>
          <a:blip r:embed="rId3"/>
          <a:stretch>
            <a:fillRect/>
          </a:stretch>
        </p:blipFill>
        <p:spPr>
          <a:xfrm>
            <a:off x="374933" y="1666802"/>
            <a:ext cx="320100" cy="320100"/>
          </a:xfrm>
          <a:prstGeom prst="rect">
            <a:avLst/>
          </a:prstGeom>
        </p:spPr>
      </p:pic>
      <p:sp>
        <p:nvSpPr>
          <p:cNvPr id="11" name="Content Placeholder 2">
            <a:extLst>
              <a:ext uri="{FF2B5EF4-FFF2-40B4-BE49-F238E27FC236}">
                <a16:creationId xmlns:a16="http://schemas.microsoft.com/office/drawing/2014/main" id="{E6F45AC6-CB8B-F04A-81D4-6A59D9662A5B}"/>
              </a:ext>
            </a:extLst>
          </p:cNvPr>
          <p:cNvSpPr>
            <a:spLocks noGrp="1"/>
          </p:cNvSpPr>
          <p:nvPr>
            <p:ph idx="14" hasCustomPrompt="1"/>
          </p:nvPr>
        </p:nvSpPr>
        <p:spPr>
          <a:xfrm>
            <a:off x="877964" y="1679161"/>
            <a:ext cx="3505906" cy="307801"/>
          </a:xfrm>
          <a:prstGeom prst="rect">
            <a:avLst/>
          </a:prstGeom>
        </p:spPr>
        <p:txBody>
          <a:bodyPr lIns="0" tIns="0" rIns="0" bIns="0" anchor="ctr"/>
          <a:lstStyle>
            <a:lvl1pPr marL="0" indent="0">
              <a:lnSpc>
                <a:spcPct val="100000"/>
              </a:lnSpc>
              <a:spcBef>
                <a:spcPts val="0"/>
              </a:spcBef>
              <a:buFontTx/>
              <a:buNone/>
              <a:defRPr sz="1400" b="1" i="0" cap="all" spc="9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dirty="0"/>
              <a:t>ACTIVITY</a:t>
            </a:r>
          </a:p>
        </p:txBody>
      </p:sp>
    </p:spTree>
    <p:extLst>
      <p:ext uri="{BB962C8B-B14F-4D97-AF65-F5344CB8AC3E}">
        <p14:creationId xmlns:p14="http://schemas.microsoft.com/office/powerpoint/2010/main" val="2465580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TE SLIDE">
    <p:spTree>
      <p:nvGrpSpPr>
        <p:cNvPr id="1" name=""/>
        <p:cNvGrpSpPr/>
        <p:nvPr/>
      </p:nvGrpSpPr>
      <p:grpSpPr>
        <a:xfrm>
          <a:off x="0" y="0"/>
          <a:ext cx="0" cy="0"/>
          <a:chOff x="0" y="0"/>
          <a:chExt cx="0" cy="0"/>
        </a:xfrm>
      </p:grpSpPr>
      <p:pic>
        <p:nvPicPr>
          <p:cNvPr id="3" name="Picture 2" descr="Light_yellow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10"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Action header (22pt)</a:t>
            </a:r>
          </a:p>
        </p:txBody>
      </p:sp>
      <p:sp>
        <p:nvSpPr>
          <p:cNvPr id="13" name="Content Placeholder 10"/>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lvl="0"/>
            <a:endParaRPr lang="en-GB"/>
          </a:p>
          <a:p>
            <a:pPr lvl="0"/>
            <a:endParaRPr lang="en-GB"/>
          </a:p>
          <a:p>
            <a:pPr lvl="0"/>
            <a:endParaRPr lang="en-GB"/>
          </a:p>
          <a:p>
            <a:pPr lvl="0"/>
            <a:endParaRPr lang="en-GB"/>
          </a:p>
          <a:p>
            <a:pPr lvl="0"/>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lvl="0"/>
            <a:endParaRPr lang="en-GB"/>
          </a:p>
          <a:p>
            <a:pPr lvl="0"/>
            <a:endParaRPr lang="en-US"/>
          </a:p>
        </p:txBody>
      </p:sp>
      <p:sp>
        <p:nvSpPr>
          <p:cNvPr id="8"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pic>
        <p:nvPicPr>
          <p:cNvPr id="11" name="Picture 10"/>
          <p:cNvPicPr>
            <a:picLocks noChangeAspect="1"/>
          </p:cNvPicPr>
          <p:nvPr userDrawn="1"/>
        </p:nvPicPr>
        <p:blipFill>
          <a:blip r:embed="rId3"/>
          <a:stretch>
            <a:fillRect/>
          </a:stretch>
        </p:blipFill>
        <p:spPr>
          <a:xfrm>
            <a:off x="374874" y="1666802"/>
            <a:ext cx="322181" cy="322181"/>
          </a:xfrm>
          <a:prstGeom prst="rect">
            <a:avLst/>
          </a:prstGeom>
        </p:spPr>
      </p:pic>
    </p:spTree>
    <p:extLst>
      <p:ext uri="{BB962C8B-B14F-4D97-AF65-F5344CB8AC3E}">
        <p14:creationId xmlns:p14="http://schemas.microsoft.com/office/powerpoint/2010/main" val="45249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E ELECTORAL SYSTEM SLIDE">
    <p:spTree>
      <p:nvGrpSpPr>
        <p:cNvPr id="1" name=""/>
        <p:cNvGrpSpPr/>
        <p:nvPr/>
      </p:nvGrpSpPr>
      <p:grpSpPr>
        <a:xfrm>
          <a:off x="0" y="0"/>
          <a:ext cx="0" cy="0"/>
          <a:chOff x="0" y="0"/>
          <a:chExt cx="0" cy="0"/>
        </a:xfrm>
      </p:grpSpPr>
      <p:pic>
        <p:nvPicPr>
          <p:cNvPr id="2" name="Picture 1" descr="Light_yellow_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10"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Action header (22pt)</a:t>
            </a:r>
          </a:p>
        </p:txBody>
      </p:sp>
      <p:sp>
        <p:nvSpPr>
          <p:cNvPr id="13" name="Content Placeholder 10"/>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lvl="0"/>
            <a:endParaRPr lang="en-GB"/>
          </a:p>
          <a:p>
            <a:pPr lvl="0"/>
            <a:endParaRPr lang="en-GB"/>
          </a:p>
          <a:p>
            <a:pPr lvl="0"/>
            <a:endParaRPr lang="en-GB"/>
          </a:p>
          <a:p>
            <a:pPr lvl="0"/>
            <a:endParaRPr lang="en-GB"/>
          </a:p>
          <a:p>
            <a:pPr lvl="0"/>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lvl="0"/>
            <a:endParaRPr lang="en-GB"/>
          </a:p>
          <a:p>
            <a:pPr lvl="0"/>
            <a:endParaRPr lang="en-US"/>
          </a:p>
        </p:txBody>
      </p:sp>
      <p:sp>
        <p:nvSpPr>
          <p:cNvPr id="8"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pic>
        <p:nvPicPr>
          <p:cNvPr id="11" name="Picture 10"/>
          <p:cNvPicPr>
            <a:picLocks noChangeAspect="1"/>
          </p:cNvPicPr>
          <p:nvPr userDrawn="1"/>
        </p:nvPicPr>
        <p:blipFill>
          <a:blip r:embed="rId3"/>
          <a:stretch>
            <a:fillRect/>
          </a:stretch>
        </p:blipFill>
        <p:spPr>
          <a:xfrm>
            <a:off x="374874" y="1666802"/>
            <a:ext cx="322181" cy="322181"/>
          </a:xfrm>
          <a:prstGeom prst="rect">
            <a:avLst/>
          </a:prstGeom>
        </p:spPr>
      </p:pic>
    </p:spTree>
    <p:extLst>
      <p:ext uri="{BB962C8B-B14F-4D97-AF65-F5344CB8AC3E}">
        <p14:creationId xmlns:p14="http://schemas.microsoft.com/office/powerpoint/2010/main" val="153213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AND BULLETS ONLY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10"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Action header (22pt)</a:t>
            </a:r>
          </a:p>
        </p:txBody>
      </p:sp>
      <p:sp>
        <p:nvSpPr>
          <p:cNvPr id="13" name="Content Placeholder 10"/>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lvl="0"/>
            <a:endParaRPr lang="en-GB"/>
          </a:p>
          <a:p>
            <a:pPr lvl="0"/>
            <a:endParaRPr lang="en-GB"/>
          </a:p>
          <a:p>
            <a:pPr lvl="0"/>
            <a:endParaRPr lang="en-GB"/>
          </a:p>
          <a:p>
            <a:pPr lvl="0"/>
            <a:endParaRPr lang="en-GB"/>
          </a:p>
          <a:p>
            <a:pPr lvl="0"/>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lvl="0"/>
            <a:endParaRPr lang="en-GB"/>
          </a:p>
          <a:p>
            <a:pPr lvl="0"/>
            <a:endParaRPr lang="en-US"/>
          </a:p>
        </p:txBody>
      </p:sp>
      <p:sp>
        <p:nvSpPr>
          <p:cNvPr id="8"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spTree>
    <p:extLst>
      <p:ext uri="{BB962C8B-B14F-4D97-AF65-F5344CB8AC3E}">
        <p14:creationId xmlns:p14="http://schemas.microsoft.com/office/powerpoint/2010/main" val="153213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BULLETS AND 3x IMAGES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11" name="Content Placeholder 10"/>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lvl="0"/>
            <a:endParaRPr lang="en-GB"/>
          </a:p>
          <a:p>
            <a:pPr lvl="0"/>
            <a:endParaRPr lang="en-GB"/>
          </a:p>
          <a:p>
            <a:pPr lvl="0"/>
            <a:endParaRPr lang="en-GB"/>
          </a:p>
          <a:p>
            <a:pPr lvl="0"/>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lvl="0"/>
            <a:endParaRPr lang="en-GB"/>
          </a:p>
          <a:p>
            <a:pPr lvl="0"/>
            <a:endParaRPr lang="en-US"/>
          </a:p>
        </p:txBody>
      </p:sp>
      <p:sp>
        <p:nvSpPr>
          <p:cNvPr id="16" name="Picture Placeholder 15"/>
          <p:cNvSpPr>
            <a:spLocks noGrp="1"/>
          </p:cNvSpPr>
          <p:nvPr>
            <p:ph type="pic" sz="quarter" idx="14" hasCustomPrompt="1"/>
          </p:nvPr>
        </p:nvSpPr>
        <p:spPr>
          <a:xfrm>
            <a:off x="4575175" y="1669519"/>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7" name="Picture Placeholder 15"/>
          <p:cNvSpPr>
            <a:spLocks noGrp="1"/>
          </p:cNvSpPr>
          <p:nvPr>
            <p:ph type="pic" sz="quarter" idx="15" hasCustomPrompt="1"/>
          </p:nvPr>
        </p:nvSpPr>
        <p:spPr>
          <a:xfrm>
            <a:off x="6766338" y="1669519"/>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8" name="Picture Placeholder 15"/>
          <p:cNvSpPr>
            <a:spLocks noGrp="1"/>
          </p:cNvSpPr>
          <p:nvPr>
            <p:ph type="pic" sz="quarter" idx="16" hasCustomPrompt="1"/>
          </p:nvPr>
        </p:nvSpPr>
        <p:spPr>
          <a:xfrm>
            <a:off x="4575174" y="3872521"/>
            <a:ext cx="4191413"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0"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pic>
        <p:nvPicPr>
          <p:cNvPr id="13" name="Picture 12"/>
          <p:cNvPicPr>
            <a:picLocks noChangeAspect="1"/>
          </p:cNvPicPr>
          <p:nvPr userDrawn="1"/>
        </p:nvPicPr>
        <p:blipFill>
          <a:blip r:embed="rId2"/>
          <a:stretch>
            <a:fillRect/>
          </a:stretch>
        </p:blipFill>
        <p:spPr>
          <a:xfrm>
            <a:off x="376420" y="1663383"/>
            <a:ext cx="318182" cy="318182"/>
          </a:xfrm>
          <a:prstGeom prst="rect">
            <a:avLst/>
          </a:prstGeom>
        </p:spPr>
      </p:pic>
    </p:spTree>
    <p:extLst>
      <p:ext uri="{BB962C8B-B14F-4D97-AF65-F5344CB8AC3E}">
        <p14:creationId xmlns:p14="http://schemas.microsoft.com/office/powerpoint/2010/main" val="62921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BULLETS AND 4x IMAGES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11" name="Content Placeholder 10"/>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a:t>Bullet points start here (14pt)</a:t>
            </a:r>
          </a:p>
          <a:p>
            <a:pPr lvl="0"/>
            <a:endParaRPr lang="en-GB"/>
          </a:p>
          <a:p>
            <a:pPr lvl="0"/>
            <a:endParaRPr lang="en-GB"/>
          </a:p>
          <a:p>
            <a:pPr lvl="0"/>
            <a:endParaRPr lang="en-GB"/>
          </a:p>
          <a:p>
            <a:pPr lvl="0"/>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lvl="0"/>
            <a:endParaRPr lang="en-GB"/>
          </a:p>
          <a:p>
            <a:pPr lvl="0"/>
            <a:endParaRPr lang="en-US"/>
          </a:p>
        </p:txBody>
      </p:sp>
      <p:sp>
        <p:nvSpPr>
          <p:cNvPr id="16" name="Picture Placeholder 15"/>
          <p:cNvSpPr>
            <a:spLocks noGrp="1"/>
          </p:cNvSpPr>
          <p:nvPr>
            <p:ph type="pic" sz="quarter" idx="14" hasCustomPrompt="1"/>
          </p:nvPr>
        </p:nvSpPr>
        <p:spPr>
          <a:xfrm>
            <a:off x="4575175" y="1669519"/>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7" name="Picture Placeholder 15"/>
          <p:cNvSpPr>
            <a:spLocks noGrp="1"/>
          </p:cNvSpPr>
          <p:nvPr>
            <p:ph type="pic" sz="quarter" idx="15" hasCustomPrompt="1"/>
          </p:nvPr>
        </p:nvSpPr>
        <p:spPr>
          <a:xfrm>
            <a:off x="6766338" y="1669519"/>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3" name="Picture Placeholder 15"/>
          <p:cNvSpPr>
            <a:spLocks noGrp="1"/>
          </p:cNvSpPr>
          <p:nvPr>
            <p:ph type="pic" sz="quarter" idx="17" hasCustomPrompt="1"/>
          </p:nvPr>
        </p:nvSpPr>
        <p:spPr>
          <a:xfrm>
            <a:off x="4575174" y="3869184"/>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4" name="Picture Placeholder 15"/>
          <p:cNvSpPr>
            <a:spLocks noGrp="1"/>
          </p:cNvSpPr>
          <p:nvPr>
            <p:ph type="pic" sz="quarter" idx="18" hasCustomPrompt="1"/>
          </p:nvPr>
        </p:nvSpPr>
        <p:spPr>
          <a:xfrm>
            <a:off x="6766337" y="3869184"/>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0"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a:solidFill>
                  <a:srgbClr val="363E42"/>
                </a:solidFill>
                <a:latin typeface="Arial"/>
              </a:rPr>
              <a:t>POLITICAL RESOURCES | VOTING</a:t>
            </a:r>
            <a:endParaRPr lang="en-US" sz="800" kern="0" cap="all" spc="90">
              <a:solidFill>
                <a:srgbClr val="363E42"/>
              </a:solidFill>
              <a:latin typeface="Arial"/>
            </a:endParaRPr>
          </a:p>
        </p:txBody>
      </p:sp>
    </p:spTree>
    <p:extLst>
      <p:ext uri="{BB962C8B-B14F-4D97-AF65-F5344CB8AC3E}">
        <p14:creationId xmlns:p14="http://schemas.microsoft.com/office/powerpoint/2010/main" val="339839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96790" y="6249582"/>
            <a:ext cx="1086847" cy="128107"/>
          </a:xfrm>
          <a:prstGeom prst="rect">
            <a:avLst/>
          </a:prstGeom>
        </p:spPr>
        <p:txBody>
          <a:bodyPr vert="horz" lIns="0" tIns="12700" rIns="0" bIns="12700" rtlCol="0" anchor="ctr">
            <a:normAutofit/>
          </a:bodyPr>
          <a:lstStyle>
            <a:lvl1pPr algn="r">
              <a:defRPr sz="1000" spc="50" baseline="0">
                <a:solidFill>
                  <a:srgbClr val="363E42"/>
                </a:solidFill>
                <a:latin typeface="Arial"/>
              </a:defRPr>
            </a:lvl1pPr>
          </a:lstStyle>
          <a:p>
            <a:fld id="{8E0F523C-71C8-7047-A6B6-12ECD3534365}" type="slidenum">
              <a:rPr lang="en-US"/>
              <a:pPr/>
              <a:t>‹#›</a:t>
            </a:fld>
            <a:endParaRPr lang="en-US"/>
          </a:p>
        </p:txBody>
      </p:sp>
      <p:pic>
        <p:nvPicPr>
          <p:cNvPr id="2" name="Picture 1" descr="White.jp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1758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4" r:id="rId4"/>
    <p:sldLayoutId id="2147483670" r:id="rId5"/>
    <p:sldLayoutId id="2147483672" r:id="rId6"/>
    <p:sldLayoutId id="2147483671" r:id="rId7"/>
    <p:sldLayoutId id="2147483651" r:id="rId8"/>
    <p:sldLayoutId id="2147483662" r:id="rId9"/>
    <p:sldLayoutId id="2147483660" r:id="rId10"/>
    <p:sldLayoutId id="2147483664" r:id="rId11"/>
    <p:sldLayoutId id="2147483665" r:id="rId12"/>
    <p:sldLayoutId id="2147483666" r:id="rId13"/>
    <p:sldLayoutId id="2147483661" r:id="rId14"/>
    <p:sldLayoutId id="2147483668" r:id="rId15"/>
    <p:sldLayoutId id="2147483673" r:id="rId16"/>
    <p:sldLayoutId id="2147483667" r:id="rId17"/>
    <p:sldLayoutId id="2147483663" r:id="rId1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v.uk/elections-in-the-uk"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Your City</a:t>
            </a:r>
          </a:p>
        </p:txBody>
      </p:sp>
      <p:sp>
        <p:nvSpPr>
          <p:cNvPr id="3" name="Subtitle 2"/>
          <p:cNvSpPr>
            <a:spLocks noGrp="1"/>
          </p:cNvSpPr>
          <p:nvPr>
            <p:ph type="subTitle" idx="1"/>
          </p:nvPr>
        </p:nvSpPr>
        <p:spPr/>
        <p:txBody>
          <a:bodyPr/>
          <a:lstStyle/>
          <a:p>
            <a:r>
              <a:rPr lang="en-GB" dirty="0"/>
              <a:t>Lesson 3  |  </a:t>
            </a:r>
            <a:r>
              <a:rPr lang="en-US" dirty="0"/>
              <a:t>Voting and Elections</a:t>
            </a:r>
          </a:p>
        </p:txBody>
      </p:sp>
    </p:spTree>
    <p:extLst>
      <p:ext uri="{BB962C8B-B14F-4D97-AF65-F5344CB8AC3E}">
        <p14:creationId xmlns:p14="http://schemas.microsoft.com/office/powerpoint/2010/main" val="1364267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10</a:t>
            </a:fld>
            <a:endParaRPr lang="en-US"/>
          </a:p>
        </p:txBody>
      </p:sp>
      <p:sp>
        <p:nvSpPr>
          <p:cNvPr id="3" name="Content Placeholder 2"/>
          <p:cNvSpPr>
            <a:spLocks noGrp="1"/>
          </p:cNvSpPr>
          <p:nvPr>
            <p:ph idx="1"/>
          </p:nvPr>
        </p:nvSpPr>
        <p:spPr/>
        <p:txBody>
          <a:bodyPr/>
          <a:lstStyle/>
          <a:p>
            <a:r>
              <a:rPr lang="en-US"/>
              <a:t>Registering to vote</a:t>
            </a:r>
          </a:p>
          <a:p>
            <a:endParaRPr lang="en-US"/>
          </a:p>
        </p:txBody>
      </p:sp>
      <p:sp>
        <p:nvSpPr>
          <p:cNvPr id="4" name="Content Placeholder 3"/>
          <p:cNvSpPr>
            <a:spLocks noGrp="1"/>
          </p:cNvSpPr>
          <p:nvPr>
            <p:ph sz="quarter" idx="13"/>
          </p:nvPr>
        </p:nvSpPr>
        <p:spPr>
          <a:xfrm>
            <a:off x="374874" y="2906215"/>
            <a:ext cx="8408763" cy="2969486"/>
          </a:xfrm>
        </p:spPr>
        <p:txBody>
          <a:bodyPr numCol="2"/>
          <a:lstStyle/>
          <a:p>
            <a:r>
              <a:rPr lang="en-US" b="1" dirty="0"/>
              <a:t>Voting is not obligatory </a:t>
            </a:r>
            <a:r>
              <a:rPr lang="en-US" dirty="0"/>
              <a:t>in the UK. </a:t>
            </a:r>
            <a:br>
              <a:rPr lang="en-US" dirty="0"/>
            </a:br>
            <a:r>
              <a:rPr lang="en-US" dirty="0"/>
              <a:t>It is a right but there is no punishment </a:t>
            </a:r>
            <a:br>
              <a:rPr lang="en-US" dirty="0"/>
            </a:br>
            <a:r>
              <a:rPr lang="en-US" dirty="0"/>
              <a:t>if you do not vote.</a:t>
            </a:r>
          </a:p>
          <a:p>
            <a:r>
              <a:rPr lang="en-US" dirty="0"/>
              <a:t>But </a:t>
            </a:r>
            <a:r>
              <a:rPr lang="en-US" b="1" dirty="0"/>
              <a:t>registering to vote is mandatory</a:t>
            </a:r>
            <a:r>
              <a:rPr lang="en-US" dirty="0"/>
              <a:t>. You can be fined if you repeatedly refuse to register. </a:t>
            </a:r>
          </a:p>
          <a:p>
            <a:r>
              <a:rPr lang="en-US" dirty="0"/>
              <a:t>Remember, you need to register at your new address every time you move house. </a:t>
            </a:r>
          </a:p>
          <a:p>
            <a:endParaRPr lang="en-US" dirty="0"/>
          </a:p>
          <a:p>
            <a:r>
              <a:rPr lang="en-US" dirty="0"/>
              <a:t>You can register online: </a:t>
            </a:r>
            <a:br>
              <a:rPr lang="en-US" dirty="0"/>
            </a:br>
            <a:r>
              <a:rPr lang="en-US" b="1" dirty="0">
                <a:solidFill>
                  <a:srgbClr val="DCA000"/>
                </a:solidFill>
              </a:rPr>
              <a:t>www.gov.uk/register-to-vote</a:t>
            </a:r>
          </a:p>
          <a:p>
            <a:r>
              <a:rPr lang="en-US" dirty="0"/>
              <a:t>You can also register by post: </a:t>
            </a:r>
            <a:br>
              <a:rPr lang="en-US" dirty="0"/>
            </a:br>
            <a:r>
              <a:rPr lang="en-US" dirty="0"/>
              <a:t>to find out how, get in touch with your local Electoral Registration Office via </a:t>
            </a:r>
            <a:br>
              <a:rPr lang="en-US" dirty="0"/>
            </a:br>
            <a:r>
              <a:rPr lang="en-US" b="1" dirty="0">
                <a:solidFill>
                  <a:srgbClr val="DCA000"/>
                </a:solidFill>
              </a:rPr>
              <a:t>https://www.gov.uk/get-on-electoral-register</a:t>
            </a:r>
            <a:r>
              <a:rPr lang="en-US" dirty="0"/>
              <a:t>.</a:t>
            </a:r>
          </a:p>
        </p:txBody>
      </p:sp>
    </p:spTree>
    <p:extLst>
      <p:ext uri="{BB962C8B-B14F-4D97-AF65-F5344CB8AC3E}">
        <p14:creationId xmlns:p14="http://schemas.microsoft.com/office/powerpoint/2010/main" val="68386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11</a:t>
            </a:fld>
            <a:endParaRPr lang="en-US"/>
          </a:p>
        </p:txBody>
      </p:sp>
      <p:sp>
        <p:nvSpPr>
          <p:cNvPr id="3" name="Content Placeholder 2"/>
          <p:cNvSpPr>
            <a:spLocks noGrp="1"/>
          </p:cNvSpPr>
          <p:nvPr>
            <p:ph idx="1"/>
          </p:nvPr>
        </p:nvSpPr>
        <p:spPr>
          <a:xfrm>
            <a:off x="374872" y="2061350"/>
            <a:ext cx="4008997" cy="833783"/>
          </a:xfrm>
        </p:spPr>
        <p:txBody>
          <a:bodyPr/>
          <a:lstStyle/>
          <a:p>
            <a:r>
              <a:rPr lang="en-US"/>
              <a:t>To vote in the UK you must be registered and be:</a:t>
            </a:r>
          </a:p>
        </p:txBody>
      </p:sp>
      <p:sp>
        <p:nvSpPr>
          <p:cNvPr id="4" name="Content Placeholder 3"/>
          <p:cNvSpPr>
            <a:spLocks noGrp="1"/>
          </p:cNvSpPr>
          <p:nvPr>
            <p:ph sz="quarter" idx="13"/>
          </p:nvPr>
        </p:nvSpPr>
        <p:spPr>
          <a:xfrm>
            <a:off x="374874" y="2895133"/>
            <a:ext cx="8408763" cy="2851669"/>
          </a:xfrm>
        </p:spPr>
        <p:txBody>
          <a:bodyPr numCol="2"/>
          <a:lstStyle/>
          <a:p>
            <a:r>
              <a:rPr lang="en-US" dirty="0"/>
              <a:t>18 years of age or over on polling day in England, Wales and Northern Ireland and 16 or older to vote in some Scottish elections</a:t>
            </a:r>
          </a:p>
          <a:p>
            <a:r>
              <a:rPr lang="en-US" dirty="0"/>
              <a:t>a British, Irish or qualifying Commonwealth citizen (then you can vote in all elections)</a:t>
            </a:r>
          </a:p>
          <a:p>
            <a:r>
              <a:rPr lang="en-US" dirty="0"/>
              <a:t>a European citizen (although you can vote in local and regional elections only)</a:t>
            </a:r>
          </a:p>
          <a:p>
            <a:endParaRPr lang="en-US" dirty="0"/>
          </a:p>
          <a:p>
            <a:endParaRPr lang="en-US" dirty="0"/>
          </a:p>
          <a:p>
            <a:r>
              <a:rPr lang="en-US" dirty="0"/>
              <a:t>a resident at an address in the UK </a:t>
            </a:r>
            <a:br>
              <a:rPr lang="en-US" dirty="0"/>
            </a:br>
            <a:r>
              <a:rPr lang="en-US" dirty="0"/>
              <a:t>(or a UK citizen living abroad who has </a:t>
            </a:r>
            <a:br>
              <a:rPr lang="en-US" dirty="0"/>
            </a:br>
            <a:r>
              <a:rPr lang="en-US" dirty="0"/>
              <a:t>been registered to vote in the UK in the</a:t>
            </a:r>
            <a:br>
              <a:rPr lang="en-US" dirty="0"/>
            </a:br>
            <a:r>
              <a:rPr lang="en-US" dirty="0"/>
              <a:t>last 15 years) and</a:t>
            </a:r>
          </a:p>
          <a:p>
            <a:r>
              <a:rPr lang="en-US" dirty="0"/>
              <a:t>not be legally excluded from voting</a:t>
            </a:r>
          </a:p>
        </p:txBody>
      </p:sp>
      <p:sp>
        <p:nvSpPr>
          <p:cNvPr id="5" name="Rectangle 4">
            <a:extLst>
              <a:ext uri="{FF2B5EF4-FFF2-40B4-BE49-F238E27FC236}">
                <a16:creationId xmlns:a16="http://schemas.microsoft.com/office/drawing/2014/main" id="{6700ADF6-6265-054F-A82F-273F6CE30B75}"/>
              </a:ext>
            </a:extLst>
          </p:cNvPr>
          <p:cNvSpPr/>
          <p:nvPr/>
        </p:nvSpPr>
        <p:spPr>
          <a:xfrm>
            <a:off x="4767942" y="5159755"/>
            <a:ext cx="3842657" cy="954107"/>
          </a:xfrm>
          <a:prstGeom prst="rect">
            <a:avLst/>
          </a:prstGeom>
        </p:spPr>
        <p:txBody>
          <a:bodyPr wrap="square">
            <a:spAutoFit/>
          </a:bodyPr>
          <a:lstStyle/>
          <a:p>
            <a:r>
              <a:rPr lang="en-GB" sz="1400" dirty="0">
                <a:solidFill>
                  <a:srgbClr val="292F33"/>
                </a:solidFill>
                <a:latin typeface="Arial" panose="020B0604020202020204" pitchFamily="34" charset="0"/>
                <a:ea typeface="Times New Roman" panose="02020603050405020304" pitchFamily="18" charset="0"/>
                <a:cs typeface="Arial" panose="020B0604020202020204" pitchFamily="34" charset="0"/>
              </a:rPr>
              <a:t>Note: Due to the UK leaving the EU (Brexit), the voting rights of EU nationals might change. For up to date info visit</a:t>
            </a:r>
          </a:p>
          <a:p>
            <a:r>
              <a:rPr lang="en-GB" sz="1400" dirty="0">
                <a:solidFill>
                  <a:srgbClr val="DCA000"/>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https://www.gov.uk/elections-in-the-uk</a:t>
            </a:r>
            <a:r>
              <a:rPr lang="en-GB" sz="1400" dirty="0">
                <a:solidFill>
                  <a:srgbClr val="DCA000"/>
                </a:solidFill>
                <a:latin typeface="Arial" panose="020B0604020202020204" pitchFamily="34" charset="0"/>
                <a:cs typeface="Arial" panose="020B0604020202020204" pitchFamily="34" charset="0"/>
              </a:rPr>
              <a:t> </a:t>
            </a:r>
            <a:endParaRPr lang="en-US" sz="1400" dirty="0">
              <a:solidFill>
                <a:srgbClr val="DCA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58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12</a:t>
            </a:fld>
            <a:endParaRPr lang="en-US"/>
          </a:p>
        </p:txBody>
      </p:sp>
      <p:sp>
        <p:nvSpPr>
          <p:cNvPr id="3" name="Content Placeholder 2"/>
          <p:cNvSpPr>
            <a:spLocks noGrp="1"/>
          </p:cNvSpPr>
          <p:nvPr>
            <p:ph idx="1"/>
          </p:nvPr>
        </p:nvSpPr>
        <p:spPr/>
        <p:txBody>
          <a:bodyPr/>
          <a:lstStyle/>
          <a:p>
            <a:r>
              <a:rPr lang="en-US"/>
              <a:t>Types of elections </a:t>
            </a:r>
            <a:br>
              <a:rPr lang="en-US"/>
            </a:br>
            <a:r>
              <a:rPr lang="en-US"/>
              <a:t>in the UK:</a:t>
            </a:r>
          </a:p>
          <a:p>
            <a:endParaRPr lang="en-US"/>
          </a:p>
        </p:txBody>
      </p:sp>
      <p:sp>
        <p:nvSpPr>
          <p:cNvPr id="4" name="Content Placeholder 3"/>
          <p:cNvSpPr>
            <a:spLocks noGrp="1"/>
          </p:cNvSpPr>
          <p:nvPr>
            <p:ph sz="quarter" idx="13"/>
          </p:nvPr>
        </p:nvSpPr>
        <p:spPr/>
        <p:txBody>
          <a:bodyPr/>
          <a:lstStyle/>
          <a:p>
            <a:r>
              <a:rPr lang="en-US" dirty="0"/>
              <a:t>UK general election</a:t>
            </a:r>
          </a:p>
          <a:p>
            <a:r>
              <a:rPr lang="en-US" dirty="0"/>
              <a:t>Devolved Parliaments and </a:t>
            </a:r>
            <a:br>
              <a:rPr lang="en-US" dirty="0"/>
            </a:br>
            <a:r>
              <a:rPr lang="en-US" dirty="0"/>
              <a:t>Assembly elections</a:t>
            </a:r>
          </a:p>
          <a:p>
            <a:r>
              <a:rPr lang="en-US" dirty="0"/>
              <a:t>Regional and Local elections</a:t>
            </a:r>
          </a:p>
          <a:p>
            <a:endParaRPr lang="en-US" dirty="0"/>
          </a:p>
        </p:txBody>
      </p:sp>
    </p:spTree>
    <p:extLst>
      <p:ext uri="{BB962C8B-B14F-4D97-AF65-F5344CB8AC3E}">
        <p14:creationId xmlns:p14="http://schemas.microsoft.com/office/powerpoint/2010/main" val="4258325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13</a:t>
            </a:fld>
            <a:endParaRPr lang="en-US"/>
          </a:p>
        </p:txBody>
      </p:sp>
      <p:pic>
        <p:nvPicPr>
          <p:cNvPr id="10" name="Picture Placeholder 9" descr="United_kingdom.jpg"/>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r="-5735" b="-3860"/>
          <a:stretch/>
        </p:blipFill>
        <p:spPr/>
      </p:pic>
      <p:sp>
        <p:nvSpPr>
          <p:cNvPr id="8" name="Content Placeholder 2"/>
          <p:cNvSpPr>
            <a:spLocks noGrp="1"/>
          </p:cNvSpPr>
          <p:nvPr>
            <p:ph idx="1"/>
          </p:nvPr>
        </p:nvSpPr>
        <p:spPr>
          <a:xfrm>
            <a:off x="374872" y="2066327"/>
            <a:ext cx="4008997" cy="833783"/>
          </a:xfrm>
        </p:spPr>
        <p:txBody>
          <a:bodyPr/>
          <a:lstStyle/>
          <a:p>
            <a:r>
              <a:rPr lang="en-US"/>
              <a:t>General Elections</a:t>
            </a:r>
          </a:p>
        </p:txBody>
      </p:sp>
      <p:sp>
        <p:nvSpPr>
          <p:cNvPr id="9" name="Content Placeholder 3"/>
          <p:cNvSpPr>
            <a:spLocks noGrp="1"/>
          </p:cNvSpPr>
          <p:nvPr>
            <p:ph sz="quarter" idx="13"/>
          </p:nvPr>
        </p:nvSpPr>
        <p:spPr>
          <a:xfrm>
            <a:off x="374873" y="2598350"/>
            <a:ext cx="5622243" cy="2969486"/>
          </a:xfrm>
        </p:spPr>
        <p:txBody>
          <a:bodyPr numCol="1"/>
          <a:lstStyle/>
          <a:p>
            <a:r>
              <a:rPr lang="en-US" dirty="0"/>
              <a:t>In general elections, you vote for a Member of Parliament </a:t>
            </a:r>
            <a:br>
              <a:rPr lang="en-US" dirty="0"/>
            </a:br>
            <a:r>
              <a:rPr lang="en-US" dirty="0"/>
              <a:t>(MP) to represent you in the House of Commons.</a:t>
            </a:r>
          </a:p>
          <a:p>
            <a:r>
              <a:rPr lang="en-GB" dirty="0"/>
              <a:t>These elections are meant to take place every 5 years </a:t>
            </a:r>
          </a:p>
          <a:p>
            <a:r>
              <a:rPr lang="en-US" dirty="0"/>
              <a:t>You vote in your constituency (local area)</a:t>
            </a:r>
          </a:p>
          <a:p>
            <a:r>
              <a:rPr lang="en-US" dirty="0"/>
              <a:t>MPs are elected using the First Past the Post system. </a:t>
            </a:r>
            <a:br>
              <a:rPr lang="en-US" dirty="0"/>
            </a:br>
            <a:r>
              <a:rPr lang="en-US" dirty="0"/>
              <a:t>You vote once for a candidate in your constituency and </a:t>
            </a:r>
            <a:br>
              <a:rPr lang="en-US" dirty="0"/>
            </a:br>
            <a:r>
              <a:rPr lang="en-US" dirty="0"/>
              <a:t>the candidate with the most votes becomes your MP. </a:t>
            </a:r>
            <a:br>
              <a:rPr lang="en-US" dirty="0"/>
            </a:br>
            <a:r>
              <a:rPr lang="en-US" dirty="0"/>
              <a:t>The party with the most MPs in Parliament forms the government and its leader becomes the Prime Minister.</a:t>
            </a:r>
          </a:p>
        </p:txBody>
      </p:sp>
    </p:spTree>
    <p:extLst>
      <p:ext uri="{BB962C8B-B14F-4D97-AF65-F5344CB8AC3E}">
        <p14:creationId xmlns:p14="http://schemas.microsoft.com/office/powerpoint/2010/main" val="724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14</a:t>
            </a:fld>
            <a:endParaRPr lang="en-US"/>
          </a:p>
        </p:txBody>
      </p:sp>
      <p:sp>
        <p:nvSpPr>
          <p:cNvPr id="3" name="Content Placeholder 2"/>
          <p:cNvSpPr>
            <a:spLocks noGrp="1"/>
          </p:cNvSpPr>
          <p:nvPr>
            <p:ph idx="1"/>
          </p:nvPr>
        </p:nvSpPr>
        <p:spPr/>
        <p:txBody>
          <a:bodyPr/>
          <a:lstStyle/>
          <a:p>
            <a:r>
              <a:rPr lang="en-US"/>
              <a:t>Members of Parliament</a:t>
            </a:r>
          </a:p>
        </p:txBody>
      </p:sp>
      <p:sp>
        <p:nvSpPr>
          <p:cNvPr id="4" name="Content Placeholder 3"/>
          <p:cNvSpPr>
            <a:spLocks noGrp="1"/>
          </p:cNvSpPr>
          <p:nvPr>
            <p:ph sz="quarter" idx="13"/>
          </p:nvPr>
        </p:nvSpPr>
        <p:spPr>
          <a:xfrm>
            <a:off x="374874" y="2906215"/>
            <a:ext cx="8408763" cy="2969486"/>
          </a:xfrm>
        </p:spPr>
        <p:txBody>
          <a:bodyPr numCol="2"/>
          <a:lstStyle/>
          <a:p>
            <a:r>
              <a:rPr lang="en-US" dirty="0"/>
              <a:t>Sit in the House of Commons </a:t>
            </a:r>
            <a:br>
              <a:rPr lang="en-US" dirty="0"/>
            </a:br>
            <a:r>
              <a:rPr lang="en-US" dirty="0"/>
              <a:t>(the elected House in Parliament)</a:t>
            </a:r>
          </a:p>
          <a:p>
            <a:r>
              <a:rPr lang="en-US" dirty="0"/>
              <a:t>Split their time between working in Parliament </a:t>
            </a:r>
            <a:br>
              <a:rPr lang="en-US" dirty="0"/>
            </a:br>
            <a:r>
              <a:rPr lang="en-US" dirty="0"/>
              <a:t>and in their constituency</a:t>
            </a:r>
          </a:p>
          <a:p>
            <a:r>
              <a:rPr lang="en-US" dirty="0"/>
              <a:t>Many MPs also sit on committees, which </a:t>
            </a:r>
            <a:br>
              <a:rPr lang="en-US" dirty="0"/>
            </a:br>
            <a:r>
              <a:rPr lang="en-US" dirty="0" err="1"/>
              <a:t>analyse</a:t>
            </a:r>
            <a:r>
              <a:rPr lang="en-US" dirty="0"/>
              <a:t> policy issues in depth, e.g. Education Committee, </a:t>
            </a:r>
            <a:r>
              <a:rPr lang="en-US" dirty="0" err="1"/>
              <a:t>Defence</a:t>
            </a:r>
            <a:r>
              <a:rPr lang="en-US" dirty="0"/>
              <a:t> Committee.</a:t>
            </a:r>
          </a:p>
          <a:p>
            <a:endParaRPr lang="en-US" dirty="0"/>
          </a:p>
          <a:p>
            <a:endParaRPr lang="en-US" dirty="0"/>
          </a:p>
          <a:p>
            <a:r>
              <a:rPr lang="en-US" dirty="0"/>
              <a:t>Whilst Parliament is sitting, MPs:</a:t>
            </a:r>
            <a:br>
              <a:rPr lang="en-US" dirty="0"/>
            </a:br>
            <a:r>
              <a:rPr lang="en-US" dirty="0">
                <a:solidFill>
                  <a:srgbClr val="DCA000"/>
                </a:solidFill>
              </a:rPr>
              <a:t>–</a:t>
            </a:r>
            <a:r>
              <a:rPr lang="en-US" dirty="0"/>
              <a:t> Raise issues affecting their constituents</a:t>
            </a:r>
            <a:br>
              <a:rPr lang="en-US" dirty="0"/>
            </a:br>
            <a:r>
              <a:rPr lang="en-US" dirty="0">
                <a:solidFill>
                  <a:srgbClr val="DCA000"/>
                </a:solidFill>
              </a:rPr>
              <a:t>–</a:t>
            </a:r>
            <a:r>
              <a:rPr lang="en-US" dirty="0"/>
              <a:t> Debate, amend and vote on new laws</a:t>
            </a:r>
            <a:br>
              <a:rPr lang="en-US" dirty="0"/>
            </a:br>
            <a:r>
              <a:rPr lang="en-US" dirty="0">
                <a:solidFill>
                  <a:srgbClr val="DCA000"/>
                </a:solidFill>
              </a:rPr>
              <a:t>–</a:t>
            </a:r>
            <a:r>
              <a:rPr lang="en-US" dirty="0"/>
              <a:t> Deal with national issues, such as: tax,</a:t>
            </a:r>
            <a:br>
              <a:rPr lang="en-US" dirty="0"/>
            </a:br>
            <a:r>
              <a:rPr lang="en-US" dirty="0"/>
              <a:t>	 abortion laws, transport and housing    </a:t>
            </a:r>
          </a:p>
          <a:p>
            <a:pPr marL="0" indent="0">
              <a:buNone/>
            </a:pPr>
            <a:r>
              <a:rPr lang="en-US" dirty="0"/>
              <a:t>         legislation, foreign policy.</a:t>
            </a:r>
          </a:p>
        </p:txBody>
      </p:sp>
    </p:spTree>
    <p:extLst>
      <p:ext uri="{BB962C8B-B14F-4D97-AF65-F5344CB8AC3E}">
        <p14:creationId xmlns:p14="http://schemas.microsoft.com/office/powerpoint/2010/main" val="387782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GB" smtClean="0"/>
              <a:t>15</a:t>
            </a:fld>
            <a:endParaRPr lang="en-GB"/>
          </a:p>
        </p:txBody>
      </p:sp>
      <p:sp>
        <p:nvSpPr>
          <p:cNvPr id="3" name="Content Placeholder 2"/>
          <p:cNvSpPr>
            <a:spLocks noGrp="1"/>
          </p:cNvSpPr>
          <p:nvPr>
            <p:ph idx="1"/>
          </p:nvPr>
        </p:nvSpPr>
        <p:spPr>
          <a:xfrm>
            <a:off x="374872" y="1669003"/>
            <a:ext cx="4008997" cy="426127"/>
          </a:xfrm>
        </p:spPr>
        <p:txBody>
          <a:bodyPr/>
          <a:lstStyle/>
          <a:p>
            <a:r>
              <a:rPr lang="en-GB" dirty="0"/>
              <a:t>London elections</a:t>
            </a:r>
          </a:p>
        </p:txBody>
      </p:sp>
      <p:sp>
        <p:nvSpPr>
          <p:cNvPr id="4" name="Content Placeholder 3"/>
          <p:cNvSpPr>
            <a:spLocks noGrp="1"/>
          </p:cNvSpPr>
          <p:nvPr>
            <p:ph sz="quarter" idx="13"/>
          </p:nvPr>
        </p:nvSpPr>
        <p:spPr>
          <a:xfrm>
            <a:off x="374874" y="1828800"/>
            <a:ext cx="8408763" cy="4046902"/>
          </a:xfrm>
        </p:spPr>
        <p:txBody>
          <a:bodyPr/>
          <a:lstStyle/>
          <a:p>
            <a:endParaRPr lang="en-GB" dirty="0"/>
          </a:p>
          <a:p>
            <a:r>
              <a:rPr lang="en-US" sz="1200" dirty="0"/>
              <a:t>The London Assembly is London's local government. </a:t>
            </a:r>
            <a:br>
              <a:rPr lang="en-US" sz="1200" dirty="0"/>
            </a:br>
            <a:r>
              <a:rPr lang="en-US" sz="1200" dirty="0"/>
              <a:t>It is made of 25 Assembly Members who hold the Mayor </a:t>
            </a:r>
            <a:br>
              <a:rPr lang="en-US" sz="1200" dirty="0"/>
            </a:br>
            <a:r>
              <a:rPr lang="en-US" sz="1200" dirty="0"/>
              <a:t>and his team to account.  </a:t>
            </a:r>
          </a:p>
          <a:p>
            <a:endParaRPr lang="en-GB" sz="1200" dirty="0"/>
          </a:p>
          <a:p>
            <a:r>
              <a:rPr lang="en-US" sz="1200" dirty="0"/>
              <a:t>The Assembly Members are elected using the </a:t>
            </a:r>
          </a:p>
          <a:p>
            <a:r>
              <a:rPr lang="en-US" sz="1200" dirty="0"/>
              <a:t>additional members system of proportion </a:t>
            </a:r>
          </a:p>
          <a:p>
            <a:r>
              <a:rPr lang="en-US" sz="1200" dirty="0"/>
              <a:t>representation. This mixes first past the post and </a:t>
            </a:r>
          </a:p>
          <a:p>
            <a:r>
              <a:rPr lang="en-US" sz="1200" dirty="0"/>
              <a:t>proportional representation. Each voter casts two </a:t>
            </a:r>
          </a:p>
          <a:p>
            <a:r>
              <a:rPr lang="en-US" sz="1200" dirty="0"/>
              <a:t>votes. </a:t>
            </a:r>
            <a:r>
              <a:rPr lang="en-GB" sz="1200" dirty="0"/>
              <a:t>One for a candidate standing in a super – </a:t>
            </a:r>
            <a:br>
              <a:rPr lang="en-GB" sz="1200" dirty="0"/>
            </a:br>
            <a:r>
              <a:rPr lang="en-GB" sz="1200" dirty="0"/>
              <a:t>constituency (covering 2 or more boroughs), </a:t>
            </a:r>
            <a:br>
              <a:rPr lang="en-GB" sz="1200" dirty="0"/>
            </a:br>
            <a:r>
              <a:rPr lang="en-GB" sz="1200" dirty="0"/>
              <a:t>and a vote for </a:t>
            </a:r>
            <a:r>
              <a:rPr lang="en-US" sz="1200" dirty="0"/>
              <a:t>a party list member standing for</a:t>
            </a:r>
          </a:p>
          <a:p>
            <a:r>
              <a:rPr lang="en-US" sz="1200" dirty="0"/>
              <a:t>the whole region. </a:t>
            </a:r>
          </a:p>
          <a:p>
            <a:endParaRPr lang="en-US" sz="1200" dirty="0"/>
          </a:p>
          <a:p>
            <a:r>
              <a:rPr lang="en-US" sz="1200" dirty="0"/>
              <a:t>14 Assembly constituency members are elected </a:t>
            </a:r>
          </a:p>
          <a:p>
            <a:r>
              <a:rPr lang="en-US" sz="1200" dirty="0"/>
              <a:t>via FPTP and 11 London-wide Members using </a:t>
            </a:r>
          </a:p>
          <a:p>
            <a:r>
              <a:rPr lang="en-US" sz="1200" dirty="0"/>
              <a:t>proportional representation. </a:t>
            </a:r>
          </a:p>
          <a:p>
            <a:r>
              <a:rPr lang="en-US" sz="1200" dirty="0"/>
              <a:t>									This is the result of the 2016 London Assembly elections. </a:t>
            </a:r>
            <a:endParaRPr lang="en-GB" sz="1200" dirty="0"/>
          </a:p>
          <a:p>
            <a:endParaRPr lang="en-GB" dirty="0"/>
          </a:p>
        </p:txBody>
      </p:sp>
      <p:pic>
        <p:nvPicPr>
          <p:cNvPr id="6" name="Picture 5"/>
          <p:cNvPicPr>
            <a:picLocks noChangeAspect="1"/>
          </p:cNvPicPr>
          <p:nvPr/>
        </p:nvPicPr>
        <p:blipFill>
          <a:blip r:embed="rId2"/>
          <a:stretch>
            <a:fillRect/>
          </a:stretch>
        </p:blipFill>
        <p:spPr>
          <a:xfrm>
            <a:off x="4208016" y="3178206"/>
            <a:ext cx="4233123" cy="2411998"/>
          </a:xfrm>
          <a:prstGeom prst="rect">
            <a:avLst/>
          </a:prstGeom>
        </p:spPr>
      </p:pic>
    </p:spTree>
    <p:extLst>
      <p:ext uri="{BB962C8B-B14F-4D97-AF65-F5344CB8AC3E}">
        <p14:creationId xmlns:p14="http://schemas.microsoft.com/office/powerpoint/2010/main" val="1273794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16</a:t>
            </a:fld>
            <a:endParaRPr lang="en-US"/>
          </a:p>
        </p:txBody>
      </p:sp>
      <p:sp>
        <p:nvSpPr>
          <p:cNvPr id="3" name="Content Placeholder 2"/>
          <p:cNvSpPr>
            <a:spLocks noGrp="1"/>
          </p:cNvSpPr>
          <p:nvPr>
            <p:ph idx="1"/>
          </p:nvPr>
        </p:nvSpPr>
        <p:spPr>
          <a:xfrm>
            <a:off x="374872" y="1828801"/>
            <a:ext cx="4008997" cy="478970"/>
          </a:xfrm>
        </p:spPr>
        <p:txBody>
          <a:bodyPr/>
          <a:lstStyle/>
          <a:p>
            <a:r>
              <a:rPr lang="en-US" dirty="0"/>
              <a:t>Local elections</a:t>
            </a:r>
          </a:p>
        </p:txBody>
      </p:sp>
      <p:sp>
        <p:nvSpPr>
          <p:cNvPr id="4" name="Content Placeholder 3"/>
          <p:cNvSpPr>
            <a:spLocks noGrp="1"/>
          </p:cNvSpPr>
          <p:nvPr>
            <p:ph sz="quarter" idx="13"/>
          </p:nvPr>
        </p:nvSpPr>
        <p:spPr>
          <a:xfrm>
            <a:off x="374874" y="2376196"/>
            <a:ext cx="4008995" cy="3620277"/>
          </a:xfrm>
        </p:spPr>
        <p:txBody>
          <a:bodyPr/>
          <a:lstStyle/>
          <a:p>
            <a:r>
              <a:rPr lang="en-US" sz="1300" dirty="0"/>
              <a:t>In local elections, you vote for </a:t>
            </a:r>
            <a:r>
              <a:rPr lang="en-US" sz="1300" dirty="0" err="1"/>
              <a:t>councillors</a:t>
            </a:r>
            <a:r>
              <a:rPr lang="en-US" sz="1300" dirty="0"/>
              <a:t> – </a:t>
            </a:r>
          </a:p>
          <a:p>
            <a:r>
              <a:rPr lang="en-US" sz="1300" dirty="0"/>
              <a:t>the politicians who represent you in your local council.</a:t>
            </a:r>
          </a:p>
          <a:p>
            <a:endParaRPr lang="en-US" sz="1300" dirty="0"/>
          </a:p>
          <a:p>
            <a:r>
              <a:rPr lang="en-US" sz="1300" dirty="0"/>
              <a:t>Local government </a:t>
            </a:r>
            <a:r>
              <a:rPr lang="en-US" sz="1300" dirty="0" err="1"/>
              <a:t>councillors</a:t>
            </a:r>
            <a:r>
              <a:rPr lang="en-US" sz="1300" dirty="0"/>
              <a:t> are elected </a:t>
            </a:r>
            <a:br>
              <a:rPr lang="en-US" sz="1300" dirty="0"/>
            </a:br>
            <a:r>
              <a:rPr lang="en-US" sz="1300" dirty="0"/>
              <a:t>using the First Past the Post system. </a:t>
            </a:r>
            <a:br>
              <a:rPr lang="en-US" sz="1300" dirty="0"/>
            </a:br>
            <a:r>
              <a:rPr lang="en-US" sz="1300" dirty="0"/>
              <a:t>You vote for one or more candidates in your local area (ward) and the candidates with the most votes win. Often you will vote for around three </a:t>
            </a:r>
            <a:r>
              <a:rPr lang="en-US" sz="1300" dirty="0" err="1"/>
              <a:t>councillors</a:t>
            </a:r>
            <a:r>
              <a:rPr lang="en-US" sz="1300" dirty="0"/>
              <a:t> per ward. </a:t>
            </a:r>
          </a:p>
          <a:p>
            <a:endParaRPr lang="en-US" sz="1300" dirty="0"/>
          </a:p>
        </p:txBody>
      </p:sp>
      <p:pic>
        <p:nvPicPr>
          <p:cNvPr id="5" name="Picture Placeholder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32173" y="1270000"/>
            <a:ext cx="4529449" cy="4496318"/>
          </a:xfrm>
          <a:prstGeom prst="rect">
            <a:avLst/>
          </a:prstGeom>
        </p:spPr>
      </p:pic>
    </p:spTree>
    <p:extLst>
      <p:ext uri="{BB962C8B-B14F-4D97-AF65-F5344CB8AC3E}">
        <p14:creationId xmlns:p14="http://schemas.microsoft.com/office/powerpoint/2010/main" val="3821368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17</a:t>
            </a:fld>
            <a:endParaRPr lang="en-US"/>
          </a:p>
        </p:txBody>
      </p:sp>
      <p:sp>
        <p:nvSpPr>
          <p:cNvPr id="3" name="Content Placeholder 2"/>
          <p:cNvSpPr>
            <a:spLocks noGrp="1"/>
          </p:cNvSpPr>
          <p:nvPr>
            <p:ph idx="1"/>
          </p:nvPr>
        </p:nvSpPr>
        <p:spPr/>
        <p:txBody>
          <a:bodyPr/>
          <a:lstStyle/>
          <a:p>
            <a:r>
              <a:rPr lang="en-US"/>
              <a:t>Local councillors</a:t>
            </a:r>
          </a:p>
        </p:txBody>
      </p:sp>
      <p:sp>
        <p:nvSpPr>
          <p:cNvPr id="4" name="Content Placeholder 3"/>
          <p:cNvSpPr>
            <a:spLocks noGrp="1"/>
          </p:cNvSpPr>
          <p:nvPr>
            <p:ph sz="quarter" idx="13"/>
          </p:nvPr>
        </p:nvSpPr>
        <p:spPr>
          <a:xfrm>
            <a:off x="374874" y="2906215"/>
            <a:ext cx="8408763" cy="2969486"/>
          </a:xfrm>
        </p:spPr>
        <p:txBody>
          <a:bodyPr numCol="2"/>
          <a:lstStyle/>
          <a:p>
            <a:r>
              <a:rPr lang="en-US" dirty="0" err="1"/>
              <a:t>Councillors</a:t>
            </a:r>
            <a:r>
              <a:rPr lang="en-US" dirty="0"/>
              <a:t> are usually members of political parties, but can also run as independents</a:t>
            </a:r>
          </a:p>
          <a:p>
            <a:r>
              <a:rPr lang="en-US" dirty="0"/>
              <a:t>They represent people in their local </a:t>
            </a:r>
            <a:br>
              <a:rPr lang="en-US" dirty="0"/>
            </a:br>
            <a:r>
              <a:rPr lang="en-US" dirty="0"/>
              <a:t>area (ward)</a:t>
            </a:r>
          </a:p>
          <a:p>
            <a:r>
              <a:rPr lang="en-US" dirty="0"/>
              <a:t>They debate local issues in council chambers</a:t>
            </a:r>
          </a:p>
          <a:p>
            <a:r>
              <a:rPr lang="en-US" dirty="0"/>
              <a:t>They act as a bridge between the community and local council</a:t>
            </a:r>
          </a:p>
          <a:p>
            <a:endParaRPr lang="en-US" dirty="0"/>
          </a:p>
          <a:p>
            <a:endParaRPr lang="en-US" dirty="0"/>
          </a:p>
          <a:p>
            <a:r>
              <a:rPr lang="en-US" dirty="0" err="1"/>
              <a:t>Councillors</a:t>
            </a:r>
            <a:r>
              <a:rPr lang="en-US" dirty="0"/>
              <a:t> deal with local issues, including: libraries, youth services, council housing, rubbish collection, local environment, social care and public health.</a:t>
            </a:r>
          </a:p>
        </p:txBody>
      </p:sp>
    </p:spTree>
    <p:extLst>
      <p:ext uri="{BB962C8B-B14F-4D97-AF65-F5344CB8AC3E}">
        <p14:creationId xmlns:p14="http://schemas.microsoft.com/office/powerpoint/2010/main" val="1974903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18</a:t>
            </a:fld>
            <a:endParaRPr lang="en-US"/>
          </a:p>
        </p:txBody>
      </p:sp>
      <p:sp>
        <p:nvSpPr>
          <p:cNvPr id="3" name="Content Placeholder 2"/>
          <p:cNvSpPr>
            <a:spLocks noGrp="1"/>
          </p:cNvSpPr>
          <p:nvPr>
            <p:ph idx="1"/>
          </p:nvPr>
        </p:nvSpPr>
        <p:spPr/>
        <p:txBody>
          <a:bodyPr/>
          <a:lstStyle/>
          <a:p>
            <a:r>
              <a:rPr lang="en-US"/>
              <a:t>Voter turnout</a:t>
            </a:r>
          </a:p>
        </p:txBody>
      </p:sp>
      <p:sp>
        <p:nvSpPr>
          <p:cNvPr id="4" name="Content Placeholder 3"/>
          <p:cNvSpPr>
            <a:spLocks noGrp="1"/>
          </p:cNvSpPr>
          <p:nvPr>
            <p:ph sz="quarter" idx="13"/>
          </p:nvPr>
        </p:nvSpPr>
        <p:spPr>
          <a:xfrm>
            <a:off x="374874" y="2724539"/>
            <a:ext cx="4008995" cy="3285230"/>
          </a:xfrm>
        </p:spPr>
        <p:txBody>
          <a:bodyPr/>
          <a:lstStyle/>
          <a:p>
            <a:r>
              <a:rPr lang="en-US" dirty="0"/>
              <a:t>Voter turnout in the UK is low, but </a:t>
            </a:r>
            <a:br>
              <a:rPr lang="en-US" dirty="0"/>
            </a:br>
            <a:r>
              <a:rPr lang="en-US" dirty="0"/>
              <a:t>is rising again</a:t>
            </a:r>
          </a:p>
          <a:p>
            <a:r>
              <a:rPr lang="en-US" dirty="0"/>
              <a:t>In the 2017 general election, 68.7% of those who were registered to vote, voted</a:t>
            </a:r>
          </a:p>
          <a:p>
            <a:r>
              <a:rPr lang="en-US" dirty="0"/>
              <a:t>This is not the same as the total number </a:t>
            </a:r>
            <a:br>
              <a:rPr lang="en-US" dirty="0"/>
            </a:br>
            <a:r>
              <a:rPr lang="en-US" dirty="0"/>
              <a:t>of people eligible to vote because some people don’t register</a:t>
            </a:r>
          </a:p>
          <a:p>
            <a:r>
              <a:rPr lang="en-US" dirty="0"/>
              <a:t>If you don’t vote, you can’t have a say and decide who will make decisions on your behalf</a:t>
            </a:r>
          </a:p>
        </p:txBody>
      </p:sp>
      <p:pic>
        <p:nvPicPr>
          <p:cNvPr id="6" name="Picture Placeholder 5" descr="Voting_chart.jpg"/>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43178" b="-43178"/>
          <a:stretch>
            <a:fillRect/>
          </a:stretch>
        </p:blipFill>
        <p:spPr>
          <a:xfrm>
            <a:off x="4303814" y="1663700"/>
            <a:ext cx="4571812" cy="4587609"/>
          </a:xfrm>
        </p:spPr>
      </p:pic>
    </p:spTree>
    <p:extLst>
      <p:ext uri="{BB962C8B-B14F-4D97-AF65-F5344CB8AC3E}">
        <p14:creationId xmlns:p14="http://schemas.microsoft.com/office/powerpoint/2010/main" val="257051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19</a:t>
            </a:fld>
            <a:endParaRPr lang="en-US"/>
          </a:p>
        </p:txBody>
      </p:sp>
      <p:pic>
        <p:nvPicPr>
          <p:cNvPr id="5" name="Picture Placeholder 4" descr="Political_engagemtn_mockup.jpg"/>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a:stretch/>
        </p:blipFill>
        <p:spPr>
          <a:xfrm>
            <a:off x="1462399" y="2608263"/>
            <a:ext cx="6401200" cy="3856889"/>
          </a:xfrm>
        </p:spPr>
      </p:pic>
      <p:sp>
        <p:nvSpPr>
          <p:cNvPr id="4" name="Content Placeholder 3"/>
          <p:cNvSpPr>
            <a:spLocks noGrp="1"/>
          </p:cNvSpPr>
          <p:nvPr>
            <p:ph idx="1"/>
          </p:nvPr>
        </p:nvSpPr>
        <p:spPr/>
        <p:txBody>
          <a:bodyPr/>
          <a:lstStyle/>
          <a:p>
            <a:r>
              <a:rPr lang="en-US"/>
              <a:t>Do young people vote?</a:t>
            </a:r>
          </a:p>
        </p:txBody>
      </p:sp>
    </p:spTree>
    <p:extLst>
      <p:ext uri="{BB962C8B-B14F-4D97-AF65-F5344CB8AC3E}">
        <p14:creationId xmlns:p14="http://schemas.microsoft.com/office/powerpoint/2010/main" val="417704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2</a:t>
            </a:fld>
            <a:endParaRPr lang="en-US"/>
          </a:p>
        </p:txBody>
      </p:sp>
      <p:pic>
        <p:nvPicPr>
          <p:cNvPr id="4" name="Picture Placeholder 3" descr="Voting_image.jpg"/>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9134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Thank you</a:t>
            </a:r>
          </a:p>
        </p:txBody>
      </p:sp>
      <p:sp>
        <p:nvSpPr>
          <p:cNvPr id="3" name="Content Placeholder 2"/>
          <p:cNvSpPr>
            <a:spLocks noGrp="1"/>
          </p:cNvSpPr>
          <p:nvPr>
            <p:ph sz="quarter" idx="13"/>
          </p:nvPr>
        </p:nvSpPr>
        <p:spPr>
          <a:xfrm>
            <a:off x="374874" y="2587257"/>
            <a:ext cx="4008995" cy="1495328"/>
          </a:xfrm>
        </p:spPr>
        <p:txBody>
          <a:bodyPr/>
          <a:lstStyle/>
          <a:p>
            <a:r>
              <a:rPr lang="en-GB" b="1" dirty="0"/>
              <a:t>For more information contact the </a:t>
            </a:r>
            <a:br>
              <a:rPr lang="en-GB" b="1" dirty="0"/>
            </a:br>
            <a:r>
              <a:rPr lang="en-GB" b="1" dirty="0"/>
              <a:t>GLA Social Integration Team  </a:t>
            </a:r>
            <a:br>
              <a:rPr lang="en-US" b="1" dirty="0"/>
            </a:br>
            <a:br>
              <a:rPr lang="en-US" dirty="0"/>
            </a:br>
            <a:r>
              <a:rPr lang="en-US" dirty="0" err="1"/>
              <a:t>SocialIntergrationPSO@london.gov.uk</a:t>
            </a:r>
            <a:endParaRPr lang="en-US" dirty="0"/>
          </a:p>
          <a:p>
            <a:endParaRPr lang="en-US" dirty="0"/>
          </a:p>
          <a:p>
            <a:r>
              <a:rPr lang="en-US" b="1" dirty="0" err="1"/>
              <a:t>london.gov.uk</a:t>
            </a:r>
            <a:endParaRPr lang="en-US" b="1" dirty="0"/>
          </a:p>
        </p:txBody>
      </p:sp>
    </p:spTree>
    <p:extLst>
      <p:ext uri="{BB962C8B-B14F-4D97-AF65-F5344CB8AC3E}">
        <p14:creationId xmlns:p14="http://schemas.microsoft.com/office/powerpoint/2010/main" val="363925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3</a:t>
            </a:fld>
            <a:endParaRPr lang="en-US"/>
          </a:p>
        </p:txBody>
      </p:sp>
      <p:sp>
        <p:nvSpPr>
          <p:cNvPr id="3" name="Content Placeholder 2"/>
          <p:cNvSpPr>
            <a:spLocks noGrp="1"/>
          </p:cNvSpPr>
          <p:nvPr>
            <p:ph idx="1"/>
          </p:nvPr>
        </p:nvSpPr>
        <p:spPr/>
        <p:txBody>
          <a:bodyPr/>
          <a:lstStyle/>
          <a:p>
            <a:r>
              <a:rPr lang="en-US" sz="2800" dirty="0"/>
              <a:t>Vote with your feet</a:t>
            </a:r>
            <a:endParaRPr lang="en-US" sz="2800"/>
          </a:p>
        </p:txBody>
      </p:sp>
      <p:sp>
        <p:nvSpPr>
          <p:cNvPr id="6" name="Content Placeholder 5"/>
          <p:cNvSpPr>
            <a:spLocks noGrp="1"/>
          </p:cNvSpPr>
          <p:nvPr>
            <p:ph idx="14"/>
          </p:nvPr>
        </p:nvSpPr>
        <p:spPr/>
        <p:txBody>
          <a:bodyPr/>
          <a:lstStyle/>
          <a:p>
            <a:r>
              <a:rPr lang="en-US" dirty="0"/>
              <a:t>ACTIVITY</a:t>
            </a:r>
          </a:p>
        </p:txBody>
      </p:sp>
    </p:spTree>
    <p:extLst>
      <p:ext uri="{BB962C8B-B14F-4D97-AF65-F5344CB8AC3E}">
        <p14:creationId xmlns:p14="http://schemas.microsoft.com/office/powerpoint/2010/main" val="288261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is voting important?</a:t>
            </a:r>
            <a:endParaRPr lang="en-US"/>
          </a:p>
        </p:txBody>
      </p:sp>
      <p:sp>
        <p:nvSpPr>
          <p:cNvPr id="3" name="Slide Number Placeholder 2"/>
          <p:cNvSpPr>
            <a:spLocks noGrp="1"/>
          </p:cNvSpPr>
          <p:nvPr>
            <p:ph type="sldNum" sz="quarter" idx="12"/>
          </p:nvPr>
        </p:nvSpPr>
        <p:spPr/>
        <p:txBody>
          <a:bodyPr>
            <a:normAutofit fontScale="77500" lnSpcReduction="20000"/>
          </a:bodyPr>
          <a:lstStyle/>
          <a:p>
            <a:fld id="{8E0F523C-71C8-7047-A6B6-12ECD3534365}" type="slidenum">
              <a:rPr lang="en-US"/>
              <a:t>4</a:t>
            </a:fld>
            <a:endParaRPr lang="en-US"/>
          </a:p>
        </p:txBody>
      </p:sp>
      <p:sp>
        <p:nvSpPr>
          <p:cNvPr id="4" name="Content Placeholder 3"/>
          <p:cNvSpPr>
            <a:spLocks noGrp="1"/>
          </p:cNvSpPr>
          <p:nvPr>
            <p:ph idx="13"/>
          </p:nvPr>
        </p:nvSpPr>
        <p:spPr/>
        <p:txBody>
          <a:bodyPr/>
          <a:lstStyle/>
          <a:p>
            <a:r>
              <a:rPr lang="en-US"/>
              <a:t>DISCUSS</a:t>
            </a:r>
          </a:p>
        </p:txBody>
      </p:sp>
    </p:spTree>
    <p:extLst>
      <p:ext uri="{BB962C8B-B14F-4D97-AF65-F5344CB8AC3E}">
        <p14:creationId xmlns:p14="http://schemas.microsoft.com/office/powerpoint/2010/main" val="384693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5</a:t>
            </a:fld>
            <a:endParaRPr lang="en-US"/>
          </a:p>
        </p:txBody>
      </p:sp>
      <p:sp>
        <p:nvSpPr>
          <p:cNvPr id="3" name="Content Placeholder 2"/>
          <p:cNvSpPr>
            <a:spLocks noGrp="1"/>
          </p:cNvSpPr>
          <p:nvPr>
            <p:ph idx="1"/>
          </p:nvPr>
        </p:nvSpPr>
        <p:spPr/>
        <p:txBody>
          <a:bodyPr/>
          <a:lstStyle/>
          <a:p>
            <a:r>
              <a:rPr lang="en-US"/>
              <a:t>Types of </a:t>
            </a:r>
            <a:br>
              <a:rPr lang="en-US"/>
            </a:br>
            <a:r>
              <a:rPr lang="en-US"/>
              <a:t>electoral systems</a:t>
            </a:r>
          </a:p>
          <a:p>
            <a:endParaRPr lang="en-US"/>
          </a:p>
        </p:txBody>
      </p:sp>
      <p:sp>
        <p:nvSpPr>
          <p:cNvPr id="4" name="Content Placeholder 3"/>
          <p:cNvSpPr>
            <a:spLocks noGrp="1"/>
          </p:cNvSpPr>
          <p:nvPr>
            <p:ph sz="quarter" idx="13"/>
          </p:nvPr>
        </p:nvSpPr>
        <p:spPr/>
        <p:txBody>
          <a:bodyPr/>
          <a:lstStyle/>
          <a:p>
            <a:pPr marL="0" indent="0">
              <a:buNone/>
            </a:pPr>
            <a:r>
              <a:rPr lang="en-US"/>
              <a:t>The main types of election </a:t>
            </a:r>
            <a:br>
              <a:rPr lang="en-US"/>
            </a:br>
            <a:r>
              <a:rPr lang="en-US"/>
              <a:t>systems used in the UK are:</a:t>
            </a:r>
          </a:p>
          <a:p>
            <a:r>
              <a:rPr lang="en-US"/>
              <a:t>First Past the Post (FPTP)</a:t>
            </a:r>
          </a:p>
          <a:p>
            <a:r>
              <a:rPr lang="en-US"/>
              <a:t>Alternative Vote (AV)</a:t>
            </a:r>
          </a:p>
          <a:p>
            <a:r>
              <a:rPr lang="en-US"/>
              <a:t>Proportional Representation (PR)</a:t>
            </a:r>
          </a:p>
          <a:p>
            <a:endParaRPr lang="en-US"/>
          </a:p>
        </p:txBody>
      </p:sp>
    </p:spTree>
    <p:extLst>
      <p:ext uri="{BB962C8B-B14F-4D97-AF65-F5344CB8AC3E}">
        <p14:creationId xmlns:p14="http://schemas.microsoft.com/office/powerpoint/2010/main" val="73701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6</a:t>
            </a:fld>
            <a:endParaRPr lang="en-US"/>
          </a:p>
        </p:txBody>
      </p:sp>
      <p:sp>
        <p:nvSpPr>
          <p:cNvPr id="3" name="Content Placeholder 2"/>
          <p:cNvSpPr>
            <a:spLocks noGrp="1"/>
          </p:cNvSpPr>
          <p:nvPr>
            <p:ph idx="1"/>
          </p:nvPr>
        </p:nvSpPr>
        <p:spPr>
          <a:xfrm>
            <a:off x="374872" y="1803919"/>
            <a:ext cx="4008997" cy="410546"/>
          </a:xfrm>
        </p:spPr>
        <p:txBody>
          <a:bodyPr/>
          <a:lstStyle/>
          <a:p>
            <a:r>
              <a:rPr lang="en-US" dirty="0"/>
              <a:t>First Past the Post</a:t>
            </a:r>
          </a:p>
        </p:txBody>
      </p:sp>
      <p:sp>
        <p:nvSpPr>
          <p:cNvPr id="4" name="Content Placeholder 3"/>
          <p:cNvSpPr>
            <a:spLocks noGrp="1"/>
          </p:cNvSpPr>
          <p:nvPr>
            <p:ph sz="quarter" idx="13"/>
          </p:nvPr>
        </p:nvSpPr>
        <p:spPr>
          <a:xfrm>
            <a:off x="374874" y="2357536"/>
            <a:ext cx="4122481" cy="3651378"/>
          </a:xfrm>
        </p:spPr>
        <p:txBody>
          <a:bodyPr/>
          <a:lstStyle/>
          <a:p>
            <a:r>
              <a:rPr lang="en-US" sz="1100" dirty="0"/>
              <a:t>Voters put a cross next to one or more candidates (one in general elections, multiple in local elections).</a:t>
            </a:r>
          </a:p>
          <a:p>
            <a:endParaRPr lang="en-US" sz="1100" dirty="0"/>
          </a:p>
          <a:p>
            <a:r>
              <a:rPr lang="en-US" sz="1100" b="1" dirty="0">
                <a:solidFill>
                  <a:srgbClr val="00AEEF"/>
                </a:solidFill>
              </a:rPr>
              <a:t>Where is it used? </a:t>
            </a:r>
            <a:r>
              <a:rPr lang="en-US" sz="1100" b="1" dirty="0">
                <a:solidFill>
                  <a:schemeClr val="tx1"/>
                </a:solidFill>
              </a:rPr>
              <a:t>I</a:t>
            </a:r>
            <a:r>
              <a:rPr lang="en-US" sz="1100" dirty="0"/>
              <a:t>n the UK, the US and India.</a:t>
            </a:r>
          </a:p>
          <a:p>
            <a:endParaRPr lang="en-US" sz="1100" dirty="0"/>
          </a:p>
          <a:p>
            <a:r>
              <a:rPr lang="en-US" sz="1100" dirty="0"/>
              <a:t>The London Assembly is London's local government. It is made of 25 Assembly Members who keep a check on what the Mayor is doing, publish findings and recommendations to investigations and make proposals to the Mayor.</a:t>
            </a:r>
          </a:p>
          <a:p>
            <a:endParaRPr lang="en-GB" sz="1100" dirty="0"/>
          </a:p>
          <a:p>
            <a:r>
              <a:rPr lang="en-US" sz="1100" dirty="0"/>
              <a:t>11 Assembly Members are elected to represent London as a whole. 14 London Assembly Members - who represent a constituency made of two or more London boroughs - </a:t>
            </a:r>
          </a:p>
          <a:p>
            <a:r>
              <a:rPr lang="en-GB" sz="1100" dirty="0"/>
              <a:t>are elected using FPTP.</a:t>
            </a:r>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82809451"/>
              </p:ext>
            </p:extLst>
          </p:nvPr>
        </p:nvGraphicFramePr>
        <p:xfrm>
          <a:off x="4774642" y="2066327"/>
          <a:ext cx="4008996" cy="3123244"/>
        </p:xfrm>
        <a:graphic>
          <a:graphicData uri="http://schemas.openxmlformats.org/drawingml/2006/table">
            <a:tbl>
              <a:tblPr firstRow="1" bandRow="1">
                <a:tableStyleId>{2D5ABB26-0587-4C30-8999-92F81FD0307C}</a:tableStyleId>
              </a:tblPr>
              <a:tblGrid>
                <a:gridCol w="2004498">
                  <a:extLst>
                    <a:ext uri="{9D8B030D-6E8A-4147-A177-3AD203B41FA5}">
                      <a16:colId xmlns:a16="http://schemas.microsoft.com/office/drawing/2014/main" val="20000"/>
                    </a:ext>
                  </a:extLst>
                </a:gridCol>
                <a:gridCol w="2004498">
                  <a:extLst>
                    <a:ext uri="{9D8B030D-6E8A-4147-A177-3AD203B41FA5}">
                      <a16:colId xmlns:a16="http://schemas.microsoft.com/office/drawing/2014/main" val="20001"/>
                    </a:ext>
                  </a:extLst>
                </a:gridCol>
              </a:tblGrid>
              <a:tr h="494914">
                <a:tc>
                  <a:txBody>
                    <a:bodyPr/>
                    <a:lstStyle/>
                    <a:p>
                      <a:r>
                        <a:rPr lang="en-GB" sz="1400" b="1" i="0" kern="1200" spc="30" baseline="0">
                          <a:solidFill>
                            <a:schemeClr val="bg1"/>
                          </a:solidFill>
                          <a:latin typeface="Arial"/>
                        </a:rPr>
                        <a:t>Pro</a:t>
                      </a:r>
                      <a:endParaRPr lang="en-US" sz="1400" b="1" i="0" kern="1200" spc="30" baseline="0">
                        <a:solidFill>
                          <a:schemeClr val="bg1"/>
                        </a:solidFill>
                        <a:latin typeface="Arial"/>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solidFill>
                  </a:tcPr>
                </a:tc>
                <a:tc>
                  <a:txBody>
                    <a:bodyPr/>
                    <a:lstStyle/>
                    <a:p>
                      <a:r>
                        <a:rPr lang="en-GB" sz="1400" b="1" i="0" kern="1200" spc="30" baseline="0">
                          <a:solidFill>
                            <a:schemeClr val="bg1"/>
                          </a:solidFill>
                          <a:latin typeface="Arial"/>
                        </a:rPr>
                        <a:t>Cons</a:t>
                      </a:r>
                      <a:endParaRPr lang="en-US" sz="1400"/>
                    </a:p>
                  </a:txBody>
                  <a:tcPr marL="127000" marR="127000" marT="127000" marB="127000">
                    <a:lnL w="3175" cap="flat" cmpd="sng" algn="ctr">
                      <a:solidFill>
                        <a:srgbClr val="FFFFF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solidFill>
                  </a:tcPr>
                </a:tc>
                <a:extLst>
                  <a:ext uri="{0D108BD9-81ED-4DB2-BD59-A6C34878D82A}">
                    <a16:rowId xmlns:a16="http://schemas.microsoft.com/office/drawing/2014/main" val="10000"/>
                  </a:ext>
                </a:extLst>
              </a:tr>
              <a:tr h="979647">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GB" sz="1200" b="0" i="0" u="none" strike="noStrike" kern="1200" cap="none" spc="30" normalizeH="0" baseline="0">
                          <a:ln>
                            <a:noFill/>
                          </a:ln>
                          <a:solidFill>
                            <a:srgbClr val="3B3838"/>
                          </a:solidFill>
                          <a:effectLst/>
                          <a:latin typeface="Arial"/>
                          <a:ea typeface="ＭＳ Ｐゴシック" charset="0"/>
                          <a:cs typeface="DejaVu Sans" charset="0"/>
                        </a:rPr>
                        <a:t>Usually allows parties to form a government on their own</a:t>
                      </a:r>
                      <a:endParaRPr kumimoji="0" lang="en-GB" sz="1400" b="0" i="0" u="none" strike="noStrike" kern="1200" cap="none" spc="30" normalizeH="0" baseline="0">
                        <a:ln>
                          <a:noFill/>
                        </a:ln>
                        <a:solidFill>
                          <a:srgbClr val="000000"/>
                        </a:solidFill>
                        <a:effectLst/>
                        <a:latin typeface="Arial"/>
                        <a:ea typeface="ＭＳ Ｐゴシック" charset="0"/>
                        <a:cs typeface="DejaVu Sans"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GB" sz="1200" b="0" i="0" u="none" strike="noStrike" kern="1200" cap="none" spc="30" normalizeH="0" baseline="0">
                          <a:ln>
                            <a:noFill/>
                          </a:ln>
                          <a:solidFill>
                            <a:srgbClr val="3B3838"/>
                          </a:solidFill>
                          <a:effectLst/>
                          <a:latin typeface="Arial"/>
                          <a:ea typeface="ＭＳ Ｐゴシック" charset="0"/>
                          <a:cs typeface="DejaVu Sans" charset="0"/>
                        </a:rPr>
                        <a:t>The number of votes cast for a party in general elections is not accurately reflected in the number of seats won </a:t>
                      </a:r>
                      <a:endParaRPr kumimoji="0" lang="en-GB" sz="1400" b="0" i="0" u="none" strike="noStrike" kern="1200" cap="none" spc="30" normalizeH="0" baseline="0">
                        <a:ln>
                          <a:noFill/>
                        </a:ln>
                        <a:solidFill>
                          <a:srgbClr val="000000"/>
                        </a:solidFill>
                        <a:effectLst/>
                        <a:latin typeface="Arial"/>
                        <a:ea typeface="ＭＳ Ｐゴシック" charset="0"/>
                        <a:cs typeface="DejaVu Sans"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1"/>
                  </a:ext>
                </a:extLst>
              </a:tr>
              <a:tr h="494914">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GB" sz="1200" b="0" i="0" u="none" strike="noStrike" kern="1200" cap="none" spc="30" normalizeH="0" baseline="0" dirty="0">
                          <a:ln>
                            <a:noFill/>
                          </a:ln>
                          <a:solidFill>
                            <a:srgbClr val="3B3838"/>
                          </a:solidFill>
                          <a:effectLst/>
                          <a:latin typeface="Arial"/>
                          <a:ea typeface="ＭＳ Ｐゴシック" charset="0"/>
                          <a:cs typeface="DejaVu Sans" charset="0"/>
                        </a:rPr>
                        <a:t>Fringe parties unlikely to get elected</a:t>
                      </a:r>
                      <a:endParaRPr kumimoji="0" lang="en-GB" sz="1400" b="0" i="0" u="none" strike="noStrike" kern="1200" cap="none" spc="30" normalizeH="0" baseline="0" dirty="0">
                        <a:ln>
                          <a:noFill/>
                        </a:ln>
                        <a:solidFill>
                          <a:srgbClr val="000000"/>
                        </a:solidFill>
                        <a:effectLst/>
                        <a:latin typeface="Arial"/>
                        <a:ea typeface="ＭＳ Ｐゴシック" charset="0"/>
                        <a:cs typeface="DejaVu Sans"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GB" sz="1200" b="0" i="0" u="none" strike="noStrike" kern="1200" cap="none" spc="30" normalizeH="0" baseline="0" dirty="0">
                          <a:ln>
                            <a:noFill/>
                          </a:ln>
                          <a:solidFill>
                            <a:srgbClr val="3B3838"/>
                          </a:solidFill>
                          <a:effectLst/>
                          <a:latin typeface="Arial"/>
                          <a:ea typeface="ＭＳ Ｐゴシック" charset="0"/>
                          <a:cs typeface="DejaVu Sans" charset="0"/>
                        </a:rPr>
                        <a:t>Hard for small parties to gain seats</a:t>
                      </a:r>
                      <a:endParaRPr kumimoji="0" lang="en-GB" sz="1400" b="0" i="0" u="none" strike="noStrike" kern="1200" cap="none" spc="30" normalizeH="0" baseline="0" dirty="0">
                        <a:ln>
                          <a:noFill/>
                        </a:ln>
                        <a:solidFill>
                          <a:srgbClr val="000000"/>
                        </a:solidFill>
                        <a:effectLst/>
                        <a:latin typeface="Arial"/>
                        <a:ea typeface="ＭＳ Ｐゴシック" charset="0"/>
                        <a:cs typeface="DejaVu Sans"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2"/>
                  </a:ext>
                </a:extLst>
              </a:tr>
              <a:tr h="494914">
                <a:tc>
                  <a:txBody>
                    <a:bodyPr/>
                    <a:lstStyle/>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GB" sz="1200" b="0" i="0" u="none" strike="noStrike" kern="1200" cap="none" spc="30" normalizeH="0" baseline="0" dirty="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n-GB" sz="1200" b="0" i="0" u="none" strike="noStrike" kern="1200" cap="none" spc="30" normalizeH="0" baseline="0" dirty="0">
                          <a:ln>
                            <a:noFill/>
                          </a:ln>
                          <a:solidFill>
                            <a:srgbClr val="3B3838"/>
                          </a:solidFill>
                          <a:effectLst/>
                          <a:latin typeface="Arial"/>
                          <a:ea typeface="ＭＳ Ｐゴシック" charset="0"/>
                          <a:cs typeface="DejaVu Sans" charset="0"/>
                        </a:rPr>
                        <a:t>Can encourage </a:t>
                      </a:r>
                      <a:br>
                        <a:rPr kumimoji="0" lang="en-GB" sz="1200" b="0" i="0" u="none" strike="noStrike" kern="1200" cap="none" spc="30" normalizeH="0" baseline="0" dirty="0">
                          <a:ln>
                            <a:noFill/>
                          </a:ln>
                          <a:solidFill>
                            <a:srgbClr val="3B3838"/>
                          </a:solidFill>
                          <a:effectLst/>
                          <a:latin typeface="Arial"/>
                          <a:ea typeface="ＭＳ Ｐゴシック" charset="0"/>
                          <a:cs typeface="DejaVu Sans" charset="0"/>
                        </a:rPr>
                      </a:br>
                      <a:r>
                        <a:rPr kumimoji="0" lang="en-GB" sz="1200" b="0" i="0" u="none" strike="noStrike" kern="1200" cap="none" spc="30" normalizeH="0" baseline="0" dirty="0">
                          <a:ln>
                            <a:noFill/>
                          </a:ln>
                          <a:solidFill>
                            <a:srgbClr val="3B3838"/>
                          </a:solidFill>
                          <a:effectLst/>
                          <a:latin typeface="Arial"/>
                          <a:ea typeface="ＭＳ Ｐゴシック" charset="0"/>
                          <a:cs typeface="DejaVu Sans" charset="0"/>
                        </a:rPr>
                        <a:t>tactical voting</a:t>
                      </a:r>
                      <a:endParaRPr kumimoji="0" lang="en-GB" sz="1400" b="0" i="0" u="none" strike="noStrike" kern="1200" cap="none" spc="30" normalizeH="0" baseline="0" dirty="0">
                        <a:ln>
                          <a:noFill/>
                        </a:ln>
                        <a:solidFill>
                          <a:srgbClr val="000000"/>
                        </a:solidFill>
                        <a:effectLst/>
                        <a:latin typeface="Arial"/>
                        <a:ea typeface="ＭＳ Ｐゴシック" charset="0"/>
                        <a:cs typeface="DejaVu Sans"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3774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7</a:t>
            </a:fld>
            <a:endParaRPr lang="en-US"/>
          </a:p>
        </p:txBody>
      </p:sp>
      <p:sp>
        <p:nvSpPr>
          <p:cNvPr id="3" name="Content Placeholder 2"/>
          <p:cNvSpPr>
            <a:spLocks noGrp="1"/>
          </p:cNvSpPr>
          <p:nvPr>
            <p:ph idx="1"/>
          </p:nvPr>
        </p:nvSpPr>
        <p:spPr>
          <a:xfrm>
            <a:off x="374872" y="1816359"/>
            <a:ext cx="4008997" cy="858417"/>
          </a:xfrm>
        </p:spPr>
        <p:txBody>
          <a:bodyPr/>
          <a:lstStyle/>
          <a:p>
            <a:r>
              <a:rPr lang="en-US" dirty="0"/>
              <a:t>Proportional</a:t>
            </a:r>
            <a:br>
              <a:rPr lang="en-US" dirty="0"/>
            </a:br>
            <a:r>
              <a:rPr lang="en-US" dirty="0"/>
              <a:t>Representation (PR)</a:t>
            </a:r>
          </a:p>
        </p:txBody>
      </p:sp>
      <p:sp>
        <p:nvSpPr>
          <p:cNvPr id="4" name="Content Placeholder 3"/>
          <p:cNvSpPr>
            <a:spLocks noGrp="1"/>
          </p:cNvSpPr>
          <p:nvPr>
            <p:ph sz="quarter" idx="13"/>
          </p:nvPr>
        </p:nvSpPr>
        <p:spPr/>
        <p:txBody>
          <a:bodyPr/>
          <a:lstStyle/>
          <a:p>
            <a:r>
              <a:rPr lang="en-US" dirty="0"/>
              <a:t>Voters put a cross next to their chosen </a:t>
            </a:r>
            <a:r>
              <a:rPr lang="en-US" i="1" dirty="0"/>
              <a:t>party</a:t>
            </a:r>
            <a:r>
              <a:rPr lang="en-US" dirty="0"/>
              <a:t>. Votes are counted in each region and seats </a:t>
            </a:r>
            <a:br>
              <a:rPr lang="en-US" dirty="0"/>
            </a:br>
            <a:r>
              <a:rPr lang="en-US" dirty="0"/>
              <a:t>are given to parties in direct proportion to </a:t>
            </a:r>
            <a:br>
              <a:rPr lang="en-US" dirty="0"/>
            </a:br>
            <a:r>
              <a:rPr lang="en-US" dirty="0"/>
              <a:t>their vote share. So, if a party gets 40% of </a:t>
            </a:r>
            <a:br>
              <a:rPr lang="en-US" dirty="0"/>
            </a:br>
            <a:r>
              <a:rPr lang="en-US" dirty="0"/>
              <a:t>the vote in a region, they will have 40% of </a:t>
            </a:r>
            <a:br>
              <a:rPr lang="en-US" dirty="0"/>
            </a:br>
            <a:r>
              <a:rPr lang="en-US" dirty="0"/>
              <a:t>the available seats.</a:t>
            </a:r>
          </a:p>
          <a:p>
            <a:endParaRPr lang="en-US" dirty="0"/>
          </a:p>
          <a:p>
            <a:r>
              <a:rPr lang="en-US" b="1" dirty="0">
                <a:solidFill>
                  <a:srgbClr val="00AEEF"/>
                </a:solidFill>
              </a:rPr>
              <a:t>Where is it used? </a:t>
            </a:r>
            <a:r>
              <a:rPr lang="en-US" dirty="0"/>
              <a:t>It is used for electing the UK’s Members of the European Parliament (MEPs) and in other European countries for their national parliaments, such as Denmark, Austria and Spain.</a:t>
            </a:r>
          </a:p>
        </p:txBody>
      </p:sp>
      <p:graphicFrame>
        <p:nvGraphicFramePr>
          <p:cNvPr id="5" name="Table 4"/>
          <p:cNvGraphicFramePr>
            <a:graphicFrameLocks noGrp="1"/>
          </p:cNvGraphicFramePr>
          <p:nvPr>
            <p:extLst>
              <p:ext uri="{D42A27DB-BD31-4B8C-83A1-F6EECF244321}">
                <p14:modId xmlns:p14="http://schemas.microsoft.com/office/powerpoint/2010/main" val="3804355965"/>
              </p:ext>
            </p:extLst>
          </p:nvPr>
        </p:nvGraphicFramePr>
        <p:xfrm>
          <a:off x="4774642" y="2066327"/>
          <a:ext cx="4008996" cy="3504244"/>
        </p:xfrm>
        <a:graphic>
          <a:graphicData uri="http://schemas.openxmlformats.org/drawingml/2006/table">
            <a:tbl>
              <a:tblPr firstRow="1" bandRow="1">
                <a:tableStyleId>{2D5ABB26-0587-4C30-8999-92F81FD0307C}</a:tableStyleId>
              </a:tblPr>
              <a:tblGrid>
                <a:gridCol w="2004498">
                  <a:extLst>
                    <a:ext uri="{9D8B030D-6E8A-4147-A177-3AD203B41FA5}">
                      <a16:colId xmlns:a16="http://schemas.microsoft.com/office/drawing/2014/main" val="20000"/>
                    </a:ext>
                  </a:extLst>
                </a:gridCol>
                <a:gridCol w="2004498">
                  <a:extLst>
                    <a:ext uri="{9D8B030D-6E8A-4147-A177-3AD203B41FA5}">
                      <a16:colId xmlns:a16="http://schemas.microsoft.com/office/drawing/2014/main" val="20001"/>
                    </a:ext>
                  </a:extLst>
                </a:gridCol>
              </a:tblGrid>
              <a:tr h="494914">
                <a:tc>
                  <a:txBody>
                    <a:bodyPr/>
                    <a:lstStyle/>
                    <a:p>
                      <a:r>
                        <a:rPr lang="en-GB" sz="1400" b="1" i="0" kern="1200" spc="30" baseline="0">
                          <a:solidFill>
                            <a:schemeClr val="bg1"/>
                          </a:solidFill>
                          <a:latin typeface="Arial"/>
                        </a:rPr>
                        <a:t>Pro</a:t>
                      </a:r>
                      <a:endParaRPr lang="en-US" sz="1400" b="1" i="0" kern="1200" spc="30" baseline="0">
                        <a:solidFill>
                          <a:schemeClr val="bg1"/>
                        </a:solidFill>
                        <a:latin typeface="Arial"/>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solidFill>
                  </a:tcPr>
                </a:tc>
                <a:tc>
                  <a:txBody>
                    <a:bodyPr/>
                    <a:lstStyle/>
                    <a:p>
                      <a:r>
                        <a:rPr lang="en-GB" sz="1400" b="1" i="0" kern="1200" spc="30" baseline="0">
                          <a:solidFill>
                            <a:schemeClr val="bg1"/>
                          </a:solidFill>
                          <a:latin typeface="Arial"/>
                        </a:rPr>
                        <a:t>Cons</a:t>
                      </a:r>
                      <a:endParaRPr lang="en-US" sz="1400"/>
                    </a:p>
                  </a:txBody>
                  <a:tcPr marL="127000" marR="127000" marT="127000" marB="127000">
                    <a:lnL w="3175" cap="flat" cmpd="sng" algn="ctr">
                      <a:solidFill>
                        <a:srgbClr val="FFFFF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solidFill>
                  </a:tcPr>
                </a:tc>
                <a:extLst>
                  <a:ext uri="{0D108BD9-81ED-4DB2-BD59-A6C34878D82A}">
                    <a16:rowId xmlns:a16="http://schemas.microsoft.com/office/drawing/2014/main" val="10000"/>
                  </a:ext>
                </a:extLst>
              </a:tr>
              <a:tr h="979647">
                <a:tc>
                  <a:txBody>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n-GB" sz="1200" b="0" i="0" u="none" strike="noStrike" kern="1200" cap="none" spc="30" normalizeH="0" baseline="0">
                          <a:ln>
                            <a:noFill/>
                          </a:ln>
                          <a:solidFill>
                            <a:srgbClr val="363E42"/>
                          </a:solidFill>
                          <a:effectLst/>
                          <a:latin typeface="Arial"/>
                          <a:ea typeface="ＭＳ Ｐゴシック" charset="0"/>
                          <a:cs typeface="ＭＳ Ｐゴシック" charset="0"/>
                        </a:rPr>
                        <a:t>The number of seats directly reflects the number of votes cast </a:t>
                      </a:r>
                      <a:br>
                        <a:rPr kumimoji="0" lang="en-GB" sz="1200" b="0" i="0" u="none" strike="noStrike" kern="1200" cap="none" spc="30" normalizeH="0" baseline="0">
                          <a:ln>
                            <a:noFill/>
                          </a:ln>
                          <a:solidFill>
                            <a:srgbClr val="363E42"/>
                          </a:solidFill>
                          <a:effectLst/>
                          <a:latin typeface="Arial"/>
                          <a:ea typeface="ＭＳ Ｐゴシック" charset="0"/>
                          <a:cs typeface="ＭＳ Ｐゴシック" charset="0"/>
                        </a:rPr>
                      </a:br>
                      <a:r>
                        <a:rPr kumimoji="0" lang="en-GB" sz="1200" b="0" i="0" u="none" strike="noStrike" kern="1200" cap="none" spc="30" normalizeH="0" baseline="0">
                          <a:ln>
                            <a:noFill/>
                          </a:ln>
                          <a:solidFill>
                            <a:srgbClr val="363E42"/>
                          </a:solidFill>
                          <a:effectLst/>
                          <a:latin typeface="Arial"/>
                          <a:ea typeface="ＭＳ Ｐゴシック" charset="0"/>
                          <a:cs typeface="ＭＳ Ｐゴシック" charset="0"/>
                        </a:rPr>
                        <a:t>for each party</a:t>
                      </a: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n-GB" sz="1200" b="0" i="0" u="none" strike="noStrike" kern="1200" cap="none" spc="30" normalizeH="0" baseline="0">
                          <a:ln>
                            <a:noFill/>
                          </a:ln>
                          <a:solidFill>
                            <a:srgbClr val="3B3838"/>
                          </a:solidFill>
                          <a:effectLst/>
                          <a:latin typeface="Arial"/>
                          <a:ea typeface="ＭＳ Ｐゴシック" charset="0"/>
                          <a:cs typeface="ＭＳ Ｐゴシック" charset="0"/>
                        </a:rPr>
                        <a:t>Consensus politics isn’t always what voters want</a:t>
                      </a:r>
                      <a:endParaRPr kumimoji="0" lang="en-GB" sz="1200" b="0" i="0" u="none" strike="noStrike" kern="1200" cap="none" spc="30" normalizeH="0" baseline="0">
                        <a:ln>
                          <a:noFill/>
                        </a:ln>
                        <a:solidFill>
                          <a:srgbClr val="000000"/>
                        </a:solidFill>
                        <a:effectLst/>
                        <a:latin typeface="Arial"/>
                        <a:ea typeface="ＭＳ Ｐゴシック" charset="0"/>
                        <a:cs typeface="ＭＳ Ｐゴシック" charset="0"/>
                      </a:endParaRPr>
                    </a:p>
                    <a:p>
                      <a:pPr>
                        <a:lnSpc>
                          <a:spcPts val="1500"/>
                        </a:lnSpc>
                      </a:pPr>
                      <a:endParaRPr lang="en-US" sz="1200" kern="1200" spc="30">
                        <a:latin typeface="Arial"/>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1"/>
                  </a:ext>
                </a:extLst>
              </a:tr>
              <a:tr h="494914">
                <a:tc>
                  <a:txBody>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n-GB" sz="1200" b="0" i="0" u="none" strike="noStrike" kern="1200" cap="none" spc="30" normalizeH="0" baseline="0">
                          <a:ln>
                            <a:noFill/>
                          </a:ln>
                          <a:solidFill>
                            <a:srgbClr val="3B3838"/>
                          </a:solidFill>
                          <a:effectLst/>
                          <a:latin typeface="Arial"/>
                          <a:ea typeface="ＭＳ Ｐゴシック" charset="0"/>
                          <a:cs typeface="ＭＳ Ｐゴシック" charset="0"/>
                        </a:rPr>
                        <a:t>Every vote counts</a:t>
                      </a:r>
                      <a:endParaRPr kumimoji="0" lang="en-GB" sz="1200" b="0" i="0" u="none" strike="noStrike" kern="1200" cap="none" spc="30" normalizeH="0" baseline="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n-GB" sz="1200" b="0" i="0" u="none" strike="noStrike" kern="1200" cap="none" spc="30" normalizeH="0" baseline="0">
                          <a:ln>
                            <a:noFill/>
                          </a:ln>
                          <a:solidFill>
                            <a:srgbClr val="3B3838"/>
                          </a:solidFill>
                          <a:effectLst/>
                          <a:latin typeface="Arial"/>
                          <a:ea typeface="ＭＳ Ｐゴシック" charset="0"/>
                          <a:cs typeface="ＭＳ Ｐゴシック" charset="0"/>
                        </a:rPr>
                        <a:t>Gridlock - It can take longer for coalitions and minority governments to reach decisions.</a:t>
                      </a:r>
                      <a:endParaRPr kumimoji="0" lang="en-GB" sz="1200" b="0" i="0" u="none" strike="noStrike" kern="1200" cap="none" spc="30" normalizeH="0" baseline="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2"/>
                  </a:ext>
                </a:extLst>
              </a:tr>
              <a:tr h="494914">
                <a:tc>
                  <a:txBody>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n-GB" sz="1200" b="0" i="0" u="none" strike="noStrike" kern="1200" cap="none" spc="30" normalizeH="0" baseline="0" dirty="0">
                          <a:ln>
                            <a:noFill/>
                          </a:ln>
                          <a:solidFill>
                            <a:srgbClr val="3B3838"/>
                          </a:solidFill>
                          <a:effectLst/>
                          <a:latin typeface="Arial"/>
                          <a:ea typeface="ＭＳ Ｐゴシック" charset="0"/>
                          <a:cs typeface="ＭＳ Ｐゴシック" charset="0"/>
                        </a:rPr>
                        <a:t>Less tactical voting</a:t>
                      </a:r>
                      <a:endParaRPr kumimoji="0" lang="en-GB" sz="1200" b="0" i="0" u="none" strike="noStrike" kern="1200" cap="none" spc="30" normalizeH="0" baseline="0" dirty="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pPr>
                        <a:lnSpc>
                          <a:spcPts val="1500"/>
                        </a:lnSpc>
                      </a:pPr>
                      <a:r>
                        <a:rPr lang="en-GB" sz="1200" kern="1200" dirty="0">
                          <a:solidFill>
                            <a:srgbClr val="363E42"/>
                          </a:solidFill>
                          <a:effectLst/>
                          <a:latin typeface="Arial" panose="020B0604020202020204" pitchFamily="34" charset="0"/>
                          <a:ea typeface="+mn-ea"/>
                          <a:cs typeface="Arial" panose="020B0604020202020204" pitchFamily="34" charset="0"/>
                        </a:rPr>
                        <a:t>Politicians could prioritise local issues, to get re-elected, over national compromise</a:t>
                      </a:r>
                      <a:r>
                        <a:rPr lang="en-GB" sz="1200" dirty="0">
                          <a:solidFill>
                            <a:srgbClr val="363E42"/>
                          </a:solidFill>
                          <a:effectLst/>
                          <a:latin typeface="Arial" panose="020B0604020202020204" pitchFamily="34" charset="0"/>
                          <a:cs typeface="Arial" panose="020B0604020202020204" pitchFamily="34" charset="0"/>
                        </a:rPr>
                        <a:t> </a:t>
                      </a:r>
                      <a:endParaRPr lang="en-US" sz="1200" kern="1200" spc="30" dirty="0">
                        <a:solidFill>
                          <a:srgbClr val="363E42"/>
                        </a:solidFill>
                        <a:latin typeface="Arial" panose="020B0604020202020204" pitchFamily="34" charset="0"/>
                        <a:cs typeface="Arial" panose="020B0604020202020204" pitchFamily="34"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5529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8</a:t>
            </a:fld>
            <a:endParaRPr lang="en-US"/>
          </a:p>
        </p:txBody>
      </p:sp>
      <p:sp>
        <p:nvSpPr>
          <p:cNvPr id="3" name="Content Placeholder 2"/>
          <p:cNvSpPr>
            <a:spLocks noGrp="1"/>
          </p:cNvSpPr>
          <p:nvPr>
            <p:ph idx="1"/>
          </p:nvPr>
        </p:nvSpPr>
        <p:spPr>
          <a:xfrm>
            <a:off x="374872" y="1754155"/>
            <a:ext cx="4008997" cy="404327"/>
          </a:xfrm>
        </p:spPr>
        <p:txBody>
          <a:bodyPr/>
          <a:lstStyle/>
          <a:p>
            <a:r>
              <a:rPr lang="en-US" dirty="0"/>
              <a:t>Alternative Vote (AV)</a:t>
            </a:r>
          </a:p>
        </p:txBody>
      </p:sp>
      <p:sp>
        <p:nvSpPr>
          <p:cNvPr id="4" name="Content Placeholder 3"/>
          <p:cNvSpPr>
            <a:spLocks noGrp="1"/>
          </p:cNvSpPr>
          <p:nvPr>
            <p:ph sz="quarter" idx="13"/>
          </p:nvPr>
        </p:nvSpPr>
        <p:spPr>
          <a:xfrm>
            <a:off x="374874" y="2239347"/>
            <a:ext cx="4197126" cy="3814320"/>
          </a:xfrm>
        </p:spPr>
        <p:txBody>
          <a:bodyPr/>
          <a:lstStyle/>
          <a:p>
            <a:pPr>
              <a:lnSpc>
                <a:spcPct val="130000"/>
              </a:lnSpc>
            </a:pPr>
            <a:r>
              <a:rPr lang="en-US" sz="1000" dirty="0"/>
              <a:t>Voters rank candidates in order of preference. If more than half the voters have the same </a:t>
            </a:r>
            <a:r>
              <a:rPr lang="en-US" sz="1000" dirty="0" err="1"/>
              <a:t>favourite</a:t>
            </a:r>
            <a:r>
              <a:rPr lang="en-US" sz="1000" dirty="0"/>
              <a:t> candidate, that candidate wins. If nobody gets half of first preference votes, the candidate who came last is removed and their second choices are allocated. This is repeated until one candidate has over half the votes.</a:t>
            </a:r>
          </a:p>
          <a:p>
            <a:pPr>
              <a:lnSpc>
                <a:spcPct val="130000"/>
              </a:lnSpc>
            </a:pPr>
            <a:endParaRPr lang="en-US" sz="1000" dirty="0"/>
          </a:p>
          <a:p>
            <a:pPr>
              <a:lnSpc>
                <a:spcPct val="130000"/>
              </a:lnSpc>
            </a:pPr>
            <a:r>
              <a:rPr lang="en-US" sz="1000" b="1" dirty="0">
                <a:solidFill>
                  <a:srgbClr val="00AEEF"/>
                </a:solidFill>
              </a:rPr>
              <a:t>Where is it used? </a:t>
            </a:r>
            <a:r>
              <a:rPr lang="en-US" sz="1000" dirty="0"/>
              <a:t>To elect the majority of chairs of select committees in the House of Commons and for the election of the Lord Speaker and in by-elections for hereditary Peers.  </a:t>
            </a:r>
          </a:p>
          <a:p>
            <a:pPr>
              <a:lnSpc>
                <a:spcPct val="130000"/>
              </a:lnSpc>
            </a:pPr>
            <a:endParaRPr lang="en-US" sz="1000" dirty="0"/>
          </a:p>
          <a:p>
            <a:pPr>
              <a:lnSpc>
                <a:spcPct val="130000"/>
              </a:lnSpc>
            </a:pPr>
            <a:r>
              <a:rPr lang="en-US" sz="1000" dirty="0"/>
              <a:t>The London Mayoral election uses the Supplementary Vote system, which is similar to AV - you get to mark on the ballot paper your first and second choice. </a:t>
            </a:r>
            <a:r>
              <a:rPr lang="en-US" sz="1000" dirty="0">
                <a:latin typeface="Arial" panose="020B0604020202020204" pitchFamily="34" charset="0"/>
                <a:cs typeface="Arial" panose="020B0604020202020204" pitchFamily="34" charset="0"/>
              </a:rPr>
              <a:t>The Mayor of London has the power to make decisions about: arts and culture, economic development, the environment, fire and safety, policing, transport, regeneration.</a:t>
            </a:r>
          </a:p>
          <a:p>
            <a:pPr>
              <a:lnSpc>
                <a:spcPct val="130000"/>
              </a:lnSpc>
            </a:pPr>
            <a:endParaRPr lang="en-GB" sz="1000" dirty="0"/>
          </a:p>
          <a:p>
            <a:pPr>
              <a:lnSpc>
                <a:spcPct val="130000"/>
              </a:lnSpc>
            </a:pPr>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321206425"/>
              </p:ext>
            </p:extLst>
          </p:nvPr>
        </p:nvGraphicFramePr>
        <p:xfrm>
          <a:off x="4774642" y="2066327"/>
          <a:ext cx="4008996" cy="3767689"/>
        </p:xfrm>
        <a:graphic>
          <a:graphicData uri="http://schemas.openxmlformats.org/drawingml/2006/table">
            <a:tbl>
              <a:tblPr firstRow="1" bandRow="1">
                <a:tableStyleId>{2D5ABB26-0587-4C30-8999-92F81FD0307C}</a:tableStyleId>
              </a:tblPr>
              <a:tblGrid>
                <a:gridCol w="1613717">
                  <a:extLst>
                    <a:ext uri="{9D8B030D-6E8A-4147-A177-3AD203B41FA5}">
                      <a16:colId xmlns:a16="http://schemas.microsoft.com/office/drawing/2014/main" val="20000"/>
                    </a:ext>
                  </a:extLst>
                </a:gridCol>
                <a:gridCol w="2395279">
                  <a:extLst>
                    <a:ext uri="{9D8B030D-6E8A-4147-A177-3AD203B41FA5}">
                      <a16:colId xmlns:a16="http://schemas.microsoft.com/office/drawing/2014/main" val="20001"/>
                    </a:ext>
                  </a:extLst>
                </a:gridCol>
              </a:tblGrid>
              <a:tr h="460505">
                <a:tc>
                  <a:txBody>
                    <a:bodyPr/>
                    <a:lstStyle/>
                    <a:p>
                      <a:r>
                        <a:rPr lang="en-GB" sz="1400" b="1" i="0" kern="1200" spc="30" baseline="0">
                          <a:solidFill>
                            <a:schemeClr val="bg1"/>
                          </a:solidFill>
                          <a:latin typeface="Arial"/>
                        </a:rPr>
                        <a:t>Pro</a:t>
                      </a:r>
                      <a:endParaRPr lang="en-US" sz="1400" b="1" i="0" kern="1200" spc="30" baseline="0">
                        <a:solidFill>
                          <a:schemeClr val="bg1"/>
                        </a:solidFill>
                        <a:latin typeface="Arial"/>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solidFill>
                  </a:tcPr>
                </a:tc>
                <a:tc>
                  <a:txBody>
                    <a:bodyPr/>
                    <a:lstStyle/>
                    <a:p>
                      <a:r>
                        <a:rPr lang="en-GB" sz="1400" b="1" i="0" kern="1200" spc="30" baseline="0" dirty="0">
                          <a:solidFill>
                            <a:schemeClr val="bg1"/>
                          </a:solidFill>
                          <a:latin typeface="Arial"/>
                        </a:rPr>
                        <a:t>Cons</a:t>
                      </a:r>
                      <a:endParaRPr lang="en-US" sz="1400" dirty="0"/>
                    </a:p>
                  </a:txBody>
                  <a:tcPr marL="127000" marR="127000" marT="127000" marB="127000">
                    <a:lnL w="3175" cap="flat" cmpd="sng" algn="ctr">
                      <a:solidFill>
                        <a:srgbClr val="FFFFF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solidFill>
                  </a:tcPr>
                </a:tc>
                <a:extLst>
                  <a:ext uri="{0D108BD9-81ED-4DB2-BD59-A6C34878D82A}">
                    <a16:rowId xmlns:a16="http://schemas.microsoft.com/office/drawing/2014/main" val="10000"/>
                  </a:ext>
                </a:extLst>
              </a:tr>
              <a:tr h="1352860">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GB" sz="1100" b="0" i="0" u="none" strike="noStrike" cap="none" spc="30" normalizeH="0" baseline="0" dirty="0">
                          <a:ln>
                            <a:noFill/>
                          </a:ln>
                          <a:solidFill>
                            <a:srgbClr val="3B3838"/>
                          </a:solidFill>
                          <a:effectLst/>
                          <a:latin typeface="Arial"/>
                          <a:ea typeface="ＭＳ Ｐゴシック" charset="0"/>
                          <a:cs typeface="ＭＳ Ｐゴシック" charset="0"/>
                        </a:rPr>
                        <a:t>The aim of securing more than 50% of the local vote means MPs work harder to earn and keep voter support.</a:t>
                      </a:r>
                      <a:endParaRPr kumimoji="0" lang="en-GB" sz="1100" b="0" i="0" u="none" strike="noStrike" cap="none" spc="30" normalizeH="0" baseline="0" dirty="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GB" sz="1100" b="0" i="0" u="none" strike="noStrike" cap="none" spc="30" normalizeH="0" baseline="0" dirty="0">
                          <a:ln>
                            <a:noFill/>
                          </a:ln>
                          <a:solidFill>
                            <a:srgbClr val="3B3838"/>
                          </a:solidFill>
                          <a:effectLst/>
                          <a:latin typeface="Arial"/>
                          <a:ea typeface="ＭＳ Ｐゴシック" charset="0"/>
                          <a:cs typeface="ＭＳ Ｐゴシック" charset="0"/>
                        </a:rPr>
                        <a:t>AV is a "losers' charter" where the candidate who comes second or third in first preferences can actually be elected. </a:t>
                      </a:r>
                      <a:endParaRPr kumimoji="0" lang="en-GB" sz="1100" b="0" i="0" u="none" strike="noStrike" cap="none" spc="30" normalizeH="0" baseline="0" dirty="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1"/>
                  </a:ext>
                </a:extLst>
              </a:tr>
              <a:tr h="546557">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GB" sz="1100" b="0" i="0" u="none" strike="noStrike" cap="none" spc="30" normalizeH="0" baseline="0" dirty="0">
                          <a:ln>
                            <a:noFill/>
                          </a:ln>
                          <a:solidFill>
                            <a:srgbClr val="3B3838"/>
                          </a:solidFill>
                          <a:effectLst/>
                          <a:latin typeface="Arial"/>
                          <a:ea typeface="ＭＳ Ｐゴシック" charset="0"/>
                          <a:cs typeface="ＭＳ Ｐゴシック" charset="0"/>
                        </a:rPr>
                        <a:t>No wasted votes</a:t>
                      </a:r>
                      <a:endParaRPr kumimoji="0" lang="en-GB" sz="1100" b="0" i="0" u="none" strike="noStrike" cap="none" spc="30" normalizeH="0" baseline="0" dirty="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rowSpan="3">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GB" sz="1100" b="0" i="0" u="none" strike="noStrike" cap="none" spc="30" normalizeH="0" baseline="0" dirty="0">
                          <a:ln>
                            <a:noFill/>
                          </a:ln>
                          <a:solidFill>
                            <a:srgbClr val="3B3838"/>
                          </a:solidFill>
                          <a:effectLst/>
                          <a:latin typeface="Arial"/>
                          <a:ea typeface="ＭＳ Ｐゴシック" charset="0"/>
                          <a:cs typeface="ＭＳ Ｐゴシック" charset="0"/>
                        </a:rPr>
                        <a:t>Some votes count more than others - If you give your first preference to a mainstream party, your other choices might not be counted, but if you give first preference to a small party who gets knocked out, your other preferences will count.</a:t>
                      </a:r>
                      <a:endParaRPr kumimoji="0" lang="en-GB" sz="1100" b="0" i="0" u="none" strike="noStrike" cap="none" spc="30" normalizeH="0" baseline="0" dirty="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2"/>
                  </a:ext>
                </a:extLst>
              </a:tr>
              <a:tr h="606489">
                <a:tc>
                  <a:txBody>
                    <a:bodyPr/>
                    <a:lstStyle/>
                    <a:p>
                      <a:pPr marL="0" marR="0" lvl="0" indent="0" algn="l" defTabSz="914400" rtl="0" eaLnBrk="1" fontAlgn="base" latinLnBrk="0" hangingPunct="1">
                        <a:lnSpc>
                          <a:spcPts val="1500"/>
                        </a:lnSpc>
                        <a:spcBef>
                          <a:spcPct val="0"/>
                        </a:spcBef>
                        <a:spcAft>
                          <a:spcPct val="0"/>
                        </a:spcAft>
                        <a:buClrTx/>
                        <a:buSzTx/>
                        <a:buFontTx/>
                        <a:buNone/>
                        <a:tabLst/>
                        <a:defRPr/>
                      </a:pPr>
                      <a:r>
                        <a:rPr kumimoji="0" lang="en-GB" sz="1100" b="0" i="0" u="none" strike="noStrike" kern="1200" cap="none" spc="30" normalizeH="0" baseline="0" dirty="0">
                          <a:ln>
                            <a:noFill/>
                          </a:ln>
                          <a:solidFill>
                            <a:srgbClr val="3B3838"/>
                          </a:solidFill>
                          <a:effectLst/>
                          <a:latin typeface="Arial"/>
                          <a:ea typeface="ＭＳ Ｐゴシック" charset="0"/>
                          <a:cs typeface="ＭＳ Ｐゴシック" charset="0"/>
                        </a:rPr>
                        <a:t>Less tactical voting</a:t>
                      </a:r>
                      <a:endParaRPr kumimoji="0" lang="en-GB" sz="1100" b="0" i="0" u="none" strike="noStrike" kern="1200" cap="none" spc="30" normalizeH="0" baseline="0" dirty="0">
                        <a:ln>
                          <a:noFill/>
                        </a:ln>
                        <a:solidFill>
                          <a:srgbClr val="000000"/>
                        </a:solidFill>
                        <a:effectLst/>
                        <a:latin typeface="Arial"/>
                        <a:ea typeface="ＭＳ Ｐゴシック" charset="0"/>
                        <a:cs typeface="ＭＳ Ｐゴシック" charset="0"/>
                      </a:endParaRPr>
                    </a:p>
                    <a:p>
                      <a:pPr marL="0" marR="0" lvl="0" indent="0" algn="l" defTabSz="914400" rtl="0" eaLnBrk="1" fontAlgn="base" latinLnBrk="0" hangingPunct="1">
                        <a:lnSpc>
                          <a:spcPts val="1500"/>
                        </a:lnSpc>
                        <a:spcBef>
                          <a:spcPct val="0"/>
                        </a:spcBef>
                        <a:spcAft>
                          <a:spcPct val="0"/>
                        </a:spcAft>
                        <a:buClrTx/>
                        <a:buSzTx/>
                        <a:buFontTx/>
                        <a:buNone/>
                        <a:tabLst/>
                      </a:pPr>
                      <a:endParaRPr kumimoji="0" lang="en-GB" sz="1100" b="0" i="0" u="none" strike="noStrike" cap="none" spc="30" normalizeH="0" baseline="0" dirty="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vMerge="1">
                  <a:txBody>
                    <a:bodyPr/>
                    <a:lstStyle/>
                    <a:p>
                      <a:endParaRPr lang="en-GB"/>
                    </a:p>
                  </a:txBody>
                  <a:tcPr/>
                </a:tc>
                <a:extLst>
                  <a:ext uri="{0D108BD9-81ED-4DB2-BD59-A6C34878D82A}">
                    <a16:rowId xmlns:a16="http://schemas.microsoft.com/office/drawing/2014/main" val="147774100"/>
                  </a:ext>
                </a:extLst>
              </a:tr>
              <a:tr h="753394">
                <a:tc>
                  <a:txBody>
                    <a:bodyPr/>
                    <a:lstStyle/>
                    <a:p>
                      <a:pPr marL="0" marR="0" lvl="0" indent="0" algn="l" defTabSz="914400" rtl="0" eaLnBrk="1" fontAlgn="base" latinLnBrk="0" hangingPunct="1">
                        <a:lnSpc>
                          <a:spcPts val="1500"/>
                        </a:lnSpc>
                        <a:spcBef>
                          <a:spcPct val="0"/>
                        </a:spcBef>
                        <a:spcAft>
                          <a:spcPct val="0"/>
                        </a:spcAft>
                        <a:buClrTx/>
                        <a:buSzTx/>
                        <a:buFontTx/>
                        <a:buNone/>
                        <a:tabLst/>
                        <a:defRPr/>
                      </a:pPr>
                      <a:r>
                        <a:rPr kumimoji="0" lang="en-GB" sz="1100" b="0" i="0" u="none" strike="noStrike" cap="none" spc="30" normalizeH="0" baseline="0" dirty="0">
                          <a:ln>
                            <a:noFill/>
                          </a:ln>
                          <a:solidFill>
                            <a:srgbClr val="3B3838"/>
                          </a:solidFill>
                          <a:effectLst/>
                          <a:latin typeface="Arial"/>
                          <a:ea typeface="ＭＳ Ｐゴシック" charset="0"/>
                          <a:cs typeface="ＭＳ Ｐゴシック" charset="0"/>
                        </a:rPr>
                        <a:t>Reduces negative campaigning</a:t>
                      </a:r>
                      <a:endParaRPr kumimoji="0" lang="en-GB" sz="1100" b="0" i="0" u="none" strike="noStrike" cap="none" spc="30" normalizeH="0" baseline="0" dirty="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vMerge="1">
                  <a:txBody>
                    <a:bodyPr/>
                    <a:lstStyle/>
                    <a:p>
                      <a:endParaRPr lang="en-GB"/>
                    </a:p>
                  </a:txBody>
                  <a:tcPr/>
                </a:tc>
                <a:extLst>
                  <a:ext uri="{0D108BD9-81ED-4DB2-BD59-A6C34878D82A}">
                    <a16:rowId xmlns:a16="http://schemas.microsoft.com/office/drawing/2014/main" val="2561045600"/>
                  </a:ext>
                </a:extLst>
              </a:tr>
            </a:tbl>
          </a:graphicData>
        </a:graphic>
      </p:graphicFrame>
    </p:spTree>
    <p:extLst>
      <p:ext uri="{BB962C8B-B14F-4D97-AF65-F5344CB8AC3E}">
        <p14:creationId xmlns:p14="http://schemas.microsoft.com/office/powerpoint/2010/main" val="2282205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9</a:t>
            </a:fld>
            <a:endParaRPr lang="en-US"/>
          </a:p>
        </p:txBody>
      </p:sp>
      <p:sp>
        <p:nvSpPr>
          <p:cNvPr id="3" name="Content Placeholder 2"/>
          <p:cNvSpPr>
            <a:spLocks noGrp="1"/>
          </p:cNvSpPr>
          <p:nvPr>
            <p:ph idx="1"/>
          </p:nvPr>
        </p:nvSpPr>
        <p:spPr/>
        <p:txBody>
          <a:bodyPr/>
          <a:lstStyle/>
          <a:p>
            <a:r>
              <a:rPr lang="en-US"/>
              <a:t>Registering to vote</a:t>
            </a:r>
          </a:p>
          <a:p>
            <a:endParaRPr lang="en-US"/>
          </a:p>
        </p:txBody>
      </p:sp>
      <p:sp>
        <p:nvSpPr>
          <p:cNvPr id="4" name="Content Placeholder 3"/>
          <p:cNvSpPr>
            <a:spLocks noGrp="1"/>
          </p:cNvSpPr>
          <p:nvPr>
            <p:ph sz="quarter" idx="13"/>
          </p:nvPr>
        </p:nvSpPr>
        <p:spPr>
          <a:xfrm>
            <a:off x="374874" y="2906215"/>
            <a:ext cx="8408763" cy="2969486"/>
          </a:xfrm>
        </p:spPr>
        <p:txBody>
          <a:bodyPr numCol="2"/>
          <a:lstStyle/>
          <a:p>
            <a:pPr marL="0" indent="0">
              <a:buNone/>
            </a:pPr>
            <a:r>
              <a:rPr lang="en-US" dirty="0"/>
              <a:t>To vote in the UK, you must be </a:t>
            </a:r>
            <a:r>
              <a:rPr lang="en-US" b="1" dirty="0"/>
              <a:t>registered</a:t>
            </a:r>
            <a:endParaRPr lang="en-US" dirty="0"/>
          </a:p>
          <a:p>
            <a:r>
              <a:rPr lang="en-US" dirty="0"/>
              <a:t>You can register when you’re </a:t>
            </a:r>
            <a:r>
              <a:rPr lang="en-US" b="1" dirty="0"/>
              <a:t>16!</a:t>
            </a:r>
            <a:endParaRPr lang="en-US" dirty="0"/>
          </a:p>
          <a:p>
            <a:r>
              <a:rPr lang="en-US" dirty="0"/>
              <a:t>If you don’t register in advance of </a:t>
            </a:r>
            <a:br>
              <a:rPr lang="en-US" dirty="0"/>
            </a:br>
            <a:r>
              <a:rPr lang="en-US" dirty="0"/>
              <a:t>the election, you cannot vote.</a:t>
            </a:r>
          </a:p>
          <a:p>
            <a:r>
              <a:rPr lang="en-US" dirty="0"/>
              <a:t>In some countries (like Belgium and Australia), it is a legal requirement to </a:t>
            </a:r>
            <a:br>
              <a:rPr lang="en-US" dirty="0"/>
            </a:br>
            <a:r>
              <a:rPr lang="en-US" dirty="0"/>
              <a:t>vote – though you can mark on the ballot </a:t>
            </a:r>
            <a:br>
              <a:rPr lang="en-US" dirty="0"/>
            </a:br>
            <a:r>
              <a:rPr lang="en-US" dirty="0"/>
              <a:t>that you abstain or spoil the ballot.</a:t>
            </a:r>
          </a:p>
          <a:p>
            <a:endParaRPr lang="en-US" dirty="0"/>
          </a:p>
          <a:p>
            <a:r>
              <a:rPr lang="en-US" dirty="0"/>
              <a:t>In some countries, voter registration is an </a:t>
            </a:r>
            <a:r>
              <a:rPr lang="en-US" b="1" dirty="0"/>
              <a:t>“automatic” </a:t>
            </a:r>
            <a:r>
              <a:rPr lang="en-US" dirty="0"/>
              <a:t>system, meaning that everyone is automatically registered to vote, unless you specifically choose to un-register yourself.</a:t>
            </a:r>
          </a:p>
          <a:p>
            <a:r>
              <a:rPr lang="en-US" dirty="0"/>
              <a:t>The system to register to vote recently changed in the UK. Now, each person is required to register to vote individually, </a:t>
            </a:r>
            <a:br>
              <a:rPr lang="en-US" dirty="0"/>
            </a:br>
            <a:r>
              <a:rPr lang="en-US" dirty="0"/>
              <a:t>rather than by household.</a:t>
            </a:r>
          </a:p>
        </p:txBody>
      </p:sp>
    </p:spTree>
    <p:extLst>
      <p:ext uri="{BB962C8B-B14F-4D97-AF65-F5344CB8AC3E}">
        <p14:creationId xmlns:p14="http://schemas.microsoft.com/office/powerpoint/2010/main" val="2488174482"/>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E266D"/>
      </a:hlink>
      <a:folHlink>
        <a:srgbClr val="EE2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8A76AC8AC8C54899E551A7E5B6C6B2" ma:contentTypeVersion="" ma:contentTypeDescription="Create a new document." ma:contentTypeScope="" ma:versionID="aa8c969306e39369c72a95152fa0b0e4">
  <xsd:schema xmlns:xsd="http://www.w3.org/2001/XMLSchema" xmlns:xs="http://www.w3.org/2001/XMLSchema" xmlns:p="http://schemas.microsoft.com/office/2006/metadata/properties" xmlns:ns2="bc946d81-2c1a-4ec5-ba7a-afa7b0631562" xmlns:ns3="0b7237f1-b122-4fd9-b8a4-ea03d7c936dd" xmlns:ns4="75dfc2cc-4994-4abe-908d-f768f2a61783" targetNamespace="http://schemas.microsoft.com/office/2006/metadata/properties" ma:root="true" ma:fieldsID="0eb5c8b4e504f57c5548fa688d7bf3d0" ns2:_="" ns3:_="" ns4:_="">
    <xsd:import namespace="bc946d81-2c1a-4ec5-ba7a-afa7b0631562"/>
    <xsd:import namespace="0b7237f1-b122-4fd9-b8a4-ea03d7c936dd"/>
    <xsd:import namespace="75dfc2cc-4994-4abe-908d-f768f2a617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46d81-2c1a-4ec5-ba7a-afa7b06315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237f1-b122-4fd9-b8a4-ea03d7c936d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CE699ED-E261-458A-980A-CBAA337DB3A3}" ma:internalName="TaxCatchAll" ma:showField="CatchAllData" ma:web="{75dfc2cc-4994-4abe-908d-f768f2a61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5dfc2cc-4994-4abe-908d-f768f2a61783"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7237f1-b122-4fd9-b8a4-ea03d7c936dd" xsi:nil="true"/>
    <lcf76f155ced4ddcb4097134ff3c332f xmlns="bc946d81-2c1a-4ec5-ba7a-afa7b063156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428B45-ABE5-4964-961A-79EC580CF004}"/>
</file>

<file path=customXml/itemProps2.xml><?xml version="1.0" encoding="utf-8"?>
<ds:datastoreItem xmlns:ds="http://schemas.openxmlformats.org/officeDocument/2006/customXml" ds:itemID="{47CE5E99-EBBA-431C-A1E3-AE234E6882C4}"/>
</file>

<file path=customXml/itemProps3.xml><?xml version="1.0" encoding="utf-8"?>
<ds:datastoreItem xmlns:ds="http://schemas.openxmlformats.org/officeDocument/2006/customXml" ds:itemID="{9BA1D9EE-C261-4376-B4F7-ADC7431BDF36}"/>
</file>

<file path=docProps/app.xml><?xml version="1.0" encoding="utf-8"?>
<Properties xmlns="http://schemas.openxmlformats.org/officeDocument/2006/extended-properties" xmlns:vt="http://schemas.openxmlformats.org/officeDocument/2006/docPropsVTypes">
  <TotalTime>0</TotalTime>
  <Words>807</Words>
  <Application>Microsoft Office PowerPoint</Application>
  <PresentationFormat>On-screen Show (4:3)</PresentationFormat>
  <Paragraphs>152</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Your 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2020-02-12T09:59:10Z</dcterms:created>
  <dcterms:modified xsi:type="dcterms:W3CDTF">2020-02-12T09:59:47Z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0x0101009E8A76AC8AC8C54899E551A7E5B6C6B2</vt:lpwstr>
  </property>
</Properties>
</file>