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4" r:id="rId3"/>
    <p:sldId id="265" r:id="rId4"/>
    <p:sldId id="284" r:id="rId5"/>
    <p:sldId id="266" r:id="rId6"/>
    <p:sldId id="267" r:id="rId7"/>
    <p:sldId id="268" r:id="rId8"/>
    <p:sldId id="269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6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86">
          <p15:clr>
            <a:srgbClr val="A4A3A4"/>
          </p15:clr>
        </p15:guide>
        <p15:guide id="2" pos="2921">
          <p15:clr>
            <a:srgbClr val="A4A3A4"/>
          </p15:clr>
        </p15:guide>
        <p15:guide id="3" pos="28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266D"/>
    <a:srgbClr val="AA3F7A"/>
    <a:srgbClr val="EE266D"/>
    <a:srgbClr val="FFF200"/>
    <a:srgbClr val="363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/>
    <p:restoredTop sz="94694"/>
  </p:normalViewPr>
  <p:slideViewPr>
    <p:cSldViewPr snapToGrid="0" snapToObjects="1" showGuides="1">
      <p:cViewPr varScale="1">
        <p:scale>
          <a:sx n="106" d="100"/>
          <a:sy n="106" d="100"/>
        </p:scale>
        <p:origin x="426" y="108"/>
      </p:cViewPr>
      <p:guideLst>
        <p:guide orient="horz" pos="2486"/>
        <p:guide pos="2921"/>
        <p:guide pos="28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D5D29-CE63-5E4E-B6EA-9AB2C3BDEBF9}" type="datetimeFigureOut"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76628-1305-B44D-983C-9DCD4E985EB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041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F0433-DBF3-1C40-AA69-D80A8C829DA5}" type="datetimeFigureOut">
              <a:t>2/12/2020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00404-E079-F346-B70E-EF5A227EBA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508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00404-E079-F346-B70E-EF5A227EBA15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709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EE0064-D212-A94F-9307-D9D956C7D3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430" y="1935644"/>
            <a:ext cx="8434414" cy="106510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600" b="1" i="0" kern="1200" spc="5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GB"/>
              <a:t>Your City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9430" y="2999998"/>
            <a:ext cx="8431508" cy="41024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1500" b="1" i="0" kern="1200" spc="50" baseline="0">
                <a:solidFill>
                  <a:srgbClr val="FFF200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Political Systems and the British Government</a:t>
            </a:r>
            <a:endParaRPr lang="en-US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chemeClr val="bg1"/>
                </a:solidFill>
                <a:latin typeface="Arial"/>
              </a:rPr>
              <a:t>POLITICAL RESOURCES | Political systems and the </a:t>
            </a:r>
            <a:r>
              <a:rPr lang="en-GB" sz="800" kern="0" cap="all" spc="90" dirty="0" err="1">
                <a:solidFill>
                  <a:schemeClr val="bg1"/>
                </a:solidFill>
                <a:latin typeface="Arial"/>
              </a:rPr>
              <a:t>british</a:t>
            </a:r>
            <a:r>
              <a:rPr lang="en-GB" sz="800" kern="0" cap="all" spc="90" dirty="0">
                <a:solidFill>
                  <a:schemeClr val="bg1"/>
                </a:solidFill>
                <a:latin typeface="Arial"/>
              </a:rPr>
              <a:t> government</a:t>
            </a:r>
            <a:endParaRPr lang="en-US" sz="800" kern="0" cap="all" spc="9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E76410-2169-CD49-8506-0C556CABA742}"/>
              </a:ext>
            </a:extLst>
          </p:cNvPr>
          <p:cNvSpPr txBox="1"/>
          <p:nvPr userDrawn="1"/>
        </p:nvSpPr>
        <p:spPr>
          <a:xfrm>
            <a:off x="3238668" y="6169445"/>
            <a:ext cx="26330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Funded, printed and promoted by the Greater London Authority, </a:t>
            </a:r>
            <a:br>
              <a:rPr lang="en-GB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Queen's Walk, London, SE1 2AA</a:t>
            </a:r>
            <a:endParaRPr lang="en-US" sz="6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5924E5-E568-2544-9599-B5A41FC840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3730" y="6145056"/>
            <a:ext cx="1027208" cy="2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0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FULL WIDTH IMAGE WITH PAGE TIT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 | POLITICAL SYSTEMS AND THE BRITISH GOVERNMENT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374872" y="2608263"/>
            <a:ext cx="8391715" cy="3261334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8"/>
            <a:ext cx="8391715" cy="5419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</p:spTree>
    <p:extLst>
      <p:ext uri="{BB962C8B-B14F-4D97-AF65-F5344CB8AC3E}">
        <p14:creationId xmlns:p14="http://schemas.microsoft.com/office/powerpoint/2010/main" val="287525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x IMAGES WITH PAGE TIT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 | POLITICAL SYSTEMS AND THE BRITISH GOVERNMENT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374872" y="2608263"/>
            <a:ext cx="3883073" cy="3261334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8"/>
            <a:ext cx="8391715" cy="5419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7" hasCustomPrompt="1"/>
          </p:nvPr>
        </p:nvSpPr>
        <p:spPr>
          <a:xfrm>
            <a:off x="4803994" y="2608264"/>
            <a:ext cx="3962593" cy="3261334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2401026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8391716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 | POLITICAL SYSTEMS AND THE BRITISH GOVERNMENT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  <a:p>
            <a:pPr algn="l"/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8391714" cy="2969486"/>
          </a:xfrm>
          <a:prstGeom prst="rect">
            <a:avLst/>
          </a:prstGeom>
        </p:spPr>
        <p:txBody>
          <a:bodyPr vert="horz" lIns="0" tIns="0" rIns="0" bIns="0" numCol="2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to start here (14pt)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17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 | POLITICAL SYSTEMS AND THE BRITISH GOVERNMENT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to start here (14pt)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25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 IN THE BL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2729625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</a:t>
            </a:r>
            <a:br>
              <a:rPr lang="en-US"/>
            </a:br>
            <a:r>
              <a:rPr lang="en-US"/>
              <a:t>(22pt)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 | POLITICAL SYSTEMS AND THE BRITISH GOVERNMENT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2729623" cy="995993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to start here (14pt)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1919" y="2073500"/>
            <a:ext cx="1828708" cy="1828708"/>
          </a:xfrm>
          <a:prstGeom prst="rect">
            <a:avLst/>
          </a:prstGeom>
        </p:spPr>
      </p:pic>
      <p:sp>
        <p:nvSpPr>
          <p:cNvPr id="9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121920" y="2408252"/>
            <a:ext cx="1828707" cy="303661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200" b="1" i="0" spc="50" baseline="0">
                <a:solidFill>
                  <a:srgbClr val="ED266D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Headline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5" hasCustomPrompt="1"/>
          </p:nvPr>
        </p:nvSpPr>
        <p:spPr>
          <a:xfrm>
            <a:off x="3121919" y="2726311"/>
            <a:ext cx="1828708" cy="1175897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100" b="0" i="0" kern="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here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4" name="Oval 3"/>
          <p:cNvSpPr/>
          <p:nvPr userDrawn="1"/>
        </p:nvSpPr>
        <p:spPr>
          <a:xfrm>
            <a:off x="3884221" y="1895887"/>
            <a:ext cx="312913" cy="312913"/>
          </a:xfrm>
          <a:prstGeom prst="ellipse">
            <a:avLst/>
          </a:prstGeom>
          <a:solidFill>
            <a:srgbClr val="EE26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6" hasCustomPrompt="1"/>
          </p:nvPr>
        </p:nvSpPr>
        <p:spPr>
          <a:xfrm>
            <a:off x="3945574" y="1895887"/>
            <a:ext cx="190197" cy="299503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000" b="1" i="0" spc="50" baseline="0">
                <a:solidFill>
                  <a:schemeClr val="bg1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5542" y="2073500"/>
            <a:ext cx="1828708" cy="1828708"/>
          </a:xfrm>
          <a:prstGeom prst="rect">
            <a:avLst/>
          </a:prstGeom>
        </p:spPr>
      </p:pic>
      <p:sp>
        <p:nvSpPr>
          <p:cNvPr id="19" name="Content Placeholder 10"/>
          <p:cNvSpPr>
            <a:spLocks noGrp="1"/>
          </p:cNvSpPr>
          <p:nvPr>
            <p:ph sz="quarter" idx="17" hasCustomPrompt="1"/>
          </p:nvPr>
        </p:nvSpPr>
        <p:spPr>
          <a:xfrm>
            <a:off x="5035543" y="2408252"/>
            <a:ext cx="1828707" cy="303661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200" b="1" i="0" spc="50" baseline="0">
                <a:solidFill>
                  <a:srgbClr val="ED266D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Headline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20" name="Content Placeholder 10"/>
          <p:cNvSpPr>
            <a:spLocks noGrp="1"/>
          </p:cNvSpPr>
          <p:nvPr>
            <p:ph sz="quarter" idx="18" hasCustomPrompt="1"/>
          </p:nvPr>
        </p:nvSpPr>
        <p:spPr>
          <a:xfrm>
            <a:off x="5035542" y="2726311"/>
            <a:ext cx="1828708" cy="1175897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100" b="0" i="0" kern="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here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5797844" y="1895887"/>
            <a:ext cx="312913" cy="312913"/>
          </a:xfrm>
          <a:prstGeom prst="ellipse">
            <a:avLst/>
          </a:prstGeom>
          <a:solidFill>
            <a:srgbClr val="EE26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10"/>
          <p:cNvSpPr>
            <a:spLocks noGrp="1"/>
          </p:cNvSpPr>
          <p:nvPr>
            <p:ph sz="quarter" idx="19" hasCustomPrompt="1"/>
          </p:nvPr>
        </p:nvSpPr>
        <p:spPr>
          <a:xfrm>
            <a:off x="5859197" y="1895887"/>
            <a:ext cx="190197" cy="299503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000" b="1" i="0" spc="50" baseline="0">
                <a:solidFill>
                  <a:schemeClr val="bg1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4929" y="2073500"/>
            <a:ext cx="1828708" cy="1828708"/>
          </a:xfrm>
          <a:prstGeom prst="rect">
            <a:avLst/>
          </a:prstGeom>
        </p:spPr>
      </p:pic>
      <p:sp>
        <p:nvSpPr>
          <p:cNvPr id="24" name="Content Placeholder 10"/>
          <p:cNvSpPr>
            <a:spLocks noGrp="1"/>
          </p:cNvSpPr>
          <p:nvPr>
            <p:ph sz="quarter" idx="20" hasCustomPrompt="1"/>
          </p:nvPr>
        </p:nvSpPr>
        <p:spPr>
          <a:xfrm>
            <a:off x="6954930" y="2408252"/>
            <a:ext cx="1828707" cy="303661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200" b="1" i="0" spc="50" baseline="0">
                <a:solidFill>
                  <a:srgbClr val="ED266D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Headline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25" name="Content Placeholder 10"/>
          <p:cNvSpPr>
            <a:spLocks noGrp="1"/>
          </p:cNvSpPr>
          <p:nvPr>
            <p:ph sz="quarter" idx="21" hasCustomPrompt="1"/>
          </p:nvPr>
        </p:nvSpPr>
        <p:spPr>
          <a:xfrm>
            <a:off x="6954929" y="2726311"/>
            <a:ext cx="1828708" cy="1175897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100" b="0" i="0" kern="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here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7717231" y="1895887"/>
            <a:ext cx="312913" cy="312913"/>
          </a:xfrm>
          <a:prstGeom prst="ellipse">
            <a:avLst/>
          </a:prstGeom>
          <a:solidFill>
            <a:srgbClr val="EE26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10"/>
          <p:cNvSpPr>
            <a:spLocks noGrp="1"/>
          </p:cNvSpPr>
          <p:nvPr>
            <p:ph sz="quarter" idx="22" hasCustomPrompt="1"/>
          </p:nvPr>
        </p:nvSpPr>
        <p:spPr>
          <a:xfrm>
            <a:off x="7778584" y="1895887"/>
            <a:ext cx="190197" cy="299503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000" b="1" i="0" spc="50" baseline="0">
                <a:solidFill>
                  <a:schemeClr val="bg1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3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0367" y="4275171"/>
            <a:ext cx="1828708" cy="1828708"/>
          </a:xfrm>
          <a:prstGeom prst="rect">
            <a:avLst/>
          </a:prstGeom>
        </p:spPr>
      </p:pic>
      <p:sp>
        <p:nvSpPr>
          <p:cNvPr id="29" name="Content Placeholder 10"/>
          <p:cNvSpPr>
            <a:spLocks noGrp="1"/>
          </p:cNvSpPr>
          <p:nvPr>
            <p:ph sz="quarter" idx="23" hasCustomPrompt="1"/>
          </p:nvPr>
        </p:nvSpPr>
        <p:spPr>
          <a:xfrm>
            <a:off x="3120368" y="4609923"/>
            <a:ext cx="1828707" cy="303661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200" b="1" i="0" spc="50" baseline="0">
                <a:solidFill>
                  <a:srgbClr val="ED266D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Headline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30" name="Content Placeholder 10"/>
          <p:cNvSpPr>
            <a:spLocks noGrp="1"/>
          </p:cNvSpPr>
          <p:nvPr>
            <p:ph sz="quarter" idx="24" hasCustomPrompt="1"/>
          </p:nvPr>
        </p:nvSpPr>
        <p:spPr>
          <a:xfrm>
            <a:off x="3120367" y="4927982"/>
            <a:ext cx="1828708" cy="1175897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100" b="0" i="0" kern="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here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3882669" y="4097558"/>
            <a:ext cx="312913" cy="312913"/>
          </a:xfrm>
          <a:prstGeom prst="ellipse">
            <a:avLst/>
          </a:prstGeom>
          <a:solidFill>
            <a:srgbClr val="EE26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10"/>
          <p:cNvSpPr>
            <a:spLocks noGrp="1"/>
          </p:cNvSpPr>
          <p:nvPr>
            <p:ph sz="quarter" idx="25" hasCustomPrompt="1"/>
          </p:nvPr>
        </p:nvSpPr>
        <p:spPr>
          <a:xfrm>
            <a:off x="3944022" y="4097558"/>
            <a:ext cx="190197" cy="299503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000" b="1" i="0" spc="50" baseline="0">
                <a:solidFill>
                  <a:schemeClr val="bg1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5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3990" y="4275171"/>
            <a:ext cx="1828708" cy="1828708"/>
          </a:xfrm>
          <a:prstGeom prst="rect">
            <a:avLst/>
          </a:prstGeom>
        </p:spPr>
      </p:pic>
      <p:sp>
        <p:nvSpPr>
          <p:cNvPr id="34" name="Content Placeholder 10"/>
          <p:cNvSpPr>
            <a:spLocks noGrp="1"/>
          </p:cNvSpPr>
          <p:nvPr>
            <p:ph sz="quarter" idx="26" hasCustomPrompt="1"/>
          </p:nvPr>
        </p:nvSpPr>
        <p:spPr>
          <a:xfrm>
            <a:off x="5033991" y="4609923"/>
            <a:ext cx="1828707" cy="303661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200" b="1" i="0" spc="50" baseline="0">
                <a:solidFill>
                  <a:srgbClr val="ED266D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Headline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35" name="Content Placeholder 10"/>
          <p:cNvSpPr>
            <a:spLocks noGrp="1"/>
          </p:cNvSpPr>
          <p:nvPr>
            <p:ph sz="quarter" idx="27" hasCustomPrompt="1"/>
          </p:nvPr>
        </p:nvSpPr>
        <p:spPr>
          <a:xfrm>
            <a:off x="5033990" y="4927982"/>
            <a:ext cx="1828708" cy="1175897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100" b="0" i="0" kern="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here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5796292" y="4097558"/>
            <a:ext cx="312913" cy="312913"/>
          </a:xfrm>
          <a:prstGeom prst="ellipse">
            <a:avLst/>
          </a:prstGeom>
          <a:solidFill>
            <a:srgbClr val="EE26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ntent Placeholder 10"/>
          <p:cNvSpPr>
            <a:spLocks noGrp="1"/>
          </p:cNvSpPr>
          <p:nvPr>
            <p:ph sz="quarter" idx="28" hasCustomPrompt="1"/>
          </p:nvPr>
        </p:nvSpPr>
        <p:spPr>
          <a:xfrm>
            <a:off x="5857645" y="4097558"/>
            <a:ext cx="190197" cy="299503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000" b="1" i="0" spc="50" baseline="0">
                <a:solidFill>
                  <a:schemeClr val="bg1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6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3377" y="4275171"/>
            <a:ext cx="1828708" cy="1828708"/>
          </a:xfrm>
          <a:prstGeom prst="rect">
            <a:avLst/>
          </a:prstGeom>
        </p:spPr>
      </p:pic>
      <p:sp>
        <p:nvSpPr>
          <p:cNvPr id="39" name="Content Placeholder 10"/>
          <p:cNvSpPr>
            <a:spLocks noGrp="1"/>
          </p:cNvSpPr>
          <p:nvPr>
            <p:ph sz="quarter" idx="29" hasCustomPrompt="1"/>
          </p:nvPr>
        </p:nvSpPr>
        <p:spPr>
          <a:xfrm>
            <a:off x="6953378" y="4609923"/>
            <a:ext cx="1828707" cy="303661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200" b="1" i="0" spc="50" baseline="0">
                <a:solidFill>
                  <a:srgbClr val="ED266D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Headline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30" hasCustomPrompt="1"/>
          </p:nvPr>
        </p:nvSpPr>
        <p:spPr>
          <a:xfrm>
            <a:off x="6953377" y="4927982"/>
            <a:ext cx="1828708" cy="1175897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100" b="0" i="0" kern="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here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7715679" y="4097558"/>
            <a:ext cx="312913" cy="312913"/>
          </a:xfrm>
          <a:prstGeom prst="ellipse">
            <a:avLst/>
          </a:prstGeom>
          <a:solidFill>
            <a:srgbClr val="EE26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ontent Placeholder 10"/>
          <p:cNvSpPr>
            <a:spLocks noGrp="1"/>
          </p:cNvSpPr>
          <p:nvPr>
            <p:ph sz="quarter" idx="31" hasCustomPrompt="1"/>
          </p:nvPr>
        </p:nvSpPr>
        <p:spPr>
          <a:xfrm>
            <a:off x="7777032" y="4097558"/>
            <a:ext cx="190197" cy="299503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000" b="1" i="0" spc="50" baseline="0">
                <a:solidFill>
                  <a:schemeClr val="bg1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7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6744" y="4275171"/>
            <a:ext cx="1828708" cy="1828708"/>
          </a:xfrm>
          <a:prstGeom prst="rect">
            <a:avLst/>
          </a:prstGeom>
        </p:spPr>
      </p:pic>
      <p:sp>
        <p:nvSpPr>
          <p:cNvPr id="49" name="Content Placeholder 10"/>
          <p:cNvSpPr>
            <a:spLocks noGrp="1"/>
          </p:cNvSpPr>
          <p:nvPr>
            <p:ph sz="quarter" idx="32" hasCustomPrompt="1"/>
          </p:nvPr>
        </p:nvSpPr>
        <p:spPr>
          <a:xfrm>
            <a:off x="1206745" y="4609923"/>
            <a:ext cx="1828707" cy="303661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200" b="1" i="0" spc="50" baseline="0">
                <a:solidFill>
                  <a:srgbClr val="ED266D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Headline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50" name="Content Placeholder 10"/>
          <p:cNvSpPr>
            <a:spLocks noGrp="1"/>
          </p:cNvSpPr>
          <p:nvPr>
            <p:ph sz="quarter" idx="33" hasCustomPrompt="1"/>
          </p:nvPr>
        </p:nvSpPr>
        <p:spPr>
          <a:xfrm>
            <a:off x="1206744" y="4927982"/>
            <a:ext cx="1828708" cy="1175897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100" b="0" i="0" kern="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here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1969046" y="4097558"/>
            <a:ext cx="312913" cy="312913"/>
          </a:xfrm>
          <a:prstGeom prst="ellipse">
            <a:avLst/>
          </a:prstGeom>
          <a:solidFill>
            <a:srgbClr val="EE26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ontent Placeholder 10"/>
          <p:cNvSpPr>
            <a:spLocks noGrp="1"/>
          </p:cNvSpPr>
          <p:nvPr>
            <p:ph sz="quarter" idx="34" hasCustomPrompt="1"/>
          </p:nvPr>
        </p:nvSpPr>
        <p:spPr>
          <a:xfrm>
            <a:off x="2030399" y="4097558"/>
            <a:ext cx="190197" cy="299503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ctr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000" b="1" i="0" spc="50" baseline="0">
                <a:solidFill>
                  <a:schemeClr val="bg1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4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873" y="1666802"/>
            <a:ext cx="320160" cy="32016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5267" y="1666802"/>
            <a:ext cx="320160" cy="32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82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COLUMN TEXT WITH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 | POLITICAL SYSTEMS AND THE BRITISH GOVERNMENT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to start here (14pt)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4575174" y="1663701"/>
            <a:ext cx="4191413" cy="420589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179343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I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8408765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Videos / links (22pt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 | POLITICAL SYSTEMS AND THE BRITISH GOVERNMENT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8391714" cy="2969486"/>
          </a:xfrm>
          <a:prstGeom prst="rect">
            <a:avLst/>
          </a:prstGeom>
        </p:spPr>
        <p:txBody>
          <a:bodyPr vert="horz" lIns="0" tIns="0" rIns="0" bIns="0" numCol="2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to start here (14pt)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872" y="1661304"/>
            <a:ext cx="320162" cy="32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88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A0C40C-E978-2C4A-AB99-68F1570AA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chemeClr val="bg1"/>
                </a:solidFill>
                <a:latin typeface="Arial"/>
              </a:rPr>
              <a:t>POLITICAL RESOURCES | Political systems and the </a:t>
            </a:r>
            <a:r>
              <a:rPr lang="en-GB" sz="800" kern="0" cap="all" spc="90" dirty="0" err="1">
                <a:solidFill>
                  <a:schemeClr val="bg1"/>
                </a:solidFill>
                <a:latin typeface="Arial"/>
              </a:rPr>
              <a:t>british</a:t>
            </a:r>
            <a:r>
              <a:rPr lang="en-GB" sz="800" kern="0" cap="all" spc="90" dirty="0">
                <a:solidFill>
                  <a:schemeClr val="bg1"/>
                </a:solidFill>
                <a:latin typeface="Arial"/>
              </a:rPr>
              <a:t> government</a:t>
            </a:r>
            <a:endParaRPr lang="en-US" sz="800" kern="0" cap="all" spc="9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8"/>
            <a:ext cx="4008997" cy="5150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FFF200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587257"/>
            <a:ext cx="4008995" cy="968743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spc="50" baseline="0">
                <a:solidFill>
                  <a:schemeClr val="bg1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For more information contact:</a:t>
            </a:r>
            <a:br>
              <a:rPr lang="en-GB"/>
            </a:br>
            <a:r>
              <a:rPr lang="en-GB"/>
              <a:t>Name Surname</a:t>
            </a:r>
          </a:p>
          <a:p>
            <a:pPr lvl="0"/>
            <a:r>
              <a:rPr lang="en-GB"/>
              <a:t>name.surname@london.gov.uk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F52273-5BD4-EE47-A31B-C78E18B91B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3730" y="6145056"/>
            <a:ext cx="1027208" cy="2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2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988BA8D-98AE-7346-8B42-10F7BA1B5A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8"/>
            <a:ext cx="4137216" cy="37279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Place question</a:t>
            </a:r>
            <a:br>
              <a:rPr lang="en-US"/>
            </a:br>
            <a:r>
              <a:rPr lang="en-US"/>
              <a:t>here (28pt)?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 | POLITICAL SYSTEMS AND THE BRITISH GOVERNMENT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2CE5950-3C0C-C84B-A961-4DF269DDA1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77963" y="1679161"/>
            <a:ext cx="3634125" cy="3078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None/>
              <a:defRPr sz="1400" b="1" i="0" cap="all" spc="90">
                <a:solidFill>
                  <a:srgbClr val="363E42"/>
                </a:solidFill>
                <a:latin typeface="Arial"/>
                <a:cs typeface="Arial"/>
              </a:defRPr>
            </a:lvl1pPr>
          </a:lstStyle>
          <a:p>
            <a:r>
              <a:rPr lang="en-US" dirty="0">
                <a:solidFill>
                  <a:srgbClr val="292F33"/>
                </a:solidFill>
              </a:rPr>
              <a:t>Discuss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4970" y="1666802"/>
            <a:ext cx="330063" cy="33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9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B0A1E4-5BD0-FE48-9324-6FB5985235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 | POLITICAL SYSTEMS AND THE BRITISH GOVERNMENT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  <a:p>
            <a:pPr algn="l"/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873" y="1666802"/>
            <a:ext cx="320160" cy="32016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Action header (22pt)</a:t>
            </a:r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/>
          <a:lstStyle>
            <a:lvl1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2CE5950-3C0C-C84B-A961-4DF269DDA1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77964" y="1679161"/>
            <a:ext cx="3505906" cy="3078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None/>
              <a:defRPr sz="1400" b="1" i="0" cap="all" spc="90">
                <a:solidFill>
                  <a:srgbClr val="363E42"/>
                </a:solidFill>
                <a:latin typeface="Arial"/>
                <a:cs typeface="Arial"/>
              </a:defRPr>
            </a:lvl1pPr>
          </a:lstStyle>
          <a:p>
            <a:r>
              <a:rPr lang="en-US" dirty="0">
                <a:solidFill>
                  <a:srgbClr val="292F33"/>
                </a:solidFill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04908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AD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B34DEA-F929-614B-94A0-63EE7CC7E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 | POLITICAL SYSTEMS AND THE BRITISH GOVERNMENT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  <a:p>
            <a:pPr algn="l"/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Action header (22pt)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to start here (14pt)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872" y="1675421"/>
            <a:ext cx="311541" cy="311541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2CE5950-3C0C-C84B-A961-4DF269DDA1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77964" y="1679161"/>
            <a:ext cx="3505906" cy="3078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None/>
              <a:defRPr sz="1400" b="1" i="0" cap="all" spc="90">
                <a:solidFill>
                  <a:srgbClr val="363E42"/>
                </a:solidFill>
                <a:latin typeface="Arial"/>
                <a:cs typeface="Arial"/>
              </a:defRPr>
            </a:lvl1pPr>
          </a:lstStyle>
          <a:p>
            <a:r>
              <a:rPr lang="en-US" dirty="0">
                <a:solidFill>
                  <a:srgbClr val="292F33"/>
                </a:solidFill>
              </a:rPr>
              <a:t>LOOK OUT</a:t>
            </a:r>
          </a:p>
        </p:txBody>
      </p:sp>
    </p:spTree>
    <p:extLst>
      <p:ext uri="{BB962C8B-B14F-4D97-AF65-F5344CB8AC3E}">
        <p14:creationId xmlns:p14="http://schemas.microsoft.com/office/powerpoint/2010/main" val="3593571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BULLETS AND 3x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 | POLITICAL SYSTEMS AND THE BRITISH GOVERNMENT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/>
          <a:lstStyle>
            <a:lvl1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4575175" y="1669519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6766338" y="1669519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4575174" y="3872521"/>
            <a:ext cx="4191413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629214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BULLETS AND 4x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 | POLITICAL SYSTEMS AND THE BRITISH GOVERNMENT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  <a:p>
            <a:pPr algn="l"/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/>
          <a:lstStyle>
            <a:lvl1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4575175" y="1669519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6766338" y="1669519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7" hasCustomPrompt="1"/>
          </p:nvPr>
        </p:nvSpPr>
        <p:spPr>
          <a:xfrm>
            <a:off x="4575174" y="3869184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4" name="Picture Placeholder 15"/>
          <p:cNvSpPr>
            <a:spLocks noGrp="1"/>
          </p:cNvSpPr>
          <p:nvPr>
            <p:ph type="pic" sz="quarter" idx="18" hasCustomPrompt="1"/>
          </p:nvPr>
        </p:nvSpPr>
        <p:spPr>
          <a:xfrm>
            <a:off x="6766337" y="3869184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339839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BULLETS AND 1x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 | POLITICAL SYSTEMS AND THE BRITISH GOVERNMENT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/>
          <a:lstStyle>
            <a:lvl1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4575174" y="1663701"/>
            <a:ext cx="4191413" cy="420589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248401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x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EE266D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 | POLITICAL SYSTEMS AND THE BRITISH GOVERNMENT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4575175" y="1669519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6766338" y="1669519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7" hasCustomPrompt="1"/>
          </p:nvPr>
        </p:nvSpPr>
        <p:spPr>
          <a:xfrm>
            <a:off x="4575174" y="3869184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4" name="Picture Placeholder 15"/>
          <p:cNvSpPr>
            <a:spLocks noGrp="1"/>
          </p:cNvSpPr>
          <p:nvPr>
            <p:ph type="pic" sz="quarter" idx="18" hasCustomPrompt="1"/>
          </p:nvPr>
        </p:nvSpPr>
        <p:spPr>
          <a:xfrm>
            <a:off x="6766337" y="3869184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to start here (14pt)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3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FULL WIDTH 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 dirty="0">
                <a:solidFill>
                  <a:srgbClr val="363E42"/>
                </a:solidFill>
                <a:latin typeface="Arial"/>
              </a:rPr>
              <a:t>POLITICAL RESOURCES | POLITICAL SYSTEMS AND THE BRITISH GOVERNMENT</a:t>
            </a:r>
            <a:endParaRPr lang="en-US" sz="800" kern="0" cap="all" spc="90" dirty="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374872" y="1663701"/>
            <a:ext cx="8391715" cy="420589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25514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4DB75A-8E25-0248-90AC-5F6DEA6D4F23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</p:spPr>
        <p:txBody>
          <a:bodyPr vert="horz" lIns="0" tIns="12700" rIns="0" bIns="12700" rtlCol="0" anchor="ctr">
            <a:normAutofit/>
          </a:bodyPr>
          <a:lstStyle>
            <a:lvl1pPr algn="r">
              <a:defRPr sz="10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fld id="{8E0F523C-71C8-7047-A6B6-12ECD35343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5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70" r:id="rId4"/>
    <p:sldLayoutId id="2147483651" r:id="rId5"/>
    <p:sldLayoutId id="2147483662" r:id="rId6"/>
    <p:sldLayoutId id="2147483660" r:id="rId7"/>
    <p:sldLayoutId id="2147483664" r:id="rId8"/>
    <p:sldLayoutId id="2147483665" r:id="rId9"/>
    <p:sldLayoutId id="2147483666" r:id="rId10"/>
    <p:sldLayoutId id="2147483672" r:id="rId11"/>
    <p:sldLayoutId id="2147483661" r:id="rId12"/>
    <p:sldLayoutId id="2147483668" r:id="rId13"/>
    <p:sldLayoutId id="2147483673" r:id="rId14"/>
    <p:sldLayoutId id="2147483671" r:id="rId15"/>
    <p:sldLayoutId id="2147483667" r:id="rId16"/>
    <p:sldLayoutId id="2147483663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Your city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430" y="2999998"/>
            <a:ext cx="8431508" cy="410240"/>
          </a:xfrm>
        </p:spPr>
        <p:txBody>
          <a:bodyPr/>
          <a:lstStyle/>
          <a:p>
            <a:r>
              <a:rPr lang="en-GB" dirty="0"/>
              <a:t>Lesson 2  |  </a:t>
            </a:r>
            <a:r>
              <a:rPr lang="en-US" dirty="0"/>
              <a:t>Political systems and </a:t>
            </a:r>
            <a:br>
              <a:rPr lang="en-US" dirty="0"/>
            </a:br>
            <a:r>
              <a:rPr lang="en-US" dirty="0"/>
              <a:t>the British government</a:t>
            </a:r>
          </a:p>
        </p:txBody>
      </p:sp>
    </p:spTree>
    <p:extLst>
      <p:ext uri="{BB962C8B-B14F-4D97-AF65-F5344CB8AC3E}">
        <p14:creationId xmlns:p14="http://schemas.microsoft.com/office/powerpoint/2010/main" val="1364267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And the answer is…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We live in what is called a </a:t>
            </a:r>
            <a:b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</a:br>
            <a:r>
              <a:rPr lang="en-GB" b="1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Constitutional monarchy.</a:t>
            </a: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We have a monarch, but the main </a:t>
            </a:r>
            <a:b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</a:br>
            <a:r>
              <a:rPr lang="en-GB" b="1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decision making power,</a:t>
            </a:r>
            <a: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 such as making </a:t>
            </a:r>
            <a:b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</a:br>
            <a: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and passing laws and deciding the United Kingdom’s stance on international issues, </a:t>
            </a:r>
            <a:b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</a:br>
            <a: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rests with </a:t>
            </a:r>
            <a:r>
              <a:rPr lang="en-GB" b="1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parliament</a:t>
            </a:r>
            <a: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.</a:t>
            </a: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endParaRPr lang="en-US" dirty="0"/>
          </a:p>
        </p:txBody>
      </p:sp>
      <p:pic>
        <p:nvPicPr>
          <p:cNvPr id="6" name="Picture Placeholder 5" descr="1200px-House_of_Commons_2010.jpg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74" y="1661304"/>
            <a:ext cx="320160" cy="32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70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11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Constitutional</a:t>
            </a:r>
            <a:br>
              <a:rPr lang="en-US"/>
            </a:br>
            <a:r>
              <a:rPr lang="en-US"/>
              <a:t>monarchy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74874" y="2906215"/>
            <a:ext cx="8769126" cy="2969486"/>
          </a:xfrm>
        </p:spPr>
        <p:txBody>
          <a:bodyPr numCol="2"/>
          <a:lstStyle/>
          <a:p>
            <a: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Roles of the Monarch in politics… </a:t>
            </a: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r>
              <a:rPr lang="en-GB" b="1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Meeting the Prime Minister </a:t>
            </a:r>
            <a: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once a </a:t>
            </a:r>
            <a:b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</a:br>
            <a: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week to discuss current business.</a:t>
            </a: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Formally opening Parliament and delivering ‘</a:t>
            </a:r>
            <a:r>
              <a:rPr lang="en-GB" altLang="ja-JP" b="1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The Queen</a:t>
            </a:r>
            <a:r>
              <a:rPr lang="en-GB" b="1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’</a:t>
            </a:r>
            <a:r>
              <a:rPr lang="en-GB" altLang="ja-JP" b="1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s Speech</a:t>
            </a:r>
            <a: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’</a:t>
            </a:r>
            <a:r>
              <a:rPr lang="en-GB" altLang="ja-JP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, which announces </a:t>
            </a:r>
            <a:br>
              <a:rPr lang="en-GB" altLang="ja-JP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</a:br>
            <a:r>
              <a:rPr lang="en-GB" altLang="ja-JP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the government</a:t>
            </a:r>
            <a: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’</a:t>
            </a:r>
            <a:r>
              <a:rPr lang="en-GB" altLang="ja-JP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s plans for the year.</a:t>
            </a: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Formally agreeing new laws by giving </a:t>
            </a:r>
            <a:b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</a:br>
            <a:r>
              <a:rPr lang="en-GB" b="1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Royal</a:t>
            </a:r>
            <a: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 </a:t>
            </a:r>
            <a:r>
              <a:rPr lang="en-GB" b="1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Assent </a:t>
            </a:r>
            <a: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to Bills that have been </a:t>
            </a:r>
            <a:b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</a:br>
            <a:r>
              <a:rPr lang="en-GB" dirty="0">
                <a:solidFill>
                  <a:srgbClr val="3B3838"/>
                </a:solidFill>
                <a:latin typeface="Arial" charset="0"/>
                <a:ea typeface="ＭＳ Ｐゴシック" charset="0"/>
                <a:cs typeface="DejaVu Sans" charset="0"/>
              </a:rPr>
              <a:t>through both Houses of Parliament.</a:t>
            </a:r>
          </a:p>
          <a:p>
            <a:pPr marL="0" indent="0">
              <a:buNone/>
              <a:defRPr/>
            </a:pPr>
            <a:r>
              <a:rPr lang="en-GB" b="1" spc="-1" dirty="0">
                <a:solidFill>
                  <a:srgbClr val="EE266D"/>
                </a:solidFill>
                <a:uFill>
                  <a:solidFill>
                    <a:srgbClr val="FFFFFF"/>
                  </a:solidFill>
                </a:uFill>
              </a:rPr>
              <a:t>Discuss</a:t>
            </a:r>
            <a:endParaRPr lang="en-GB" spc="-1" dirty="0">
              <a:solidFill>
                <a:srgbClr val="EE266D"/>
              </a:solidFill>
              <a:uFill>
                <a:solidFill>
                  <a:srgbClr val="FFFFFF"/>
                </a:solidFill>
              </a:uFill>
            </a:endParaRPr>
          </a:p>
          <a:p>
            <a:pPr marL="0" indent="0">
              <a:buNone/>
              <a:defRPr/>
            </a:pPr>
            <a:r>
              <a:rPr lang="en-GB" spc="-1" dirty="0">
                <a:solidFill>
                  <a:srgbClr val="3B3838"/>
                </a:solidFill>
                <a:uFill>
                  <a:solidFill>
                    <a:srgbClr val="FFFFFF"/>
                  </a:solidFill>
                </a:uFill>
              </a:rPr>
              <a:t>What do you think would happen if </a:t>
            </a:r>
            <a:br>
              <a:rPr lang="en-GB" spc="-1" dirty="0">
                <a:solidFill>
                  <a:srgbClr val="3B3838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GB" spc="-1" dirty="0">
                <a:solidFill>
                  <a:srgbClr val="3B3838"/>
                </a:solidFill>
                <a:uFill>
                  <a:solidFill>
                    <a:srgbClr val="FFFFFF"/>
                  </a:solidFill>
                </a:uFill>
              </a:rPr>
              <a:t>the Queen refused to sign off a </a:t>
            </a:r>
            <a:br>
              <a:rPr lang="en-GB" spc="-1" dirty="0">
                <a:solidFill>
                  <a:srgbClr val="3B3838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GB" spc="-1" dirty="0">
                <a:solidFill>
                  <a:srgbClr val="3B3838"/>
                </a:solidFill>
                <a:uFill>
                  <a:solidFill>
                    <a:srgbClr val="FFFFFF"/>
                  </a:solidFill>
                </a:uFill>
              </a:rPr>
              <a:t>law or appoint a Prime Minister?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960" y="2953824"/>
            <a:ext cx="330063" cy="33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37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12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Legislature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House of Commons (MPs elected by us) and House of Lords (peers appointed by the Queen and through a nomination system by political parties and members of the public)</a:t>
            </a:r>
          </a:p>
          <a:p>
            <a:endParaRPr lang="en-US" dirty="0"/>
          </a:p>
          <a:p>
            <a:r>
              <a:rPr lang="en-US" b="1" dirty="0">
                <a:solidFill>
                  <a:srgbClr val="EE266D"/>
                </a:solidFill>
              </a:rPr>
              <a:t>Design, debate, amend and pass laws</a:t>
            </a:r>
          </a:p>
        </p:txBody>
      </p:sp>
      <p:pic>
        <p:nvPicPr>
          <p:cNvPr id="6" name="Picture Placeholder 5" descr="2701203048_f625591e69_b.jpg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035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13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Judiciary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74874" y="2911410"/>
            <a:ext cx="4008995" cy="2969486"/>
          </a:xfrm>
        </p:spPr>
        <p:txBody>
          <a:bodyPr/>
          <a:lstStyle/>
          <a:p>
            <a:r>
              <a:rPr lang="en-US" dirty="0"/>
              <a:t>Judges, barristers, solicitors and courts</a:t>
            </a:r>
          </a:p>
          <a:p>
            <a:endParaRPr lang="en-US" dirty="0"/>
          </a:p>
          <a:p>
            <a:r>
              <a:rPr lang="en-GB" b="1" spc="-1" dirty="0">
                <a:solidFill>
                  <a:srgbClr val="EE266D"/>
                </a:solidFill>
                <a:uFill>
                  <a:solidFill>
                    <a:srgbClr val="FFFFFF"/>
                  </a:solidFill>
                </a:uFill>
              </a:rPr>
              <a:t>Uphold and implement laws </a:t>
            </a:r>
          </a:p>
          <a:p>
            <a:endParaRPr lang="en-US" dirty="0"/>
          </a:p>
        </p:txBody>
      </p:sp>
      <p:pic>
        <p:nvPicPr>
          <p:cNvPr id="6" name="Picture Placeholder 5" descr="cekan.jpg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5491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14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Executive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Prime Minister, Cabinet, ministers </a:t>
            </a:r>
            <a:br>
              <a:rPr lang="en-US" dirty="0"/>
            </a:br>
            <a:r>
              <a:rPr lang="en-US" dirty="0"/>
              <a:t>(Heads of Departments), civil servants</a:t>
            </a:r>
          </a:p>
          <a:p>
            <a:endParaRPr lang="en-US" dirty="0"/>
          </a:p>
          <a:p>
            <a:r>
              <a:rPr lang="en-US" b="1" dirty="0">
                <a:solidFill>
                  <a:srgbClr val="EE266D"/>
                </a:solidFill>
              </a:rPr>
              <a:t>Propose laws</a:t>
            </a:r>
          </a:p>
        </p:txBody>
      </p:sp>
      <p:pic>
        <p:nvPicPr>
          <p:cNvPr id="6" name="Picture Placeholder 5" descr="dims.jpg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4021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15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872" y="2066327"/>
            <a:ext cx="8361035" cy="833783"/>
          </a:xfrm>
        </p:spPr>
        <p:txBody>
          <a:bodyPr/>
          <a:lstStyle/>
          <a:p>
            <a:r>
              <a:rPr lang="en-US"/>
              <a:t>In London, we also have the Mayor of London </a:t>
            </a:r>
            <a:br>
              <a:rPr lang="en-US"/>
            </a:br>
            <a:r>
              <a:rPr lang="en-US"/>
              <a:t>and the London Assembly.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74874" y="2906214"/>
            <a:ext cx="8408763" cy="2903251"/>
          </a:xfrm>
        </p:spPr>
        <p:txBody>
          <a:bodyPr numCol="2"/>
          <a:lstStyle/>
          <a:p>
            <a:pPr>
              <a:lnSpc>
                <a:spcPct val="130000"/>
              </a:lnSpc>
            </a:pPr>
            <a:r>
              <a:rPr lang="en-US" sz="1200" dirty="0"/>
              <a:t>Established in 2000, the Greater London Authority (GLA) is headed by a directly elected executive Mayor of London. 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>
                <a:solidFill>
                  <a:srgbClr val="EE266D"/>
                </a:solidFill>
              </a:rPr>
              <a:t>Who is the current Mayor?</a:t>
            </a:r>
          </a:p>
          <a:p>
            <a:pPr>
              <a:lnSpc>
                <a:spcPct val="130000"/>
              </a:lnSpc>
            </a:pPr>
            <a:r>
              <a:rPr lang="en-US" sz="1200" dirty="0"/>
              <a:t>An elected 25-member London Assembly </a:t>
            </a:r>
            <a:br>
              <a:rPr lang="en-US" sz="1200" dirty="0"/>
            </a:br>
            <a:r>
              <a:rPr lang="en-US" sz="1200" dirty="0"/>
              <a:t>has scrutiny powers to hold the Mayor </a:t>
            </a:r>
            <a:br>
              <a:rPr lang="en-US" sz="1200" dirty="0"/>
            </a:br>
            <a:r>
              <a:rPr lang="en-US" sz="1200" dirty="0"/>
              <a:t>to account.</a:t>
            </a:r>
            <a:br>
              <a:rPr lang="en-US" sz="1200" dirty="0"/>
            </a:br>
            <a:endParaRPr lang="en-US" sz="1200" dirty="0"/>
          </a:p>
          <a:p>
            <a:pPr>
              <a:lnSpc>
                <a:spcPct val="130000"/>
              </a:lnSpc>
            </a:pPr>
            <a:r>
              <a:rPr lang="en-US" sz="1200" dirty="0"/>
              <a:t>The Mayor of London has powers over transport, policing, economic development and fire &amp; emergency planning.</a:t>
            </a:r>
          </a:p>
          <a:p>
            <a:pPr>
              <a:lnSpc>
                <a:spcPct val="130000"/>
              </a:lnSpc>
            </a:pPr>
            <a:r>
              <a:rPr lang="en-US" sz="1200" dirty="0"/>
              <a:t>Transport for London, the Mayor's Office </a:t>
            </a:r>
            <a:br>
              <a:rPr lang="en-US" sz="1200" dirty="0"/>
            </a:br>
            <a:r>
              <a:rPr lang="en-US" sz="1200" dirty="0"/>
              <a:t>for Policing and Crime, and the London Fire Commissioner are all part of the GLA Group.</a:t>
            </a:r>
            <a:br>
              <a:rPr lang="en-US" sz="1200" dirty="0"/>
            </a:br>
            <a:endParaRPr lang="en-US" sz="1200" dirty="0"/>
          </a:p>
          <a:p>
            <a:pPr>
              <a:lnSpc>
                <a:spcPct val="130000"/>
              </a:lnSpc>
            </a:pPr>
            <a:r>
              <a:rPr lang="en-US" sz="1200" dirty="0"/>
              <a:t>There is also now a London Youth Assembly to </a:t>
            </a:r>
            <a:br>
              <a:rPr lang="en-US" sz="1200" dirty="0"/>
            </a:br>
            <a:r>
              <a:rPr lang="en-US" sz="1200" dirty="0"/>
              <a:t>bring together representatives from different youth forums across London to create positive change </a:t>
            </a:r>
            <a:br>
              <a:rPr lang="en-US" sz="1200" dirty="0"/>
            </a:br>
            <a:r>
              <a:rPr lang="en-US" sz="1200" dirty="0"/>
              <a:t>for young people.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GB" sz="1200" b="1" spc="30" dirty="0">
                <a:solidFill>
                  <a:srgbClr val="EE266D"/>
                </a:solidFill>
                <a:uFill>
                  <a:solidFill>
                    <a:srgbClr val="FFFFFF"/>
                  </a:solidFill>
                </a:uFill>
              </a:rPr>
              <a:t>       Discuss</a:t>
            </a:r>
            <a:br>
              <a:rPr lang="en-GB" sz="1200" spc="30" dirty="0">
                <a:solidFill>
                  <a:srgbClr val="EE266D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GB" sz="1200" spc="30" dirty="0">
                <a:solidFill>
                  <a:srgbClr val="3B3838"/>
                </a:solidFill>
                <a:uFill>
                  <a:solidFill>
                    <a:srgbClr val="FFFFFF"/>
                  </a:solidFill>
                </a:uFill>
              </a:rPr>
              <a:t>Do you agree that London should have its own devolved powers? Why?</a:t>
            </a:r>
            <a:endParaRPr lang="en-GB" sz="1200" spc="30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114" y="4785348"/>
            <a:ext cx="264522" cy="2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71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How democratic </a:t>
            </a:r>
            <a:br>
              <a:rPr lang="en-US"/>
            </a:br>
            <a:r>
              <a:rPr lang="en-US"/>
              <a:t>is the UK?</a:t>
            </a:r>
            <a:br>
              <a:rPr lang="en-US"/>
            </a:br>
            <a:br>
              <a:rPr lang="en-US"/>
            </a:br>
            <a:r>
              <a:rPr lang="en-US" sz="1800" b="0">
                <a:solidFill>
                  <a:srgbClr val="363E42"/>
                </a:solidFill>
              </a:rPr>
              <a:t>Debate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16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/>
              <a:t>DISCUSS</a:t>
            </a:r>
          </a:p>
        </p:txBody>
      </p:sp>
    </p:spTree>
    <p:extLst>
      <p:ext uri="{BB962C8B-B14F-4D97-AF65-F5344CB8AC3E}">
        <p14:creationId xmlns:p14="http://schemas.microsoft.com/office/powerpoint/2010/main" val="1777745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Design your own island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Think about your:</a:t>
            </a:r>
          </a:p>
          <a:p>
            <a:r>
              <a:rPr lang="en-US" dirty="0"/>
              <a:t>Political system (democracy, dictatorship, communism, monarchy, oligarchy, anarchy)</a:t>
            </a:r>
          </a:p>
          <a:p>
            <a:r>
              <a:rPr lang="en-US" dirty="0"/>
              <a:t>Institutions (schools, hospitals and prisons)</a:t>
            </a:r>
          </a:p>
          <a:p>
            <a:r>
              <a:rPr lang="en-US" dirty="0"/>
              <a:t>Relations with other islands and islanders</a:t>
            </a:r>
          </a:p>
          <a:p>
            <a:r>
              <a:rPr lang="en-US" dirty="0"/>
              <a:t>Laws on issues</a:t>
            </a:r>
          </a:p>
          <a:p>
            <a:r>
              <a:rPr lang="en-US" dirty="0"/>
              <a:t>Money or trade system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79424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18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You have a budget </a:t>
            </a:r>
            <a:br>
              <a:rPr lang="en-US"/>
            </a:br>
            <a:r>
              <a:rPr lang="en-US"/>
              <a:t>of £10,000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How will you spend it?</a:t>
            </a:r>
          </a:p>
          <a:p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70" r="170"/>
          <a:stretch>
            <a:fillRect/>
          </a:stretch>
        </p:blipFill>
        <p:spPr>
          <a:xfrm>
            <a:off x="4985671" y="2306285"/>
            <a:ext cx="3269183" cy="328047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73" y="1666802"/>
            <a:ext cx="320160" cy="32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22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19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An Earthquake has struck!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Make some changes. Do you…</a:t>
            </a:r>
          </a:p>
          <a:p>
            <a:r>
              <a:rPr lang="en-US" dirty="0"/>
              <a:t>Redistribute your budget?</a:t>
            </a:r>
          </a:p>
          <a:p>
            <a:r>
              <a:rPr lang="en-US" dirty="0"/>
              <a:t>Set up new institutions?</a:t>
            </a:r>
          </a:p>
          <a:p>
            <a:r>
              <a:rPr lang="en-US" dirty="0"/>
              <a:t>Make new laws or regulations?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904" y="2776093"/>
            <a:ext cx="3282696" cy="2340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73" y="1666802"/>
            <a:ext cx="320160" cy="32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02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Quiz!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74874" y="2906215"/>
            <a:ext cx="5590173" cy="2969486"/>
          </a:xfrm>
        </p:spPr>
        <p:txBody>
          <a:bodyPr/>
          <a:lstStyle/>
          <a:p>
            <a:r>
              <a:rPr lang="en-US" dirty="0"/>
              <a:t>What is the minimum wage for people under the age of 18?</a:t>
            </a:r>
          </a:p>
          <a:p>
            <a:r>
              <a:rPr lang="en-US" dirty="0"/>
              <a:t>You can register to vote when you turn 16. Should we also </a:t>
            </a:r>
            <a:br>
              <a:rPr lang="en-US" dirty="0"/>
            </a:br>
            <a:r>
              <a:rPr lang="en-US" dirty="0"/>
              <a:t>be able to vote at 16?</a:t>
            </a:r>
          </a:p>
          <a:p>
            <a:r>
              <a:rPr lang="en-US" dirty="0"/>
              <a:t>What is the age of criminal responsibility? </a:t>
            </a:r>
            <a:br>
              <a:rPr lang="en-US" dirty="0"/>
            </a:br>
            <a:r>
              <a:rPr lang="en-US" dirty="0">
                <a:solidFill>
                  <a:srgbClr val="EE266D"/>
                </a:solidFill>
              </a:rPr>
              <a:t>(And what does this mean?)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220702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20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 civil war has broken out on a neighbouring island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What will you do?</a:t>
            </a:r>
          </a:p>
          <a:p>
            <a:r>
              <a:rPr lang="en-US"/>
              <a:t>Take in people who are fleeing?</a:t>
            </a:r>
          </a:p>
          <a:p>
            <a:r>
              <a:rPr lang="en-US"/>
              <a:t>Give aid?</a:t>
            </a:r>
          </a:p>
          <a:p>
            <a:r>
              <a:rPr lang="en-US"/>
              <a:t>Provide medical help?</a:t>
            </a:r>
          </a:p>
          <a:p>
            <a:r>
              <a:rPr lang="en-US"/>
              <a:t>Provide weapons?</a:t>
            </a:r>
          </a:p>
          <a:p>
            <a:r>
              <a:rPr lang="en-US"/>
              <a:t>Join in?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-15501" t="-24206" r="-27552" b="-12511"/>
          <a:stretch/>
        </p:blipFill>
        <p:spPr>
          <a:xfrm>
            <a:off x="4188362" y="1663701"/>
            <a:ext cx="5028598" cy="420589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73" y="1666802"/>
            <a:ext cx="320160" cy="32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1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21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872" y="2066327"/>
            <a:ext cx="4008997" cy="1544666"/>
          </a:xfrm>
        </p:spPr>
        <p:txBody>
          <a:bodyPr/>
          <a:lstStyle/>
          <a:p>
            <a:r>
              <a:rPr lang="en-US"/>
              <a:t>What similarities and differences did your </a:t>
            </a:r>
            <a:br>
              <a:rPr lang="en-US"/>
            </a:br>
            <a:r>
              <a:rPr lang="en-US"/>
              <a:t>islands have to London </a:t>
            </a:r>
            <a:br>
              <a:rPr lang="en-US"/>
            </a:br>
            <a:r>
              <a:rPr lang="en-US"/>
              <a:t>and the UK?</a:t>
            </a:r>
          </a:p>
        </p:txBody>
      </p:sp>
      <p:pic>
        <p:nvPicPr>
          <p:cNvPr id="7" name="Picture Placeholder 6" descr="serrah-galos-494323-unsplash.jpg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73" y="1666802"/>
            <a:ext cx="320160" cy="32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69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74874" y="2587257"/>
            <a:ext cx="4008995" cy="1495328"/>
          </a:xfrm>
        </p:spPr>
        <p:txBody>
          <a:bodyPr/>
          <a:lstStyle/>
          <a:p>
            <a:r>
              <a:rPr lang="en-GB" b="1" dirty="0"/>
              <a:t>For more information contact the </a:t>
            </a:r>
            <a:br>
              <a:rPr lang="en-GB" b="1" dirty="0"/>
            </a:br>
            <a:r>
              <a:rPr lang="en-GB" b="1" dirty="0"/>
              <a:t>GLA Social Integration Team  </a:t>
            </a:r>
            <a:br>
              <a:rPr lang="en-US" b="1" dirty="0"/>
            </a:br>
            <a:br>
              <a:rPr lang="en-US" dirty="0"/>
            </a:br>
            <a:r>
              <a:rPr lang="en-US" dirty="0" err="1"/>
              <a:t>SocialIntergrationPSO@london.gov.uk</a:t>
            </a:r>
            <a:endParaRPr lang="en-US" dirty="0"/>
          </a:p>
          <a:p>
            <a:endParaRPr lang="en-US" dirty="0"/>
          </a:p>
          <a:p>
            <a:r>
              <a:rPr lang="en-US" b="1" dirty="0" err="1"/>
              <a:t>london.gov.uk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9250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3</a:t>
            </a:fld>
            <a:endParaRPr lang="en-US"/>
          </a:p>
        </p:txBody>
      </p:sp>
      <p:pic>
        <p:nvPicPr>
          <p:cNvPr id="6" name="Picture Placeholder 5" descr="Carton_image.jpg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650" y="2911475"/>
            <a:ext cx="8391525" cy="2957513"/>
          </a:xfr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640"/>
              </a:lnSpc>
            </a:pPr>
            <a:r>
              <a:rPr lang="en-US"/>
              <a:t>Types of government</a:t>
            </a:r>
          </a:p>
          <a:p>
            <a:pPr>
              <a:lnSpc>
                <a:spcPts val="2640"/>
              </a:lnSpc>
            </a:pPr>
            <a:r>
              <a:rPr lang="en-GB" sz="1400" b="0" spc="30" dirty="0">
                <a:solidFill>
                  <a:srgbClr val="363E42"/>
                </a:solidFill>
                <a:uFill>
                  <a:solidFill>
                    <a:srgbClr val="FFFFFF"/>
                  </a:solidFill>
                </a:uFill>
              </a:rPr>
              <a:t>Can you think of any other types of government?</a:t>
            </a:r>
          </a:p>
          <a:p>
            <a:pPr>
              <a:lnSpc>
                <a:spcPts val="264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9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Fill in the blanks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74874" y="2660601"/>
            <a:ext cx="2729623" cy="944681"/>
          </a:xfrm>
        </p:spPr>
        <p:txBody>
          <a:bodyPr/>
          <a:lstStyle/>
          <a:p>
            <a:r>
              <a:rPr lang="en-US"/>
              <a:t>Can you think of any </a:t>
            </a:r>
            <a:br>
              <a:rPr lang="en-US"/>
            </a:br>
            <a:r>
              <a:rPr lang="en-US"/>
              <a:t>examples of countries with these political systems?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121920" y="2356940"/>
            <a:ext cx="1828707" cy="303661"/>
          </a:xfrm>
        </p:spPr>
        <p:txBody>
          <a:bodyPr/>
          <a:lstStyle/>
          <a:p>
            <a:r>
              <a:rPr lang="en-US"/>
              <a:t>Dictatorship</a:t>
            </a:r>
          </a:p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3121919" y="2674999"/>
            <a:ext cx="1828708" cy="1175897"/>
          </a:xfrm>
        </p:spPr>
        <p:txBody>
          <a:bodyPr/>
          <a:lstStyle/>
          <a:p>
            <a:r>
              <a:rPr lang="en-US" dirty="0"/>
              <a:t>One ruler with </a:t>
            </a:r>
            <a:br>
              <a:rPr lang="en-US" dirty="0"/>
            </a:br>
            <a:r>
              <a:rPr lang="en-US" dirty="0"/>
              <a:t>complete autocratic </a:t>
            </a:r>
            <a:br>
              <a:rPr lang="en-US" dirty="0"/>
            </a:br>
            <a:r>
              <a:rPr lang="en-US" dirty="0"/>
              <a:t>control power.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xfrm>
            <a:off x="5035543" y="2356940"/>
            <a:ext cx="1828707" cy="303661"/>
          </a:xfrm>
        </p:spPr>
        <p:txBody>
          <a:bodyPr/>
          <a:lstStyle/>
          <a:p>
            <a:r>
              <a:rPr lang="en-US"/>
              <a:t>Monarchy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035542" y="2674999"/>
            <a:ext cx="1828708" cy="1175897"/>
          </a:xfrm>
        </p:spPr>
        <p:txBody>
          <a:bodyPr/>
          <a:lstStyle/>
          <a:p>
            <a:r>
              <a:rPr lang="en-US"/>
              <a:t>Rule by a royal who </a:t>
            </a:r>
            <a:br>
              <a:rPr lang="en-US"/>
            </a:br>
            <a:r>
              <a:rPr lang="en-US"/>
              <a:t>has inherited power.</a:t>
            </a:r>
          </a:p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6954930" y="2356940"/>
            <a:ext cx="1828707" cy="303661"/>
          </a:xfrm>
        </p:spPr>
        <p:txBody>
          <a:bodyPr/>
          <a:lstStyle/>
          <a:p>
            <a:r>
              <a:rPr lang="en-US"/>
              <a:t>Oligarchy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1"/>
          </p:nvPr>
        </p:nvSpPr>
        <p:spPr>
          <a:xfrm>
            <a:off x="6954929" y="2674999"/>
            <a:ext cx="1828708" cy="1175897"/>
          </a:xfrm>
        </p:spPr>
        <p:txBody>
          <a:bodyPr/>
          <a:lstStyle/>
          <a:p>
            <a:r>
              <a:rPr lang="en-US"/>
              <a:t>Rule by a small </a:t>
            </a:r>
            <a:br>
              <a:rPr lang="en-US"/>
            </a:br>
            <a:r>
              <a:rPr lang="en-US"/>
              <a:t>group of wealthy </a:t>
            </a:r>
            <a:br>
              <a:rPr lang="en-US"/>
            </a:br>
            <a:r>
              <a:rPr lang="en-US"/>
              <a:t>citizens.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3"/>
          </p:nvPr>
        </p:nvSpPr>
        <p:spPr>
          <a:xfrm>
            <a:off x="3120368" y="4558611"/>
            <a:ext cx="1828707" cy="303661"/>
          </a:xfrm>
        </p:spPr>
        <p:txBody>
          <a:bodyPr/>
          <a:lstStyle/>
          <a:p>
            <a:r>
              <a:rPr lang="en-US"/>
              <a:t>Theocracy</a:t>
            </a:r>
          </a:p>
          <a:p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4"/>
          </p:nvPr>
        </p:nvSpPr>
        <p:spPr>
          <a:xfrm>
            <a:off x="3120367" y="4876670"/>
            <a:ext cx="1828708" cy="1175897"/>
          </a:xfrm>
        </p:spPr>
        <p:txBody>
          <a:bodyPr/>
          <a:lstStyle/>
          <a:p>
            <a:r>
              <a:rPr lang="en-US" dirty="0"/>
              <a:t>Religious leader rules </a:t>
            </a:r>
          </a:p>
          <a:p>
            <a:r>
              <a:rPr lang="en-US" dirty="0"/>
              <a:t>in the name of God.</a:t>
            </a:r>
          </a:p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6"/>
          </p:nvPr>
        </p:nvSpPr>
        <p:spPr>
          <a:xfrm>
            <a:off x="5033991" y="4558611"/>
            <a:ext cx="1828707" cy="303661"/>
          </a:xfrm>
        </p:spPr>
        <p:txBody>
          <a:bodyPr/>
          <a:lstStyle/>
          <a:p>
            <a:r>
              <a:rPr lang="en-US"/>
              <a:t>Anarchy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7"/>
          </p:nvPr>
        </p:nvSpPr>
        <p:spPr>
          <a:xfrm>
            <a:off x="5033990" y="4876670"/>
            <a:ext cx="1828708" cy="1175897"/>
          </a:xfrm>
        </p:spPr>
        <p:txBody>
          <a:bodyPr/>
          <a:lstStyle/>
          <a:p>
            <a:r>
              <a:rPr lang="en-US" dirty="0"/>
              <a:t>No government, </a:t>
            </a:r>
            <a:br>
              <a:rPr lang="en-US" dirty="0"/>
            </a:br>
            <a:r>
              <a:rPr lang="en-US" dirty="0"/>
              <a:t>no rules or laws.</a:t>
            </a:r>
          </a:p>
          <a:p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/>
              <a:t>6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9"/>
          </p:nvPr>
        </p:nvSpPr>
        <p:spPr>
          <a:xfrm>
            <a:off x="6953378" y="4558611"/>
            <a:ext cx="1828707" cy="303661"/>
          </a:xfrm>
        </p:spPr>
        <p:txBody>
          <a:bodyPr/>
          <a:lstStyle/>
          <a:p>
            <a:r>
              <a:rPr lang="en-US"/>
              <a:t>Tyranny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30"/>
          </p:nvPr>
        </p:nvSpPr>
        <p:spPr>
          <a:xfrm>
            <a:off x="6953377" y="4876670"/>
            <a:ext cx="1828708" cy="1175897"/>
          </a:xfrm>
        </p:spPr>
        <p:txBody>
          <a:bodyPr/>
          <a:lstStyle/>
          <a:p>
            <a:r>
              <a:rPr lang="en-US"/>
              <a:t>One ruler who uses </a:t>
            </a:r>
            <a:br>
              <a:rPr lang="en-US"/>
            </a:br>
            <a:r>
              <a:rPr lang="en-US"/>
              <a:t>power oppressively, illegitimately </a:t>
            </a:r>
            <a:br>
              <a:rPr lang="en-US"/>
            </a:br>
            <a:r>
              <a:rPr lang="en-US"/>
              <a:t>and unjustly.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31"/>
          </p:nvPr>
        </p:nvSpPr>
        <p:spPr/>
        <p:txBody>
          <a:bodyPr/>
          <a:lstStyle/>
          <a:p>
            <a:r>
              <a:rPr lang="en-US"/>
              <a:t>7</a:t>
            </a:r>
          </a:p>
        </p:txBody>
      </p:sp>
      <p:sp>
        <p:nvSpPr>
          <p:cNvPr id="26" name="Content Placeholder 13"/>
          <p:cNvSpPr>
            <a:spLocks noGrp="1"/>
          </p:cNvSpPr>
          <p:nvPr>
            <p:ph sz="quarter" idx="23"/>
          </p:nvPr>
        </p:nvSpPr>
        <p:spPr>
          <a:xfrm>
            <a:off x="1213865" y="4558611"/>
            <a:ext cx="1828707" cy="303661"/>
          </a:xfrm>
        </p:spPr>
        <p:txBody>
          <a:bodyPr/>
          <a:lstStyle/>
          <a:p>
            <a:r>
              <a:rPr lang="en-US"/>
              <a:t>Democracy</a:t>
            </a:r>
          </a:p>
        </p:txBody>
      </p:sp>
      <p:sp>
        <p:nvSpPr>
          <p:cNvPr id="27" name="Content Placeholder 14"/>
          <p:cNvSpPr>
            <a:spLocks noGrp="1"/>
          </p:cNvSpPr>
          <p:nvPr>
            <p:ph sz="quarter" idx="24"/>
          </p:nvPr>
        </p:nvSpPr>
        <p:spPr>
          <a:xfrm>
            <a:off x="1213864" y="4876670"/>
            <a:ext cx="1828708" cy="1175897"/>
          </a:xfrm>
        </p:spPr>
        <p:txBody>
          <a:bodyPr/>
          <a:lstStyle/>
          <a:p>
            <a:r>
              <a:rPr lang="en-US" dirty="0"/>
              <a:t>Citizens have a role </a:t>
            </a:r>
            <a:br>
              <a:rPr lang="en-US" dirty="0"/>
            </a:br>
            <a:r>
              <a:rPr lang="en-US" dirty="0"/>
              <a:t>in decision making and usually mandate politicians to exercise </a:t>
            </a:r>
          </a:p>
          <a:p>
            <a:r>
              <a:rPr lang="en-US" dirty="0"/>
              <a:t>their power.</a:t>
            </a:r>
          </a:p>
          <a:p>
            <a:endParaRPr lang="en-US" dirty="0"/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5"/>
          </p:nvPr>
        </p:nvSpPr>
        <p:spPr>
          <a:xfrm>
            <a:off x="2031105" y="4100206"/>
            <a:ext cx="190197" cy="299503"/>
          </a:xfrm>
        </p:spPr>
        <p:txBody>
          <a:bodyPr/>
          <a:lstStyle/>
          <a:p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85509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Charades!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Can we guess which type of political </a:t>
            </a:r>
            <a:br>
              <a:rPr lang="en-US"/>
            </a:br>
            <a:r>
              <a:rPr lang="en-US"/>
              <a:t>system you are acting out?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Look out</a:t>
            </a:r>
          </a:p>
        </p:txBody>
      </p:sp>
    </p:spTree>
    <p:extLst>
      <p:ext uri="{BB962C8B-B14F-4D97-AF65-F5344CB8AC3E}">
        <p14:creationId xmlns:p14="http://schemas.microsoft.com/office/powerpoint/2010/main" val="3416309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874" y="1852319"/>
            <a:ext cx="4008997" cy="1254047"/>
          </a:xfrm>
        </p:spPr>
        <p:txBody>
          <a:bodyPr/>
          <a:lstStyle/>
          <a:p>
            <a:r>
              <a:rPr lang="en-US" dirty="0"/>
              <a:t>Left and Right </a:t>
            </a:r>
            <a:br>
              <a:rPr lang="en-US" dirty="0"/>
            </a:br>
            <a:r>
              <a:rPr lang="en-US" dirty="0"/>
              <a:t>vs Libertarian and Authoritarian: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74874" y="3203643"/>
            <a:ext cx="4008995" cy="2672058"/>
          </a:xfrm>
        </p:spPr>
        <p:txBody>
          <a:bodyPr/>
          <a:lstStyle/>
          <a:p>
            <a:r>
              <a:rPr lang="en-US" dirty="0"/>
              <a:t>The economic (left-right) axis measures </a:t>
            </a:r>
            <a:br>
              <a:rPr lang="en-US" dirty="0"/>
            </a:br>
            <a:r>
              <a:rPr lang="en-US" dirty="0"/>
              <a:t>one’s opinion on how the economy should </a:t>
            </a:r>
            <a:br>
              <a:rPr lang="en-US" dirty="0"/>
            </a:br>
            <a:r>
              <a:rPr lang="en-US" dirty="0"/>
              <a:t>be run.</a:t>
            </a:r>
          </a:p>
          <a:p>
            <a:endParaRPr lang="en-US" dirty="0"/>
          </a:p>
          <a:p>
            <a:r>
              <a:rPr lang="en-US" dirty="0"/>
              <a:t>The social axis (authoritarian-libertarian) measures one’s political opinions in a </a:t>
            </a:r>
            <a:br>
              <a:rPr lang="en-US" dirty="0"/>
            </a:br>
            <a:r>
              <a:rPr lang="en-US" dirty="0"/>
              <a:t>social sense.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200" y="2269057"/>
            <a:ext cx="4180437" cy="37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71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7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132801"/>
              </p:ext>
            </p:extLst>
          </p:nvPr>
        </p:nvGraphicFramePr>
        <p:xfrm>
          <a:off x="391256" y="2079154"/>
          <a:ext cx="8392382" cy="35989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6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6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914">
                <a:tc>
                  <a:txBody>
                    <a:bodyPr/>
                    <a:lstStyle/>
                    <a:p>
                      <a:r>
                        <a:rPr lang="en-GB" sz="1400" b="1" i="0" kern="1200" spc="30" baseline="0">
                          <a:solidFill>
                            <a:schemeClr val="bg1"/>
                          </a:solidFill>
                          <a:latin typeface="Arial"/>
                        </a:rPr>
                        <a:t>Authoritarian</a:t>
                      </a:r>
                      <a:endParaRPr lang="en-US" sz="1400" b="1" i="0" kern="1200" spc="30" baseline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127000" marR="127000" marT="127000" marB="12700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66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i="0" kern="1200" spc="30" baseline="0">
                          <a:solidFill>
                            <a:schemeClr val="bg1"/>
                          </a:solidFill>
                          <a:latin typeface="Arial"/>
                        </a:rPr>
                        <a:t>Libertarian</a:t>
                      </a:r>
                      <a:endParaRPr lang="en-US" sz="1400"/>
                    </a:p>
                  </a:txBody>
                  <a:tcPr marL="127000" marR="127000" marT="127000" marB="12700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6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575">
                <a:tc>
                  <a:txBody>
                    <a:bodyPr/>
                    <a:lstStyle/>
                    <a:p>
                      <a:r>
                        <a:rPr lang="en-GB" sz="1200" kern="1200" spc="30" dirty="0">
                          <a:solidFill>
                            <a:srgbClr val="363E42"/>
                          </a:solidFill>
                          <a:latin typeface="Arial"/>
                        </a:rPr>
                        <a:t>Strict on tradition</a:t>
                      </a:r>
                    </a:p>
                  </a:txBody>
                  <a:tcPr marL="127000" marR="127000" marT="127000" marB="12700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6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spc="30" dirty="0">
                          <a:solidFill>
                            <a:srgbClr val="363E42"/>
                          </a:solidFill>
                          <a:latin typeface="Arial"/>
                        </a:rPr>
                        <a:t>Believes in free will</a:t>
                      </a:r>
                    </a:p>
                  </a:txBody>
                  <a:tcPr marL="127000" marR="127000" marT="127000" marB="127000">
                    <a:lnL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6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914">
                <a:tc>
                  <a:txBody>
                    <a:bodyPr/>
                    <a:lstStyle/>
                    <a:p>
                      <a:r>
                        <a:rPr lang="en-GB" sz="1200" kern="1200" spc="30" dirty="0">
                          <a:solidFill>
                            <a:srgbClr val="363E42"/>
                          </a:solidFill>
                          <a:latin typeface="Arial"/>
                        </a:rPr>
                        <a:t>Heavy authority over social action</a:t>
                      </a:r>
                    </a:p>
                  </a:txBody>
                  <a:tcPr marL="127000" marR="127000" marT="127000" marB="12700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6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spc="30" dirty="0">
                          <a:solidFill>
                            <a:srgbClr val="363E42"/>
                          </a:solidFill>
                          <a:latin typeface="Arial"/>
                        </a:rPr>
                        <a:t>Individual liberty of thought and action</a:t>
                      </a:r>
                    </a:p>
                  </a:txBody>
                  <a:tcPr marL="127000" marR="127000" marT="127000" marB="127000">
                    <a:lnL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6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914">
                <a:tc>
                  <a:txBody>
                    <a:bodyPr/>
                    <a:lstStyle/>
                    <a:p>
                      <a:r>
                        <a:rPr lang="en-GB" sz="1200" kern="1200" spc="30" dirty="0">
                          <a:solidFill>
                            <a:srgbClr val="363E42"/>
                          </a:solidFill>
                          <a:latin typeface="Arial"/>
                        </a:rPr>
                        <a:t>Personal freedoms restricted</a:t>
                      </a:r>
                    </a:p>
                  </a:txBody>
                  <a:tcPr marL="127000" marR="127000" marT="127000" marB="12700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6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spc="30" dirty="0">
                          <a:solidFill>
                            <a:srgbClr val="363E42"/>
                          </a:solidFill>
                          <a:latin typeface="Arial"/>
                        </a:rPr>
                        <a:t>Free speech/free media</a:t>
                      </a:r>
                      <a:endParaRPr lang="en-US" sz="1200" kern="1200" spc="30">
                        <a:solidFill>
                          <a:srgbClr val="363E42"/>
                        </a:solidFill>
                        <a:latin typeface="Arial"/>
                      </a:endParaRPr>
                    </a:p>
                  </a:txBody>
                  <a:tcPr marL="127000" marR="127000" marT="127000" marB="127000">
                    <a:lnL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6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914">
                <a:tc>
                  <a:txBody>
                    <a:bodyPr/>
                    <a:lstStyle/>
                    <a:p>
                      <a:r>
                        <a:rPr lang="en-GB" sz="1200" kern="1200" spc="30" dirty="0">
                          <a:solidFill>
                            <a:srgbClr val="363E42"/>
                          </a:solidFill>
                          <a:latin typeface="Arial"/>
                        </a:rPr>
                        <a:t>Increased police powers</a:t>
                      </a:r>
                    </a:p>
                  </a:txBody>
                  <a:tcPr marL="127000" marR="127000" marT="127000" marB="12700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6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spc="30" dirty="0">
                          <a:solidFill>
                            <a:srgbClr val="363E42"/>
                          </a:solidFill>
                          <a:latin typeface="Arial"/>
                        </a:rPr>
                        <a:t>Limit police powers</a:t>
                      </a:r>
                      <a:endParaRPr lang="en-US" sz="1200" kern="1200" spc="30">
                        <a:solidFill>
                          <a:srgbClr val="363E42"/>
                        </a:solidFill>
                        <a:latin typeface="Arial"/>
                      </a:endParaRPr>
                    </a:p>
                  </a:txBody>
                  <a:tcPr marL="127000" marR="127000" marT="127000" marB="127000">
                    <a:lnL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6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914">
                <a:tc>
                  <a:txBody>
                    <a:bodyPr/>
                    <a:lstStyle/>
                    <a:p>
                      <a:r>
                        <a:rPr lang="en-GB" sz="1200" kern="1200" spc="30" dirty="0">
                          <a:solidFill>
                            <a:srgbClr val="363E42"/>
                          </a:solidFill>
                          <a:latin typeface="Arial"/>
                        </a:rPr>
                        <a:t>Increased surveillance</a:t>
                      </a:r>
                    </a:p>
                  </a:txBody>
                  <a:tcPr marL="127000" marR="127000" marT="127000" marB="12700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6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spc="30" dirty="0">
                          <a:solidFill>
                            <a:srgbClr val="363E42"/>
                          </a:solidFill>
                          <a:latin typeface="Arial"/>
                        </a:rPr>
                        <a:t>Privacy</a:t>
                      </a:r>
                      <a:endParaRPr lang="en-US" sz="1200" kern="1200" spc="30">
                        <a:solidFill>
                          <a:srgbClr val="363E42"/>
                        </a:solidFill>
                        <a:latin typeface="Arial"/>
                      </a:endParaRPr>
                    </a:p>
                  </a:txBody>
                  <a:tcPr marL="127000" marR="127000" marT="127000" marB="127000">
                    <a:lnL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6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91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spc="30" dirty="0">
                          <a:solidFill>
                            <a:srgbClr val="363E42"/>
                          </a:solidFill>
                          <a:latin typeface="Arial"/>
                        </a:rPr>
                        <a:t>The government regarded as interfering unduly with personal choice.</a:t>
                      </a:r>
                      <a:endParaRPr lang="en-GB" sz="1200" kern="1200" spc="30" dirty="0">
                        <a:solidFill>
                          <a:srgbClr val="363E42"/>
                        </a:solidFill>
                        <a:latin typeface="Arial"/>
                      </a:endParaRPr>
                    </a:p>
                  </a:txBody>
                  <a:tcPr marL="127000" marR="127000" marT="127000" marB="12700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66D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spc="30" dirty="0">
                          <a:solidFill>
                            <a:srgbClr val="363E42"/>
                          </a:solidFill>
                          <a:latin typeface="Arial"/>
                        </a:rPr>
                        <a:t>Freedom from government involvement in social life</a:t>
                      </a:r>
                      <a:endParaRPr lang="en-US" sz="1200" kern="1200" spc="30" dirty="0">
                        <a:solidFill>
                          <a:srgbClr val="363E42"/>
                        </a:solidFill>
                        <a:latin typeface="Arial"/>
                      </a:endParaRPr>
                    </a:p>
                  </a:txBody>
                  <a:tcPr marL="127000" marR="127000" marT="127000" marB="127000">
                    <a:lnL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D26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66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0299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British </a:t>
            </a:r>
            <a:br>
              <a:rPr lang="en-US" dirty="0"/>
            </a:br>
            <a:r>
              <a:rPr lang="en-US" dirty="0"/>
              <a:t>Government</a:t>
            </a:r>
          </a:p>
        </p:txBody>
      </p:sp>
      <p:pic>
        <p:nvPicPr>
          <p:cNvPr id="7" name="Picture Placeholder 6" descr="michael-d-beckwith-607572-unsplash.jpg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320623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9</a:t>
            </a:fld>
            <a:endParaRPr lang="en-US"/>
          </a:p>
        </p:txBody>
      </p:sp>
      <p:pic>
        <p:nvPicPr>
          <p:cNvPr id="6" name="Picture Placeholder 5" descr="queen_90_0.jpg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873" y="2608263"/>
            <a:ext cx="3261882" cy="3261334"/>
          </a:xfr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Who holds more power in the UK?</a:t>
            </a:r>
          </a:p>
        </p:txBody>
      </p:sp>
      <p:pic>
        <p:nvPicPr>
          <p:cNvPr id="7" name="Picture Placeholder 6" descr="1200px-House_of_Commons_2010.jpg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3237" y="2608264"/>
            <a:ext cx="3263350" cy="3261334"/>
          </a:xfr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3636755" y="3835016"/>
            <a:ext cx="1866482" cy="54193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kern="1200" spc="50" baseline="0">
                <a:solidFill>
                  <a:srgbClr val="EE266D"/>
                </a:solidFill>
                <a:latin typeface="Arial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kern="1200" spc="50">
                <a:solidFill>
                  <a:srgbClr val="EE266D"/>
                </a:solidFill>
                <a:latin typeface="Arial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kern="1200" spc="50">
                <a:solidFill>
                  <a:srgbClr val="EE266D"/>
                </a:solidFill>
                <a:latin typeface="Arial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kern="1200" spc="50">
                <a:solidFill>
                  <a:srgbClr val="EE266D"/>
                </a:solidFill>
                <a:latin typeface="Arial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kern="1200" spc="50">
                <a:solidFill>
                  <a:srgbClr val="EE266D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363E42"/>
                </a:solidFill>
              </a:rPr>
              <a:t>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73" y="1666802"/>
            <a:ext cx="320160" cy="32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06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E266D"/>
      </a:hlink>
      <a:folHlink>
        <a:srgbClr val="EE265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8A76AC8AC8C54899E551A7E5B6C6B2" ma:contentTypeVersion="" ma:contentTypeDescription="Create a new document." ma:contentTypeScope="" ma:versionID="aa8c969306e39369c72a95152fa0b0e4">
  <xsd:schema xmlns:xsd="http://www.w3.org/2001/XMLSchema" xmlns:xs="http://www.w3.org/2001/XMLSchema" xmlns:p="http://schemas.microsoft.com/office/2006/metadata/properties" xmlns:ns2="bc946d81-2c1a-4ec5-ba7a-afa7b0631562" xmlns:ns3="0b7237f1-b122-4fd9-b8a4-ea03d7c936dd" xmlns:ns4="75dfc2cc-4994-4abe-908d-f768f2a61783" targetNamespace="http://schemas.microsoft.com/office/2006/metadata/properties" ma:root="true" ma:fieldsID="0eb5c8b4e504f57c5548fa688d7bf3d0" ns2:_="" ns3:_="" ns4:_="">
    <xsd:import namespace="bc946d81-2c1a-4ec5-ba7a-afa7b0631562"/>
    <xsd:import namespace="0b7237f1-b122-4fd9-b8a4-ea03d7c936dd"/>
    <xsd:import namespace="75dfc2cc-4994-4abe-908d-f768f2a617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946d81-2c1a-4ec5-ba7a-afa7b06315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651981c-07c9-48be-a366-aa18a08a6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237f1-b122-4fd9-b8a4-ea03d7c936dd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CE699ED-E261-458A-980A-CBAA337DB3A3}" ma:internalName="TaxCatchAll" ma:showField="CatchAllData" ma:web="{75dfc2cc-4994-4abe-908d-f768f2a61783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dfc2cc-4994-4abe-908d-f768f2a61783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7237f1-b122-4fd9-b8a4-ea03d7c936dd" xsi:nil="true"/>
    <lcf76f155ced4ddcb4097134ff3c332f xmlns="bc946d81-2c1a-4ec5-ba7a-afa7b063156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76C1F5-8090-4F2E-997C-AE5A80AED5A1}"/>
</file>

<file path=customXml/itemProps2.xml><?xml version="1.0" encoding="utf-8"?>
<ds:datastoreItem xmlns:ds="http://schemas.openxmlformats.org/officeDocument/2006/customXml" ds:itemID="{5342D707-D672-4965-8764-A4F3F6B662AA}"/>
</file>

<file path=customXml/itemProps3.xml><?xml version="1.0" encoding="utf-8"?>
<ds:datastoreItem xmlns:ds="http://schemas.openxmlformats.org/officeDocument/2006/customXml" ds:itemID="{0DD8F6AE-CB51-47EB-85AE-58C76E16691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Office PowerPoint</Application>
  <PresentationFormat>On-screen Show (4:3)</PresentationFormat>
  <Paragraphs>138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Your 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2020-02-12T09:51:36Z</dcterms:created>
  <dcterms:modified xsi:type="dcterms:W3CDTF">2020-02-12T09:52:01Z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0x0101009E8A76AC8AC8C54899E551A7E5B6C6B2</vt:lpwstr>
  </property>
</Properties>
</file>