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3" r:id="rId9"/>
    <p:sldId id="274" r:id="rId10"/>
    <p:sldId id="272" r:id="rId11"/>
    <p:sldId id="279" r:id="rId12"/>
    <p:sldId id="280" r:id="rId13"/>
    <p:sldId id="275" r:id="rId14"/>
    <p:sldId id="278" r:id="rId15"/>
    <p:sldId id="282" r:id="rId16"/>
    <p:sldId id="277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6">
          <p15:clr>
            <a:srgbClr val="A4A3A4"/>
          </p15:clr>
        </p15:guide>
        <p15:guide id="2" pos="1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EE266D"/>
    <a:srgbClr val="FFF200"/>
    <a:srgbClr val="363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 showGuides="1">
      <p:cViewPr varScale="1">
        <p:scale>
          <a:sx n="106" d="100"/>
          <a:sy n="106" d="100"/>
        </p:scale>
        <p:origin x="348" y="108"/>
      </p:cViewPr>
      <p:guideLst>
        <p:guide orient="horz" pos="1476"/>
        <p:guide pos="17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D5D29-CE63-5E4E-B6EA-9AB2C3BDEBF9}" type="datetimeFigureOut"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76628-1305-B44D-983C-9DCD4E985E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04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F0433-DBF3-1C40-AA69-D80A8C829DA5}" type="datetimeFigureOut"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00404-E079-F346-B70E-EF5A227EBA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08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430" y="1935644"/>
            <a:ext cx="8434414" cy="106510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600" b="1" i="0" kern="1200" spc="50" baseline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GB"/>
              <a:t>Your City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9430" y="2939017"/>
            <a:ext cx="8431508" cy="41024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sz="1500" b="1" i="0" kern="1200" spc="50">
                <a:solidFill>
                  <a:srgbClr val="FFF200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Media</a:t>
            </a:r>
            <a:endParaRPr lang="en-US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chemeClr val="bg1"/>
                </a:solidFill>
                <a:latin typeface="Arial"/>
              </a:rPr>
              <a:t>POLITICAL</a:t>
            </a:r>
            <a:r>
              <a:rPr lang="en-GB" sz="800" kern="0" cap="all" spc="90" baseline="0">
                <a:solidFill>
                  <a:schemeClr val="bg1"/>
                </a:solidFill>
                <a:latin typeface="Arial"/>
              </a:rPr>
              <a:t> RESOURCES </a:t>
            </a:r>
            <a:r>
              <a:rPr lang="en-GB" sz="800" kern="0" cap="all" spc="90">
                <a:solidFill>
                  <a:schemeClr val="bg1"/>
                </a:solidFill>
                <a:latin typeface="Arial"/>
              </a:rPr>
              <a:t>|</a:t>
            </a:r>
            <a:r>
              <a:rPr lang="en-GB" sz="800" kern="0" cap="all" spc="90" baseline="0">
                <a:solidFill>
                  <a:schemeClr val="bg1"/>
                </a:solidFill>
                <a:latin typeface="Arial"/>
              </a:rPr>
              <a:t> MEDIA</a:t>
            </a:r>
            <a:endParaRPr lang="en-US" sz="800" kern="0" cap="all" spc="9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7DE66-2E0E-BD43-A12D-AADAE958D782}"/>
              </a:ext>
            </a:extLst>
          </p:cNvPr>
          <p:cNvSpPr txBox="1"/>
          <p:nvPr userDrawn="1"/>
        </p:nvSpPr>
        <p:spPr>
          <a:xfrm>
            <a:off x="3255484" y="6169445"/>
            <a:ext cx="26330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Funded, printed and promoted by the Greater London Authority, </a:t>
            </a:r>
            <a:b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Queen's Walk, London, SE1 2AA</a:t>
            </a:r>
            <a:endParaRPr lang="en-US" sz="6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A7B6AF-39C0-FB40-A92B-7E2BE1022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3730" y="6145056"/>
            <a:ext cx="1027208" cy="2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0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FULL WIDTH IMAGE WITH PAGE 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374872" y="2608263"/>
            <a:ext cx="8391715" cy="3261334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8391715" cy="541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25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8391716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8391714" cy="2969486"/>
          </a:xfrm>
          <a:prstGeom prst="rect">
            <a:avLst/>
          </a:prstGeom>
        </p:spPr>
        <p:txBody>
          <a:bodyPr vert="horz" lIns="0" tIns="0" rIns="0" bIns="0" numCol="2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017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325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I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8408765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Videos / links (22pt)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8391714" cy="2969486"/>
          </a:xfrm>
          <a:prstGeom prst="rect">
            <a:avLst/>
          </a:prstGeom>
        </p:spPr>
        <p:txBody>
          <a:bodyPr vert="horz" lIns="0" tIns="0" rIns="0" bIns="0" numCol="2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72" y="1661304"/>
            <a:ext cx="320100" cy="3201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78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_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4008997" cy="5150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FFF200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587257"/>
            <a:ext cx="4008995" cy="96874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chemeClr val="bg1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For more information contact:</a:t>
            </a:r>
            <a:br>
              <a:rPr lang="en-GB"/>
            </a:br>
            <a:r>
              <a:rPr lang="en-GB"/>
              <a:t>Name Surname</a:t>
            </a:r>
          </a:p>
          <a:p>
            <a:pPr lvl="0"/>
            <a:r>
              <a:rPr lang="en-GB"/>
              <a:t>name.surname@london.gov.uk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chemeClr val="bg1"/>
                </a:solidFill>
                <a:latin typeface="Arial"/>
              </a:rPr>
              <a:t>POLITICAL</a:t>
            </a:r>
            <a:r>
              <a:rPr lang="en-GB" sz="800" kern="0" cap="all" spc="90" baseline="0">
                <a:solidFill>
                  <a:schemeClr val="bg1"/>
                </a:solidFill>
                <a:latin typeface="Arial"/>
              </a:rPr>
              <a:t> RESOURCES </a:t>
            </a:r>
            <a:r>
              <a:rPr lang="en-GB" sz="800" kern="0" cap="all" spc="90">
                <a:solidFill>
                  <a:schemeClr val="bg1"/>
                </a:solidFill>
                <a:latin typeface="Arial"/>
              </a:rPr>
              <a:t>|</a:t>
            </a:r>
            <a:r>
              <a:rPr lang="en-GB" sz="800" kern="0" cap="all" spc="90" baseline="0">
                <a:solidFill>
                  <a:schemeClr val="bg1"/>
                </a:solidFill>
                <a:latin typeface="Arial"/>
              </a:rPr>
              <a:t> MEDIA</a:t>
            </a:r>
            <a:endParaRPr lang="en-US" sz="800" kern="0" cap="all" spc="9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1C75D-2CDE-7445-923F-3AA8FD2BDB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43730" y="6145056"/>
            <a:ext cx="1027208" cy="2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2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054702-3005-2841-9CD6-BA5B17DC1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8"/>
            <a:ext cx="4137216" cy="37279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Place question</a:t>
            </a:r>
            <a:br>
              <a:rPr lang="en-US"/>
            </a:br>
            <a:r>
              <a:rPr lang="en-US"/>
              <a:t>here (28pt)?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872" y="1665003"/>
            <a:ext cx="321959" cy="32195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F45AC6-CB8B-F04A-81D4-6A59D9662A5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77963" y="1679161"/>
            <a:ext cx="3634125" cy="3078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i="0" cap="all" spc="90" baseline="0">
                <a:solidFill>
                  <a:srgbClr val="363E42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405919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15FC81-3D34-6442-86B6-19212B389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Action header (22pt)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933" y="1666802"/>
            <a:ext cx="320100" cy="3201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45AC6-CB8B-F04A-81D4-6A59D9662A5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i="0" cap="all" spc="90" baseline="0">
                <a:solidFill>
                  <a:srgbClr val="363E42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04908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K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DE9BF3-C085-614C-B21C-B29F7F174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Action header (22pt)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874" y="1666802"/>
            <a:ext cx="322179" cy="322179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F45AC6-CB8B-F04A-81D4-6A59D9662A5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77964" y="1679161"/>
            <a:ext cx="3505906" cy="3078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i="0" cap="all" spc="90" baseline="0">
                <a:solidFill>
                  <a:srgbClr val="363E42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LOOK OUT</a:t>
            </a:r>
          </a:p>
        </p:txBody>
      </p:sp>
    </p:spTree>
    <p:extLst>
      <p:ext uri="{BB962C8B-B14F-4D97-AF65-F5344CB8AC3E}">
        <p14:creationId xmlns:p14="http://schemas.microsoft.com/office/powerpoint/2010/main" val="45249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BULLETS AND 3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4575174" y="3872521"/>
            <a:ext cx="4191413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420" y="1663557"/>
            <a:ext cx="318182" cy="318182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21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BULLETS AND 4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4575174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766337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39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BULLETS AND 1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/>
          <a:lstStyle>
            <a:lvl1pPr marL="285750" marR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10000"/>
              <a:buFont typeface="Arial"/>
              <a:buChar char="•"/>
              <a:tabLst/>
              <a:defRPr/>
            </a:pPr>
            <a:r>
              <a:rPr lang="en-GB"/>
              <a:t>Bullet points start here (14pt)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4575174" y="1663701"/>
            <a:ext cx="4191413" cy="420589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01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872" y="2066327"/>
            <a:ext cx="4008997" cy="833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200" b="1" i="0" spc="50" baseline="0">
                <a:solidFill>
                  <a:srgbClr val="00AEEF"/>
                </a:solidFill>
                <a:latin typeface="Arial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 i="0" spc="50">
                <a:solidFill>
                  <a:srgbClr val="EE266D"/>
                </a:solidFill>
                <a:latin typeface="Arial"/>
              </a:defRPr>
            </a:lvl5pPr>
          </a:lstStyle>
          <a:p>
            <a:pPr lvl="0"/>
            <a:r>
              <a:rPr lang="en-US"/>
              <a:t>Page header (22pt)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 hasCustomPrompt="1"/>
          </p:nvPr>
        </p:nvSpPr>
        <p:spPr>
          <a:xfrm>
            <a:off x="4575175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 hasCustomPrompt="1"/>
          </p:nvPr>
        </p:nvSpPr>
        <p:spPr>
          <a:xfrm>
            <a:off x="6766338" y="1669519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 hasCustomPrompt="1"/>
          </p:nvPr>
        </p:nvSpPr>
        <p:spPr>
          <a:xfrm>
            <a:off x="4575174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4" name="Picture Placeholder 15"/>
          <p:cNvSpPr>
            <a:spLocks noGrp="1"/>
          </p:cNvSpPr>
          <p:nvPr>
            <p:ph type="pic" sz="quarter" idx="18" hasCustomPrompt="1"/>
          </p:nvPr>
        </p:nvSpPr>
        <p:spPr>
          <a:xfrm>
            <a:off x="6766337" y="3869184"/>
            <a:ext cx="2000250" cy="1997075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374874" y="2906215"/>
            <a:ext cx="4008995" cy="2969486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spc="50" baseline="0">
                <a:solidFill>
                  <a:srgbClr val="363E42"/>
                </a:solidFill>
                <a:latin typeface="Arial"/>
              </a:defRPr>
            </a:lvl1pPr>
            <a:lvl2pPr marL="742950" indent="-28575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2pPr>
            <a:lvl3pPr marL="11430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3pPr>
            <a:lvl4pPr marL="16002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4pPr>
            <a:lvl5pPr marL="2057400" indent="-228600">
              <a:spcBef>
                <a:spcPts val="336"/>
              </a:spcBef>
              <a:buFont typeface="Arial"/>
              <a:buChar char="•"/>
              <a:defRPr sz="1400" spc="50">
                <a:solidFill>
                  <a:srgbClr val="363E42"/>
                </a:solidFill>
                <a:latin typeface="Arial"/>
              </a:defRPr>
            </a:lvl5pPr>
          </a:lstStyle>
          <a:p>
            <a:pPr lvl="0"/>
            <a:r>
              <a:rPr lang="en-GB"/>
              <a:t>Body copy to start here (14pt)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/>
          </a:p>
          <a:p>
            <a:pPr lvl="0"/>
            <a:endParaRPr lang="en-GB"/>
          </a:p>
          <a:p>
            <a:pPr lvl="0"/>
            <a:endParaRPr lang="en-US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83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FULL WIDTH IMAG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F523C-71C8-7047-A6B6-12ECD3534365}" type="slidenum">
              <a:t>‹#›</a:t>
            </a:fld>
            <a:endParaRPr lang="en-US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374872" y="1663701"/>
            <a:ext cx="8391715" cy="420589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2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Place image here</a:t>
            </a: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374872" y="1348857"/>
            <a:ext cx="6400800" cy="181049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800" kern="0" cap="all" spc="90">
                <a:solidFill>
                  <a:srgbClr val="363E42"/>
                </a:solidFill>
                <a:latin typeface="Arial"/>
              </a:rPr>
              <a:t>POLITICAL RESOURCES | MEDIA</a:t>
            </a:r>
            <a:endParaRPr lang="en-US" sz="800" kern="0" cap="all" spc="90">
              <a:solidFill>
                <a:srgbClr val="363E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4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790" y="6249582"/>
            <a:ext cx="1086847" cy="128107"/>
          </a:xfrm>
          <a:prstGeom prst="rect">
            <a:avLst/>
          </a:prstGeom>
        </p:spPr>
        <p:txBody>
          <a:bodyPr vert="horz" lIns="0" tIns="12700" rIns="0" bIns="12700" rtlCol="0" anchor="ctr">
            <a:normAutofit/>
          </a:bodyPr>
          <a:lstStyle>
            <a:lvl1pPr algn="r">
              <a:defRPr sz="1000" spc="50" baseline="0">
                <a:solidFill>
                  <a:srgbClr val="363E42"/>
                </a:solidFill>
                <a:latin typeface="Arial"/>
              </a:defRPr>
            </a:lvl1pPr>
          </a:lstStyle>
          <a:p>
            <a:fld id="{8E0F523C-71C8-7047-A6B6-12ECD353436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" descr="White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5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62" r:id="rId6"/>
    <p:sldLayoutId id="2147483660" r:id="rId7"/>
    <p:sldLayoutId id="2147483664" r:id="rId8"/>
    <p:sldLayoutId id="2147483665" r:id="rId9"/>
    <p:sldLayoutId id="2147483666" r:id="rId10"/>
    <p:sldLayoutId id="2147483661" r:id="rId11"/>
    <p:sldLayoutId id="2147483668" r:id="rId12"/>
    <p:sldLayoutId id="2147483667" r:id="rId13"/>
    <p:sldLayoutId id="2147483663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Your city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5  |  Media</a:t>
            </a:r>
          </a:p>
        </p:txBody>
      </p:sp>
    </p:spTree>
    <p:extLst>
      <p:ext uri="{BB962C8B-B14F-4D97-AF65-F5344CB8AC3E}">
        <p14:creationId xmlns:p14="http://schemas.microsoft.com/office/powerpoint/2010/main" val="1364267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can you tell </a:t>
            </a:r>
            <a:br>
              <a:rPr lang="en-US"/>
            </a:br>
            <a:r>
              <a:rPr lang="en-US"/>
              <a:t>what is real and </a:t>
            </a:r>
            <a:br>
              <a:rPr lang="en-US"/>
            </a:br>
            <a:r>
              <a:rPr lang="en-US"/>
              <a:t>what is fake?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1926655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Things to look out for </a:t>
            </a:r>
            <a:br>
              <a:rPr lang="en-US"/>
            </a:br>
            <a:r>
              <a:rPr lang="en-US"/>
              <a:t>when checking news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  <a:p>
            <a:r>
              <a:rPr lang="en-US" dirty="0"/>
              <a:t>Byline (author)</a:t>
            </a:r>
          </a:p>
          <a:p>
            <a:r>
              <a:rPr lang="en-US" dirty="0"/>
              <a:t>Quotes</a:t>
            </a:r>
          </a:p>
          <a:p>
            <a:r>
              <a:rPr lang="en-US" dirty="0"/>
              <a:t>Web-domain</a:t>
            </a:r>
          </a:p>
          <a:p>
            <a:r>
              <a:rPr lang="en-US" dirty="0"/>
              <a:t>Purpose – What are they trying to do?</a:t>
            </a:r>
          </a:p>
          <a:p>
            <a:r>
              <a:rPr lang="en-US" dirty="0"/>
              <a:t>Source</a:t>
            </a:r>
          </a:p>
          <a:p>
            <a:r>
              <a:rPr lang="en-US" dirty="0"/>
              <a:t>Does the image look legit?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LOOK OUT</a:t>
            </a:r>
          </a:p>
        </p:txBody>
      </p:sp>
    </p:spTree>
    <p:extLst>
      <p:ext uri="{BB962C8B-B14F-4D97-AF65-F5344CB8AC3E}">
        <p14:creationId xmlns:p14="http://schemas.microsoft.com/office/powerpoint/2010/main" val="143084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Things to look out for </a:t>
            </a:r>
            <a:br>
              <a:rPr lang="en-US"/>
            </a:br>
            <a:r>
              <a:rPr lang="en-US"/>
              <a:t>when checking news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Emotions – do they rile you up or make </a:t>
            </a:r>
            <a:br>
              <a:rPr lang="en-US"/>
            </a:br>
            <a:r>
              <a:rPr lang="en-US"/>
              <a:t>you sad – make you want to share it?</a:t>
            </a:r>
          </a:p>
          <a:p>
            <a:r>
              <a:rPr lang="en-US"/>
              <a:t>Do they use excessive punctuation </a:t>
            </a:r>
            <a:br>
              <a:rPr lang="en-US"/>
            </a:br>
            <a:r>
              <a:rPr lang="en-US"/>
              <a:t>AND CAPS???!!!</a:t>
            </a:r>
          </a:p>
          <a:p>
            <a:r>
              <a:rPr lang="en-US"/>
              <a:t>Your own biases – do you WANT </a:t>
            </a:r>
            <a:br>
              <a:rPr lang="en-US"/>
            </a:br>
            <a:r>
              <a:rPr lang="en-US"/>
              <a:t>to believe it?</a:t>
            </a:r>
          </a:p>
          <a:p>
            <a:r>
              <a:rPr lang="en-US"/>
              <a:t>Do they claim to hold a secret that the mainstream media is keeping from you?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LOOK OUT</a:t>
            </a:r>
          </a:p>
        </p:txBody>
      </p:sp>
    </p:spTree>
    <p:extLst>
      <p:ext uri="{BB962C8B-B14F-4D97-AF65-F5344CB8AC3E}">
        <p14:creationId xmlns:p14="http://schemas.microsoft.com/office/powerpoint/2010/main" val="202103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can you check </a:t>
            </a:r>
            <a:br>
              <a:rPr lang="en-US"/>
            </a:br>
            <a:r>
              <a:rPr lang="en-US"/>
              <a:t>a news item?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 dirty="0"/>
              <a:t>Check the story in other, reputable publications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 dirty="0"/>
              <a:t>Check other articles from that source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 dirty="0"/>
              <a:t>Background check the author (social </a:t>
            </a:r>
            <a:br>
              <a:rPr lang="en-US" dirty="0"/>
            </a:br>
            <a:r>
              <a:rPr lang="en-US" dirty="0"/>
              <a:t>media use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 dirty="0"/>
              <a:t>Check if the source has made corrections previously (good) or just deleted articles (bad)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 dirty="0"/>
              <a:t>Check quotes and see if they’ve been </a:t>
            </a:r>
            <a:br>
              <a:rPr lang="en-US" dirty="0"/>
            </a:br>
            <a:r>
              <a:rPr lang="en-US" dirty="0"/>
              <a:t>taken out of context or entirely fabricated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 dirty="0"/>
              <a:t>Do an image search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 dirty="0"/>
              <a:t>Fact-checking websites:</a:t>
            </a:r>
            <a:br>
              <a:rPr lang="en-US" dirty="0"/>
            </a:br>
            <a:r>
              <a:rPr lang="en-US" b="1" dirty="0">
                <a:solidFill>
                  <a:srgbClr val="00AEEF"/>
                </a:solidFill>
              </a:rPr>
              <a:t>fullfact.org</a:t>
            </a:r>
            <a:br>
              <a:rPr lang="en-US" b="1" dirty="0">
                <a:solidFill>
                  <a:srgbClr val="00AEEF"/>
                </a:solidFill>
              </a:rPr>
            </a:br>
            <a:r>
              <a:rPr lang="en-US" b="1" dirty="0">
                <a:solidFill>
                  <a:srgbClr val="00AEEF"/>
                </a:solidFill>
              </a:rPr>
              <a:t>politifact.com</a:t>
            </a:r>
            <a:br>
              <a:rPr lang="en-US" b="1" dirty="0">
                <a:solidFill>
                  <a:srgbClr val="00AEEF"/>
                </a:solidFill>
              </a:rPr>
            </a:br>
            <a:r>
              <a:rPr lang="en-US" b="1" dirty="0">
                <a:solidFill>
                  <a:srgbClr val="00AEEF"/>
                </a:solidFill>
              </a:rPr>
              <a:t>snopes.com</a:t>
            </a:r>
            <a:br>
              <a:rPr lang="en-US" b="1" dirty="0">
                <a:solidFill>
                  <a:srgbClr val="00AEEF"/>
                </a:solidFill>
              </a:rPr>
            </a:br>
            <a:r>
              <a:rPr lang="en-US" b="1" dirty="0">
                <a:solidFill>
                  <a:srgbClr val="00AEEF"/>
                </a:solidFill>
              </a:rPr>
              <a:t>hoaxeye.com</a:t>
            </a:r>
            <a:br>
              <a:rPr lang="en-US" b="1" dirty="0">
                <a:solidFill>
                  <a:srgbClr val="00AEEF"/>
                </a:solidFill>
              </a:rPr>
            </a:br>
            <a:r>
              <a:rPr lang="en-US" b="1" dirty="0">
                <a:solidFill>
                  <a:srgbClr val="00AEEF"/>
                </a:solidFill>
              </a:rPr>
              <a:t>tineye.com</a:t>
            </a:r>
          </a:p>
          <a:p>
            <a:pPr marL="285750" indent="-285750">
              <a:buClr>
                <a:srgbClr val="00AEEF"/>
              </a:buClr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74" y="1665003"/>
            <a:ext cx="321959" cy="3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70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Politics and </a:t>
            </a:r>
            <a:br>
              <a:rPr lang="en-US"/>
            </a:br>
            <a:r>
              <a:rPr lang="en-US"/>
              <a:t>the media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b="1" dirty="0"/>
              <a:t>Headlines</a:t>
            </a:r>
          </a:p>
          <a:p>
            <a:r>
              <a:rPr lang="en-US" b="1" dirty="0"/>
              <a:t>Language</a:t>
            </a:r>
            <a:r>
              <a:rPr lang="en-US" dirty="0"/>
              <a:t> – the way they choose </a:t>
            </a:r>
            <a:br>
              <a:rPr lang="en-US" dirty="0"/>
            </a:br>
            <a:r>
              <a:rPr lang="en-US" dirty="0"/>
              <a:t>to report a story, how they describe </a:t>
            </a:r>
            <a:br>
              <a:rPr lang="en-US" dirty="0"/>
            </a:br>
            <a:r>
              <a:rPr lang="en-US" dirty="0"/>
              <a:t>things, the angle they take</a:t>
            </a:r>
          </a:p>
          <a:p>
            <a:r>
              <a:rPr lang="en-US" dirty="0"/>
              <a:t>Choice of </a:t>
            </a:r>
            <a:r>
              <a:rPr lang="en-US" b="1" dirty="0"/>
              <a:t>images</a:t>
            </a:r>
          </a:p>
          <a:p>
            <a:r>
              <a:rPr lang="en-US" dirty="0"/>
              <a:t>Choice of </a:t>
            </a:r>
            <a:r>
              <a:rPr lang="en-US" b="1" dirty="0"/>
              <a:t>stories</a:t>
            </a:r>
          </a:p>
          <a:p>
            <a:r>
              <a:rPr lang="en-US" dirty="0"/>
              <a:t>What is the relationship between </a:t>
            </a:r>
            <a:br>
              <a:rPr lang="en-US" dirty="0"/>
            </a:br>
            <a:r>
              <a:rPr lang="en-US" dirty="0"/>
              <a:t>politics and the media?</a:t>
            </a:r>
          </a:p>
          <a:p>
            <a:r>
              <a:rPr lang="en-US" dirty="0"/>
              <a:t>How do they influence one another?</a:t>
            </a:r>
          </a:p>
        </p:txBody>
      </p:sp>
      <p:pic>
        <p:nvPicPr>
          <p:cNvPr id="6" name="Picture Placeholder 5" descr="Newspaper_example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74" y="1663701"/>
            <a:ext cx="325787" cy="32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29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Newspaper </a:t>
            </a:r>
            <a:br>
              <a:rPr lang="en-US"/>
            </a:br>
            <a:r>
              <a:rPr lang="en-US"/>
              <a:t>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74874" y="2906215"/>
            <a:ext cx="4008995" cy="2969486"/>
          </a:xfrm>
        </p:spPr>
        <p:txBody>
          <a:bodyPr/>
          <a:lstStyle/>
          <a:p>
            <a:r>
              <a:rPr lang="en-US"/>
              <a:t>In groups or alone, choose a </a:t>
            </a:r>
            <a:br>
              <a:rPr lang="en-US"/>
            </a:br>
            <a:r>
              <a:rPr lang="en-US" b="1"/>
              <a:t>newspaper</a:t>
            </a:r>
            <a:r>
              <a:rPr lang="en-US"/>
              <a:t> and pick a </a:t>
            </a:r>
            <a:r>
              <a:rPr lang="en-US" b="1"/>
              <a:t>story  </a:t>
            </a:r>
            <a:r>
              <a:rPr lang="en-US"/>
              <a:t>Can you tell their political stance </a:t>
            </a:r>
            <a:br>
              <a:rPr lang="en-US"/>
            </a:br>
            <a:r>
              <a:rPr lang="en-US"/>
              <a:t>from reading the story?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545590" y="2071233"/>
            <a:ext cx="4008995" cy="3698043"/>
          </a:xfrm>
          <a:prstGeom prst="rect">
            <a:avLst/>
          </a:prstGeom>
        </p:spPr>
        <p:txBody>
          <a:bodyPr vert="horz" lIns="0" tIns="0" rIns="0" bIns="0" numCol="1"/>
          <a:lstStyle>
            <a:lvl1pPr marL="0" marR="0" indent="0" algn="l" defTabSz="4572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EE266D"/>
              </a:buClr>
              <a:buSzPct val="110000"/>
              <a:buFontTx/>
              <a:buNone/>
              <a:tabLst/>
              <a:defRPr sz="1400" kern="1200" spc="50" baseline="0">
                <a:solidFill>
                  <a:srgbClr val="363E42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336"/>
              </a:spcBef>
              <a:buFont typeface="Arial"/>
              <a:buChar char="•"/>
              <a:defRPr sz="1400" kern="1200" spc="50">
                <a:solidFill>
                  <a:srgbClr val="363E42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336"/>
              </a:spcBef>
              <a:buFont typeface="Arial"/>
              <a:buChar char="•"/>
              <a:defRPr sz="1400" kern="1200" spc="50">
                <a:solidFill>
                  <a:srgbClr val="363E42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336"/>
              </a:spcBef>
              <a:buFont typeface="Arial"/>
              <a:buChar char="•"/>
              <a:defRPr sz="1400" kern="1200" spc="50">
                <a:solidFill>
                  <a:srgbClr val="363E42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336"/>
              </a:spcBef>
              <a:buFont typeface="Arial"/>
              <a:buChar char="•"/>
              <a:defRPr sz="1400" kern="1200" spc="50">
                <a:solidFill>
                  <a:srgbClr val="363E42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AEEF"/>
              </a:buClr>
            </a:pPr>
            <a:r>
              <a:rPr lang="en-US" b="1">
                <a:solidFill>
                  <a:srgbClr val="00AEEF"/>
                </a:solidFill>
              </a:rPr>
              <a:t>Look at: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/>
              <a:t>Language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/>
              <a:t>Images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/>
              <a:t>What are they trying to make you feel?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/>
              <a:t>What impression do they want to </a:t>
            </a:r>
            <a:br>
              <a:rPr lang="en-US"/>
            </a:br>
            <a:r>
              <a:rPr lang="en-US"/>
              <a:t>leave you with?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r>
              <a:rPr lang="en-US"/>
              <a:t>How effective is it?</a:t>
            </a:r>
          </a:p>
          <a:p>
            <a:pPr marL="285750" indent="-285750">
              <a:lnSpc>
                <a:spcPct val="150000"/>
              </a:lnSpc>
              <a:buClr>
                <a:srgbClr val="00AEEF"/>
              </a:buClr>
              <a:buFont typeface="Arial"/>
              <a:buChar char="•"/>
            </a:pPr>
            <a:endParaRPr lang="en-US"/>
          </a:p>
          <a:p>
            <a:pPr>
              <a:lnSpc>
                <a:spcPct val="150000"/>
              </a:lnSpc>
            </a:pPr>
            <a:r>
              <a:rPr lang="en-GB" b="1">
                <a:solidFill>
                  <a:srgbClr val="00AEEF"/>
                </a:solidFill>
                <a:latin typeface="Arial" charset="0"/>
                <a:ea typeface="ＭＳ Ｐゴシック" charset="0"/>
                <a:cs typeface="DejaVu Sans" charset="0"/>
              </a:rPr>
              <a:t>Think about:</a:t>
            </a: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GB">
                <a:latin typeface="Arial" charset="0"/>
                <a:ea typeface="ＭＳ Ｐゴシック" charset="0"/>
                <a:cs typeface="DejaVu Sans" charset="0"/>
              </a:rPr>
              <a:t>Do you think the media should be biased? </a:t>
            </a: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GB">
                <a:latin typeface="Arial" charset="0"/>
                <a:ea typeface="ＭＳ Ｐゴシック" charset="0"/>
                <a:cs typeface="DejaVu Sans" charset="0"/>
              </a:rPr>
              <a:t>Do you think there’s a way to make it </a:t>
            </a:r>
            <a:br>
              <a:rPr lang="en-GB">
                <a:latin typeface="Arial" charset="0"/>
                <a:ea typeface="ＭＳ Ｐゴシック" charset="0"/>
                <a:cs typeface="DejaVu Sans" charset="0"/>
              </a:rPr>
            </a:br>
            <a:r>
              <a:rPr lang="en-GB">
                <a:latin typeface="Arial" charset="0"/>
                <a:ea typeface="ＭＳ Ｐゴシック" charset="0"/>
                <a:cs typeface="DejaVu Sans" charset="0"/>
              </a:rPr>
              <a:t>less biased?</a:t>
            </a:r>
          </a:p>
          <a:p>
            <a:pPr marL="285750" indent="-285750">
              <a:buClr>
                <a:srgbClr val="00AEEF"/>
              </a:buClr>
              <a:buFont typeface="Arial"/>
              <a:buChar char="•"/>
            </a:pP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0" y="2113803"/>
            <a:ext cx="325787" cy="325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910" y="4667642"/>
            <a:ext cx="318977" cy="3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68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Create your own </a:t>
            </a:r>
            <a:br>
              <a:rPr lang="en-US"/>
            </a:br>
            <a:r>
              <a:rPr lang="en-US"/>
              <a:t>London news site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AEEF"/>
                </a:solidFill>
              </a:rPr>
              <a:t>Pick:</a:t>
            </a:r>
          </a:p>
          <a:p>
            <a:r>
              <a:rPr lang="en-US"/>
              <a:t>Site name</a:t>
            </a:r>
          </a:p>
          <a:p>
            <a:r>
              <a:rPr lang="en-US"/>
              <a:t>Target audience</a:t>
            </a:r>
          </a:p>
          <a:p>
            <a:r>
              <a:rPr lang="en-US"/>
              <a:t>London-wide or borough-centred?</a:t>
            </a:r>
          </a:p>
          <a:p>
            <a:r>
              <a:rPr lang="en-US"/>
              <a:t>Focus – celebrity gossip, politics, business?</a:t>
            </a:r>
          </a:p>
          <a:p>
            <a:r>
              <a:rPr lang="en-US"/>
              <a:t>Position on the political spectrum?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497729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4874" y="2587257"/>
            <a:ext cx="4008995" cy="1495328"/>
          </a:xfrm>
        </p:spPr>
        <p:txBody>
          <a:bodyPr/>
          <a:lstStyle/>
          <a:p>
            <a:r>
              <a:rPr lang="en-GB" b="1" dirty="0"/>
              <a:t>For more information contact the </a:t>
            </a:r>
            <a:br>
              <a:rPr lang="en-GB" b="1" dirty="0"/>
            </a:br>
            <a:r>
              <a:rPr lang="en-GB" b="1" dirty="0"/>
              <a:t>GLA Social Integration Team  </a:t>
            </a:r>
            <a:br>
              <a:rPr lang="en-US" b="1" dirty="0"/>
            </a:br>
            <a:br>
              <a:rPr lang="en-US" dirty="0"/>
            </a:br>
            <a:r>
              <a:rPr lang="en-US" dirty="0" err="1"/>
              <a:t>SocialIntergrationPSO@london.gov.uk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london.gov.uk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925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2</a:t>
            </a:fld>
            <a:endParaRPr lang="en-US"/>
          </a:p>
        </p:txBody>
      </p:sp>
      <p:pic>
        <p:nvPicPr>
          <p:cNvPr id="7" name="Picture Placeholder 6" descr="Elon_Tusk_tweet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788" y="2608263"/>
            <a:ext cx="5918200" cy="4249737"/>
          </a:xfr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Guess the fake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5" y="1664135"/>
            <a:ext cx="318977" cy="3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1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3</a:t>
            </a:fld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0375" y="2608263"/>
            <a:ext cx="5665788" cy="4249737"/>
          </a:xfr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Guess the fake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5" y="1664135"/>
            <a:ext cx="318977" cy="3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4</a:t>
            </a:fld>
            <a:endParaRPr lang="en-US"/>
          </a:p>
        </p:txBody>
      </p:sp>
      <p:pic>
        <p:nvPicPr>
          <p:cNvPr id="12" name="Picture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085" y="1938755"/>
            <a:ext cx="5824383" cy="4919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5" y="1664135"/>
            <a:ext cx="318977" cy="31897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Guess the fake</a:t>
            </a:r>
          </a:p>
        </p:txBody>
      </p:sp>
    </p:spTree>
    <p:extLst>
      <p:ext uri="{BB962C8B-B14F-4D97-AF65-F5344CB8AC3E}">
        <p14:creationId xmlns:p14="http://schemas.microsoft.com/office/powerpoint/2010/main" val="48348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Guess the fake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5" y="1664135"/>
            <a:ext cx="318977" cy="318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418" y="2946517"/>
            <a:ext cx="6639864" cy="39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054"/>
          <a:stretch/>
        </p:blipFill>
        <p:spPr>
          <a:xfrm>
            <a:off x="1696450" y="2489837"/>
            <a:ext cx="5666316" cy="53315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Guess the fake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5" y="1664135"/>
            <a:ext cx="318977" cy="3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Guess the fake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5" y="1664135"/>
            <a:ext cx="318977" cy="318977"/>
          </a:xfrm>
          <a:prstGeom prst="rect">
            <a:avLst/>
          </a:prstGeom>
        </p:spPr>
      </p:pic>
      <p:pic>
        <p:nvPicPr>
          <p:cNvPr id="6" name="Picture Placeholder 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450" y="2608263"/>
            <a:ext cx="5666316" cy="4249737"/>
          </a:xfrm>
        </p:spPr>
      </p:pic>
    </p:spTree>
    <p:extLst>
      <p:ext uri="{BB962C8B-B14F-4D97-AF65-F5344CB8AC3E}">
        <p14:creationId xmlns:p14="http://schemas.microsoft.com/office/powerpoint/2010/main" val="48348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Guess the fake</a:t>
            </a:r>
          </a:p>
          <a:p>
            <a:endParaRPr lang="en-US"/>
          </a:p>
        </p:txBody>
      </p:sp>
      <p:pic>
        <p:nvPicPr>
          <p:cNvPr id="7" name="Picture Placeholder 6" descr="Trump_Putin_fake_image_2.jpg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5175" y="1663700"/>
            <a:ext cx="4191000" cy="42052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5" y="1664135"/>
            <a:ext cx="318977" cy="3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1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fld id="{8E0F523C-71C8-7047-A6B6-12ECD3534365}" type="slidenum">
              <a:rPr lang="en-US"/>
              <a:t>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Guess the fake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5" y="1664135"/>
            <a:ext cx="318977" cy="318977"/>
          </a:xfrm>
          <a:prstGeom prst="rect">
            <a:avLst/>
          </a:prstGeom>
        </p:spPr>
      </p:pic>
      <p:pic>
        <p:nvPicPr>
          <p:cNvPr id="5" name="Picture Placeholder 4" descr="Trump_Putin_fake_image.jpg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5175" y="1663700"/>
            <a:ext cx="4191000" cy="4205288"/>
          </a:xfrm>
        </p:spPr>
      </p:pic>
    </p:spTree>
    <p:extLst>
      <p:ext uri="{BB962C8B-B14F-4D97-AF65-F5344CB8AC3E}">
        <p14:creationId xmlns:p14="http://schemas.microsoft.com/office/powerpoint/2010/main" val="1991300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266D"/>
      </a:hlink>
      <a:folHlink>
        <a:srgbClr val="EE265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8A76AC8AC8C54899E551A7E5B6C6B2" ma:contentTypeVersion="" ma:contentTypeDescription="Create a new document." ma:contentTypeScope="" ma:versionID="aa8c969306e39369c72a95152fa0b0e4">
  <xsd:schema xmlns:xsd="http://www.w3.org/2001/XMLSchema" xmlns:xs="http://www.w3.org/2001/XMLSchema" xmlns:p="http://schemas.microsoft.com/office/2006/metadata/properties" xmlns:ns2="bc946d81-2c1a-4ec5-ba7a-afa7b0631562" xmlns:ns3="0b7237f1-b122-4fd9-b8a4-ea03d7c936dd" xmlns:ns4="75dfc2cc-4994-4abe-908d-f768f2a61783" targetNamespace="http://schemas.microsoft.com/office/2006/metadata/properties" ma:root="true" ma:fieldsID="0eb5c8b4e504f57c5548fa688d7bf3d0" ns2:_="" ns3:_="" ns4:_="">
    <xsd:import namespace="bc946d81-2c1a-4ec5-ba7a-afa7b0631562"/>
    <xsd:import namespace="0b7237f1-b122-4fd9-b8a4-ea03d7c936dd"/>
    <xsd:import namespace="75dfc2cc-4994-4abe-908d-f768f2a617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46d81-2c1a-4ec5-ba7a-afa7b0631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651981c-07c9-48be-a366-aa18a08a6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237f1-b122-4fd9-b8a4-ea03d7c936d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CE699ED-E261-458A-980A-CBAA337DB3A3}" ma:internalName="TaxCatchAll" ma:showField="CatchAllData" ma:web="{75dfc2cc-4994-4abe-908d-f768f2a6178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fc2cc-4994-4abe-908d-f768f2a61783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7237f1-b122-4fd9-b8a4-ea03d7c936dd" xsi:nil="true"/>
    <lcf76f155ced4ddcb4097134ff3c332f xmlns="bc946d81-2c1a-4ec5-ba7a-afa7b063156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5E7F197-4D2E-4D93-A83D-AD6504F71F04}"/>
</file>

<file path=customXml/itemProps2.xml><?xml version="1.0" encoding="utf-8"?>
<ds:datastoreItem xmlns:ds="http://schemas.openxmlformats.org/officeDocument/2006/customXml" ds:itemID="{958990C5-A9EA-47C8-8281-DA3E37268B0E}"/>
</file>

<file path=customXml/itemProps3.xml><?xml version="1.0" encoding="utf-8"?>
<ds:datastoreItem xmlns:ds="http://schemas.openxmlformats.org/officeDocument/2006/customXml" ds:itemID="{BA0E6B85-E0B4-4618-92FC-D9EE47718C5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On-screen Show (4:3)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Your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2020-02-12T09:51:01Z</dcterms:created>
  <dcterms:modified xsi:type="dcterms:W3CDTF">2020-02-12T09:51:18Z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0x0101009E8A76AC8AC8C54899E551A7E5B6C6B2</vt:lpwstr>
  </property>
</Properties>
</file>