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7" r:id="rId3"/>
    <p:sldId id="259" r:id="rId4"/>
    <p:sldId id="265" r:id="rId5"/>
    <p:sldId id="268" r:id="rId6"/>
    <p:sldId id="262" r:id="rId7"/>
    <p:sldId id="261" r:id="rId8"/>
    <p:sldId id="264" r:id="rId9"/>
    <p:sldId id="269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68">
          <p15:clr>
            <a:srgbClr val="A4A3A4"/>
          </p15:clr>
        </p15:guide>
        <p15:guide id="2" pos="28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92A"/>
    <a:srgbClr val="EE266D"/>
    <a:srgbClr val="FFF200"/>
    <a:srgbClr val="363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11"/>
    <p:restoredTop sz="94694"/>
  </p:normalViewPr>
  <p:slideViewPr>
    <p:cSldViewPr snapToGrid="0" snapToObjects="1" showGuides="1">
      <p:cViewPr varScale="1">
        <p:scale>
          <a:sx n="113" d="100"/>
          <a:sy n="113" d="100"/>
        </p:scale>
        <p:origin x="138" y="108"/>
      </p:cViewPr>
      <p:guideLst>
        <p:guide orient="horz" pos="1868"/>
        <p:guide pos="288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D5D29-CE63-5E4E-B6EA-9AB2C3BDEBF9}" type="datetimeFigureOut">
              <a:t>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76628-1305-B44D-983C-9DCD4E985EB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041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F0433-DBF3-1C40-AA69-D80A8C829DA5}" type="datetimeFigureOut">
              <a:t>2/12/2020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00404-E079-F346-B70E-EF5A227EBA1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508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49AFA9-A6D7-C84E-88E0-FC9AF07FE2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9430" y="1935644"/>
            <a:ext cx="8434414" cy="106510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600" b="1" i="0" kern="1200" spc="50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GB"/>
              <a:t>Your City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9430" y="2939017"/>
            <a:ext cx="8431508" cy="41024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1500" b="1" i="0" kern="1200" spc="50">
                <a:solidFill>
                  <a:srgbClr val="FFF200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Activism</a:t>
            </a:r>
            <a:endParaRPr lang="en-US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 dirty="0">
                <a:solidFill>
                  <a:schemeClr val="bg1"/>
                </a:solidFill>
                <a:latin typeface="Arial"/>
              </a:rPr>
              <a:t>POLITICAL RESOURCES | activism</a:t>
            </a:r>
            <a:endParaRPr lang="en-US" sz="800" kern="0" cap="all" spc="9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91D336-C6AB-A740-8F8D-61C1D045C034}"/>
              </a:ext>
            </a:extLst>
          </p:cNvPr>
          <p:cNvSpPr txBox="1"/>
          <p:nvPr userDrawn="1"/>
        </p:nvSpPr>
        <p:spPr>
          <a:xfrm>
            <a:off x="3255484" y="6169445"/>
            <a:ext cx="26330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Funded, printed and promoted by the Greater London Authority, </a:t>
            </a:r>
            <a:br>
              <a:rPr lang="en-GB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Queen's Walk, London, SE1 2AA</a:t>
            </a:r>
            <a:endParaRPr lang="en-US" sz="6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0FEF81-F185-384E-9399-627D9BDE7B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43730" y="6134896"/>
            <a:ext cx="1027208" cy="22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0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8391716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EE266D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Page header (22pt)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</a:t>
            </a:r>
            <a:r>
              <a:rPr lang="en-US" sz="800" kern="0" cap="all" spc="90" dirty="0">
                <a:solidFill>
                  <a:srgbClr val="363E42"/>
                </a:solidFill>
                <a:latin typeface="Arial"/>
              </a:rPr>
              <a:t> </a:t>
            </a:r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| ACTIVISM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8391714" cy="2969486"/>
          </a:xfrm>
          <a:prstGeom prst="rect">
            <a:avLst/>
          </a:prstGeom>
        </p:spPr>
        <p:txBody>
          <a:bodyPr vert="horz" lIns="0" tIns="0" rIns="0" bIns="0" numCol="2"/>
          <a:lstStyle>
            <a:lvl1pPr marL="0" marR="0" indent="0" algn="l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Body copy to start here (14pt)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17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EE266D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Page header (22pt)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</a:t>
            </a:r>
            <a:r>
              <a:rPr lang="en-US" sz="800" kern="0" cap="all" spc="90" dirty="0">
                <a:solidFill>
                  <a:srgbClr val="363E42"/>
                </a:solidFill>
                <a:latin typeface="Arial"/>
              </a:rPr>
              <a:t> </a:t>
            </a:r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| ACTIVISM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l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Body copy to start here (14pt)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25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I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8408765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EE266D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Videos / links (22pt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</a:t>
            </a:r>
            <a:r>
              <a:rPr lang="en-US" sz="800" kern="0" cap="all" spc="90" dirty="0">
                <a:solidFill>
                  <a:srgbClr val="363E42"/>
                </a:solidFill>
                <a:latin typeface="Arial"/>
              </a:rPr>
              <a:t> </a:t>
            </a:r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| ACTIVISM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8391714" cy="2969486"/>
          </a:xfrm>
          <a:prstGeom prst="rect">
            <a:avLst/>
          </a:prstGeom>
        </p:spPr>
        <p:txBody>
          <a:bodyPr vert="horz" lIns="0" tIns="0" rIns="0" bIns="0" numCol="2"/>
          <a:lstStyle>
            <a:lvl1pPr marL="0" marR="0" indent="0" algn="l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Body copy to start here (14pt)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872" y="1661304"/>
            <a:ext cx="320162" cy="32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88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B05F3B-9984-954B-83A5-1C34E2AD3F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 dirty="0">
                <a:solidFill>
                  <a:schemeClr val="bg1"/>
                </a:solidFill>
                <a:latin typeface="Arial"/>
              </a:rPr>
              <a:t>POLITICAL RESOURCES | activism</a:t>
            </a:r>
            <a:endParaRPr lang="en-US" sz="800" kern="0" cap="all" spc="9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8"/>
            <a:ext cx="4008997" cy="5150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FFF200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587257"/>
            <a:ext cx="4008995" cy="968743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l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400" spc="50" baseline="0">
                <a:solidFill>
                  <a:schemeClr val="bg1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For more information contact:</a:t>
            </a:r>
            <a:br>
              <a:rPr lang="en-GB"/>
            </a:br>
            <a:r>
              <a:rPr lang="en-GB"/>
              <a:t>Name Surname</a:t>
            </a:r>
          </a:p>
          <a:p>
            <a:pPr lvl="0"/>
            <a:r>
              <a:rPr lang="en-GB"/>
              <a:t>name.surname@london.gov.uk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EC4A6E-6663-CF4A-A131-74E79DB45B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43730" y="6134896"/>
            <a:ext cx="1027208" cy="22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24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3C24F1-6441-0A4C-9006-C9BB0B7C5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8"/>
            <a:ext cx="4137216" cy="37279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 baseline="0">
                <a:solidFill>
                  <a:srgbClr val="EE266D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Place question</a:t>
            </a:r>
            <a:br>
              <a:rPr lang="en-US"/>
            </a:br>
            <a:r>
              <a:rPr lang="en-US"/>
              <a:t>here (28pt)?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</a:t>
            </a:r>
            <a:r>
              <a:rPr lang="en-US" sz="800" kern="0" cap="all" spc="90" dirty="0">
                <a:solidFill>
                  <a:srgbClr val="363E42"/>
                </a:solidFill>
                <a:latin typeface="Arial"/>
              </a:rPr>
              <a:t> </a:t>
            </a:r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| ACTIVISM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4970" y="1666802"/>
            <a:ext cx="330063" cy="330063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2CE5950-3C0C-C84B-A961-4DF269DDA1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77963" y="1679161"/>
            <a:ext cx="3634125" cy="3078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None/>
              <a:defRPr sz="1400" b="1" i="0" cap="all" spc="90">
                <a:solidFill>
                  <a:srgbClr val="363E42"/>
                </a:solidFill>
                <a:latin typeface="Arial"/>
                <a:cs typeface="Arial"/>
              </a:defRPr>
            </a:lvl1pPr>
          </a:lstStyle>
          <a:p>
            <a:r>
              <a:rPr lang="en-US" dirty="0">
                <a:solidFill>
                  <a:srgbClr val="292F33"/>
                </a:solidFill>
              </a:rPr>
              <a:t>Discuss</a:t>
            </a:r>
          </a:p>
        </p:txBody>
      </p:sp>
    </p:spTree>
    <p:extLst>
      <p:ext uri="{BB962C8B-B14F-4D97-AF65-F5344CB8AC3E}">
        <p14:creationId xmlns:p14="http://schemas.microsoft.com/office/powerpoint/2010/main" val="4059194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9AC77DC-291E-4D44-8CC5-F58860583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</a:t>
            </a:r>
            <a:r>
              <a:rPr lang="en-US" sz="800" kern="0" cap="all" spc="90" dirty="0">
                <a:solidFill>
                  <a:srgbClr val="363E42"/>
                </a:solidFill>
                <a:latin typeface="Arial"/>
              </a:rPr>
              <a:t> </a:t>
            </a:r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| ACTIVISM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4873" y="1666802"/>
            <a:ext cx="320160" cy="32016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EE266D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Action header (22pt)</a:t>
            </a:r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</p:spPr>
        <p:txBody>
          <a:bodyPr vert="horz" lIns="0" tIns="0" rIns="0" bIns="0"/>
          <a:lstStyle>
            <a:lvl1pPr marL="285750" marR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2CE5950-3C0C-C84B-A961-4DF269DDA1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77964" y="1679161"/>
            <a:ext cx="3505906" cy="3078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None/>
              <a:defRPr sz="1400" b="1" i="0" cap="all" spc="90">
                <a:solidFill>
                  <a:srgbClr val="363E42"/>
                </a:solidFill>
                <a:latin typeface="Arial"/>
                <a:cs typeface="Arial"/>
              </a:defRPr>
            </a:lvl1pPr>
          </a:lstStyle>
          <a:p>
            <a:r>
              <a:rPr lang="en-US" dirty="0">
                <a:solidFill>
                  <a:srgbClr val="292F33"/>
                </a:solidFill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204908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BULLETS AND 3x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EE266D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Page header (22pt)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</a:t>
            </a:r>
            <a:r>
              <a:rPr lang="en-US" sz="800" kern="0" cap="all" spc="90" dirty="0">
                <a:solidFill>
                  <a:srgbClr val="363E42"/>
                </a:solidFill>
                <a:latin typeface="Arial"/>
              </a:rPr>
              <a:t> </a:t>
            </a:r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| ACTIVISM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874" y="1661304"/>
            <a:ext cx="320160" cy="32016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</p:spPr>
        <p:txBody>
          <a:bodyPr vert="horz" lIns="0" tIns="0" rIns="0" bIns="0"/>
          <a:lstStyle>
            <a:lvl1pPr marL="285750" marR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4575175" y="1669519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5" hasCustomPrompt="1"/>
          </p:nvPr>
        </p:nvSpPr>
        <p:spPr>
          <a:xfrm>
            <a:off x="6766338" y="1669519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4575174" y="3872521"/>
            <a:ext cx="4191413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629214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,BULLETS AND 4x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EE266D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Page header (22pt)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</a:t>
            </a:r>
            <a:r>
              <a:rPr lang="en-US" sz="800" kern="0" cap="all" spc="90" dirty="0">
                <a:solidFill>
                  <a:srgbClr val="363E42"/>
                </a:solidFill>
                <a:latin typeface="Arial"/>
              </a:rPr>
              <a:t> </a:t>
            </a:r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| ACTIVISM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</p:spPr>
        <p:txBody>
          <a:bodyPr vert="horz" lIns="0" tIns="0" rIns="0" bIns="0"/>
          <a:lstStyle>
            <a:lvl1pPr marL="285750" marR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4575175" y="1669519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5" hasCustomPrompt="1"/>
          </p:nvPr>
        </p:nvSpPr>
        <p:spPr>
          <a:xfrm>
            <a:off x="6766338" y="1669519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3" name="Picture Placeholder 15"/>
          <p:cNvSpPr>
            <a:spLocks noGrp="1"/>
          </p:cNvSpPr>
          <p:nvPr>
            <p:ph type="pic" sz="quarter" idx="17" hasCustomPrompt="1"/>
          </p:nvPr>
        </p:nvSpPr>
        <p:spPr>
          <a:xfrm>
            <a:off x="4575174" y="3869184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4" name="Picture Placeholder 15"/>
          <p:cNvSpPr>
            <a:spLocks noGrp="1"/>
          </p:cNvSpPr>
          <p:nvPr>
            <p:ph type="pic" sz="quarter" idx="18" hasCustomPrompt="1"/>
          </p:nvPr>
        </p:nvSpPr>
        <p:spPr>
          <a:xfrm>
            <a:off x="6766337" y="3869184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3398394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,BULLETS AND 1x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EE266D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Page header (22pt)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</a:t>
            </a:r>
            <a:r>
              <a:rPr lang="en-US" sz="800" kern="0" cap="all" spc="90" dirty="0">
                <a:solidFill>
                  <a:srgbClr val="363E42"/>
                </a:solidFill>
                <a:latin typeface="Arial"/>
              </a:rPr>
              <a:t> </a:t>
            </a:r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| ACTIVISM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874" y="1661304"/>
            <a:ext cx="320160" cy="32016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</p:spPr>
        <p:txBody>
          <a:bodyPr vert="horz" lIns="0" tIns="0" rIns="0" bIns="0"/>
          <a:lstStyle>
            <a:lvl1pPr marL="285750" marR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4575174" y="1663701"/>
            <a:ext cx="4191413" cy="420589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2484017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x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EE266D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Page header (22pt)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</a:t>
            </a:r>
            <a:r>
              <a:rPr lang="en-US" sz="800" kern="0" cap="all" spc="90" dirty="0">
                <a:solidFill>
                  <a:srgbClr val="363E42"/>
                </a:solidFill>
                <a:latin typeface="Arial"/>
              </a:rPr>
              <a:t> </a:t>
            </a:r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| ACTIVISM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4575175" y="1669519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5" hasCustomPrompt="1"/>
          </p:nvPr>
        </p:nvSpPr>
        <p:spPr>
          <a:xfrm>
            <a:off x="6766338" y="1669519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3" name="Picture Placeholder 15"/>
          <p:cNvSpPr>
            <a:spLocks noGrp="1"/>
          </p:cNvSpPr>
          <p:nvPr>
            <p:ph type="pic" sz="quarter" idx="17" hasCustomPrompt="1"/>
          </p:nvPr>
        </p:nvSpPr>
        <p:spPr>
          <a:xfrm>
            <a:off x="4575174" y="3869184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4" name="Picture Placeholder 15"/>
          <p:cNvSpPr>
            <a:spLocks noGrp="1"/>
          </p:cNvSpPr>
          <p:nvPr>
            <p:ph type="pic" sz="quarter" idx="18" hasCustomPrompt="1"/>
          </p:nvPr>
        </p:nvSpPr>
        <p:spPr>
          <a:xfrm>
            <a:off x="6766337" y="3869184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l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Body copy to start here (14pt)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3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FULL WIDTH 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</a:t>
            </a:r>
            <a:r>
              <a:rPr lang="en-US" sz="800" kern="0" cap="all" spc="90" dirty="0">
                <a:solidFill>
                  <a:srgbClr val="363E42"/>
                </a:solidFill>
                <a:latin typeface="Arial"/>
              </a:rPr>
              <a:t> </a:t>
            </a:r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| ACTIVISM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374872" y="1663701"/>
            <a:ext cx="8391715" cy="420589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255146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FULL WIDTH IMAGE WITH PAGE TIT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</a:t>
            </a:r>
            <a:r>
              <a:rPr lang="en-US" sz="800" kern="0" cap="all" spc="90" dirty="0">
                <a:solidFill>
                  <a:srgbClr val="363E42"/>
                </a:solidFill>
                <a:latin typeface="Arial"/>
              </a:rPr>
              <a:t> </a:t>
            </a:r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| ACTIVISM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374872" y="2608263"/>
            <a:ext cx="8391715" cy="3261334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8"/>
            <a:ext cx="8391715" cy="5419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EE266D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Page header (22pt)</a:t>
            </a:r>
          </a:p>
        </p:txBody>
      </p:sp>
    </p:spTree>
    <p:extLst>
      <p:ext uri="{BB962C8B-B14F-4D97-AF65-F5344CB8AC3E}">
        <p14:creationId xmlns:p14="http://schemas.microsoft.com/office/powerpoint/2010/main" val="2875257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B16471-077A-E042-AA81-5E975614B8C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</p:spPr>
        <p:txBody>
          <a:bodyPr vert="horz" lIns="0" tIns="12700" rIns="0" bIns="12700" rtlCol="0" anchor="ctr">
            <a:normAutofit/>
          </a:bodyPr>
          <a:lstStyle>
            <a:lvl1pPr algn="r">
              <a:defRPr sz="10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fld id="{8E0F523C-71C8-7047-A6B6-12ECD35343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5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51" r:id="rId4"/>
    <p:sldLayoutId id="2147483662" r:id="rId5"/>
    <p:sldLayoutId id="2147483660" r:id="rId6"/>
    <p:sldLayoutId id="2147483664" r:id="rId7"/>
    <p:sldLayoutId id="2147483665" r:id="rId8"/>
    <p:sldLayoutId id="2147483666" r:id="rId9"/>
    <p:sldLayoutId id="2147483661" r:id="rId10"/>
    <p:sldLayoutId id="2147483668" r:id="rId11"/>
    <p:sldLayoutId id="2147483667" r:id="rId12"/>
    <p:sldLayoutId id="2147483663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WRuKvLMkpA" TargetMode="External"/><Relationship Id="rId2" Type="http://schemas.openxmlformats.org/officeDocument/2006/relationships/hyperlink" Target="https://youtu.be/7wAwLpNAn20" TargetMode="Externa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ff6CjYBhoI" TargetMode="External"/><Relationship Id="rId2" Type="http://schemas.openxmlformats.org/officeDocument/2006/relationships/hyperlink" Target="https://www.theguardian.com/us-news/video/2018/mar/24/emma-gonzalezs-powerful-march-for-our-lives-speech-in-full-video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metro.co.uk/2018/05/13/hollyoaks-cast-open-up-about-their-mental-health-illnesses-in-moving-video-ahead-of-special-alfie-episode-7540525/" TargetMode="External"/><Relationship Id="rId5" Type="http://schemas.openxmlformats.org/officeDocument/2006/relationships/hyperlink" Target="http://www.telegraph.co.uk/men/active/11848333/Gareth-Thomas-Telling-teammates-I-was-gay-was-the-toughest-thing-Ive-ever-done.html" TargetMode="External"/><Relationship Id="rId4" Type="http://schemas.openxmlformats.org/officeDocument/2006/relationships/hyperlink" Target="https://vimeo.com/119624819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Your city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Lesson 6  |  </a:t>
            </a:r>
            <a:r>
              <a:rPr lang="en-US" dirty="0"/>
              <a:t>Activism</a:t>
            </a:r>
          </a:p>
        </p:txBody>
      </p:sp>
    </p:spTree>
    <p:extLst>
      <p:ext uri="{BB962C8B-B14F-4D97-AF65-F5344CB8AC3E}">
        <p14:creationId xmlns:p14="http://schemas.microsoft.com/office/powerpoint/2010/main" val="1364267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74874" y="2587257"/>
            <a:ext cx="4008995" cy="1495328"/>
          </a:xfrm>
        </p:spPr>
        <p:txBody>
          <a:bodyPr/>
          <a:lstStyle/>
          <a:p>
            <a:r>
              <a:rPr lang="en-GB" b="1" dirty="0"/>
              <a:t>For more information contact the </a:t>
            </a:r>
            <a:br>
              <a:rPr lang="en-GB" b="1" dirty="0"/>
            </a:br>
            <a:r>
              <a:rPr lang="en-GB" b="1" dirty="0"/>
              <a:t>GLA Social Integration Team  </a:t>
            </a:r>
            <a:br>
              <a:rPr lang="en-US" b="1" dirty="0"/>
            </a:br>
            <a:br>
              <a:rPr lang="en-US" dirty="0"/>
            </a:br>
            <a:r>
              <a:rPr lang="en-US" dirty="0" err="1"/>
              <a:t>SocialIntergrationPSO@london.gov.uk</a:t>
            </a:r>
            <a:endParaRPr lang="en-US" dirty="0"/>
          </a:p>
          <a:p>
            <a:endParaRPr lang="en-US" dirty="0"/>
          </a:p>
          <a:p>
            <a:r>
              <a:rPr lang="en-US" b="1" dirty="0" err="1"/>
              <a:t>london.gov.uk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39250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you take </a:t>
            </a:r>
            <a:br>
              <a:rPr lang="en-US" dirty="0"/>
            </a:br>
            <a:r>
              <a:rPr lang="en-US" dirty="0"/>
              <a:t>for granted?</a:t>
            </a:r>
          </a:p>
          <a:p>
            <a:endParaRPr lang="en-US" dirty="0"/>
          </a:p>
          <a:p>
            <a:r>
              <a:rPr lang="en-GB" dirty="0"/>
              <a:t>How do you think that was achieved?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DISCUSS</a:t>
            </a:r>
          </a:p>
        </p:txBody>
      </p:sp>
    </p:spTree>
    <p:extLst>
      <p:ext uri="{BB962C8B-B14F-4D97-AF65-F5344CB8AC3E}">
        <p14:creationId xmlns:p14="http://schemas.microsoft.com/office/powerpoint/2010/main" val="2786737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things we </a:t>
            </a:r>
            <a:br>
              <a:rPr lang="en-US" dirty="0"/>
            </a:br>
            <a:r>
              <a:rPr lang="en-US" dirty="0"/>
              <a:t>take for granted…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Voting</a:t>
            </a:r>
          </a:p>
          <a:p>
            <a:r>
              <a:rPr lang="en-US"/>
              <a:t>Same sex marriage</a:t>
            </a:r>
          </a:p>
          <a:p>
            <a:r>
              <a:rPr lang="en-US"/>
              <a:t>Legal abortion</a:t>
            </a:r>
          </a:p>
          <a:p>
            <a:r>
              <a:rPr lang="en-US"/>
              <a:t>Human rights</a:t>
            </a:r>
          </a:p>
          <a:p>
            <a:r>
              <a:rPr lang="en-US"/>
              <a:t>Equality laws</a:t>
            </a:r>
          </a:p>
          <a:p>
            <a:r>
              <a:rPr lang="en-US"/>
              <a:t>School for all children</a:t>
            </a:r>
          </a:p>
          <a:p>
            <a:r>
              <a:rPr lang="en-US"/>
              <a:t>Free health care</a:t>
            </a:r>
          </a:p>
          <a:p>
            <a:pPr marL="0" indent="0">
              <a:buNone/>
            </a:pPr>
            <a:r>
              <a:rPr lang="en-US" b="1">
                <a:cs typeface="Arial"/>
              </a:rPr>
              <a:t>…and much more!</a:t>
            </a:r>
          </a:p>
        </p:txBody>
      </p:sp>
      <p:pic>
        <p:nvPicPr>
          <p:cNvPr id="8" name="Picture Placeholder 7" descr="rawpixel-1097262-unsplash.jpg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Picture Placeholder 6" descr="santi-vedri-707620-unsplash.jpg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6337" y="1663700"/>
            <a:ext cx="2000250" cy="1997075"/>
          </a:xfrm>
        </p:spPr>
      </p:pic>
      <p:pic>
        <p:nvPicPr>
          <p:cNvPr id="9" name="Picture Placeholder 8" descr="jenna-jacobs-536273-unsplash.jpg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25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activism?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Activism can be </a:t>
            </a:r>
            <a:r>
              <a:rPr lang="en-US" b="1">
                <a:solidFill>
                  <a:srgbClr val="EE266D"/>
                </a:solidFill>
                <a:cs typeface="Arial"/>
              </a:rPr>
              <a:t>small</a:t>
            </a:r>
          </a:p>
          <a:p>
            <a:r>
              <a:rPr lang="en-US">
                <a:cs typeface="Arial"/>
              </a:rPr>
              <a:t>or it can be </a:t>
            </a:r>
            <a:r>
              <a:rPr lang="en-US" b="1">
                <a:solidFill>
                  <a:srgbClr val="EE266D"/>
                </a:solidFill>
                <a:cs typeface="Arial"/>
              </a:rPr>
              <a:t>big</a:t>
            </a:r>
          </a:p>
          <a:p>
            <a:endParaRPr lang="en-US" b="1">
              <a:solidFill>
                <a:srgbClr val="EE266D"/>
              </a:solidFill>
              <a:cs typeface="Arial"/>
            </a:endParaRPr>
          </a:p>
          <a:p>
            <a:r>
              <a:rPr lang="en-US" b="1">
                <a:solidFill>
                  <a:srgbClr val="EE266D"/>
                </a:solidFill>
                <a:cs typeface="Arial"/>
              </a:rPr>
              <a:t>The best campaigns combine </a:t>
            </a:r>
            <a:br>
              <a:rPr lang="en-US" b="1">
                <a:solidFill>
                  <a:srgbClr val="EE266D"/>
                </a:solidFill>
                <a:cs typeface="Arial"/>
              </a:rPr>
            </a:br>
            <a:r>
              <a:rPr lang="en-US" b="1">
                <a:solidFill>
                  <a:srgbClr val="EE266D"/>
                </a:solidFill>
                <a:cs typeface="Arial"/>
              </a:rPr>
              <a:t>both small and large methods:</a:t>
            </a:r>
          </a:p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73" y="1666802"/>
            <a:ext cx="320160" cy="3201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307138" y="2900110"/>
            <a:ext cx="2476500" cy="2476500"/>
            <a:chOff x="3662363" y="2900110"/>
            <a:chExt cx="2476500" cy="24765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2363" y="2900110"/>
              <a:ext cx="2476500" cy="24765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662363" y="3254286"/>
              <a:ext cx="2476499" cy="13373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spc="50" dirty="0">
                  <a:solidFill>
                    <a:srgbClr val="EE266D"/>
                  </a:solidFill>
                  <a:latin typeface="Arial"/>
                  <a:cs typeface="Arial"/>
                </a:rPr>
                <a:t>Big</a:t>
              </a:r>
              <a:endParaRPr lang="en-US" sz="2200" spc="50" dirty="0">
                <a:solidFill>
                  <a:srgbClr val="EE266D"/>
                </a:solidFill>
                <a:latin typeface="Arial"/>
                <a:cs typeface="Arial"/>
              </a:endParaRPr>
            </a:p>
            <a:p>
              <a:pPr algn="ctr">
                <a:lnSpc>
                  <a:spcPts val="1800"/>
                </a:lnSpc>
              </a:pPr>
              <a:r>
                <a:rPr lang="en-US" sz="1400" spc="50" dirty="0">
                  <a:solidFill>
                    <a:srgbClr val="363E42"/>
                  </a:solidFill>
                  <a:latin typeface="Arial"/>
                  <a:cs typeface="Arial"/>
                </a:rPr>
                <a:t>Protest marches, films, music, occupations, </a:t>
              </a:r>
              <a:br>
                <a:rPr lang="en-US" sz="1400" spc="50" dirty="0">
                  <a:solidFill>
                    <a:srgbClr val="363E42"/>
                  </a:solidFill>
                  <a:latin typeface="Arial"/>
                  <a:cs typeface="Arial"/>
                </a:rPr>
              </a:br>
              <a:r>
                <a:rPr lang="en-US" sz="1400" spc="50" dirty="0">
                  <a:solidFill>
                    <a:srgbClr val="363E42"/>
                  </a:solidFill>
                  <a:latin typeface="Arial"/>
                  <a:cs typeface="Arial"/>
                </a:rPr>
                <a:t>strikes, adverts, celebrity endorsements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665537" y="2900110"/>
            <a:ext cx="2476500" cy="2476500"/>
            <a:chOff x="3665537" y="2900110"/>
            <a:chExt cx="2476500" cy="24765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5537" y="2900110"/>
              <a:ext cx="2476500" cy="24765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665538" y="3260939"/>
              <a:ext cx="2476499" cy="1351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spc="50">
                  <a:solidFill>
                    <a:srgbClr val="EE266D"/>
                  </a:solidFill>
                  <a:latin typeface="Arial"/>
                  <a:cs typeface="Arial"/>
                </a:rPr>
                <a:t>Small</a:t>
              </a:r>
              <a:endParaRPr lang="en-US" sz="2200" spc="50">
                <a:solidFill>
                  <a:srgbClr val="EE266D"/>
                </a:solidFill>
                <a:latin typeface="Arial"/>
                <a:cs typeface="Arial"/>
              </a:endParaRPr>
            </a:p>
            <a:p>
              <a:pPr algn="ctr">
                <a:lnSpc>
                  <a:spcPts val="1800"/>
                </a:lnSpc>
              </a:pPr>
              <a:r>
                <a:rPr lang="en-US" sz="1400" spc="50">
                  <a:solidFill>
                    <a:srgbClr val="363E42"/>
                  </a:solidFill>
                  <a:latin typeface="Arial"/>
                  <a:cs typeface="Arial"/>
                </a:rPr>
                <a:t>Talking to your friends </a:t>
              </a:r>
              <a:br>
                <a:rPr lang="en-US" sz="1400" spc="50">
                  <a:solidFill>
                    <a:srgbClr val="363E42"/>
                  </a:solidFill>
                  <a:latin typeface="Arial"/>
                  <a:cs typeface="Arial"/>
                </a:rPr>
              </a:br>
              <a:r>
                <a:rPr lang="en-US" sz="1400" spc="50">
                  <a:solidFill>
                    <a:srgbClr val="363E42"/>
                  </a:solidFill>
                  <a:latin typeface="Arial"/>
                  <a:cs typeface="Arial"/>
                </a:rPr>
                <a:t>and family, teachers, starting a school petition, writing letters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49800" y="2754060"/>
            <a:ext cx="298450" cy="292100"/>
            <a:chOff x="4749800" y="2754060"/>
            <a:chExt cx="298450" cy="292100"/>
          </a:xfrm>
        </p:grpSpPr>
        <p:sp>
          <p:nvSpPr>
            <p:cNvPr id="16" name="Oval 15"/>
            <p:cNvSpPr/>
            <p:nvPr/>
          </p:nvSpPr>
          <p:spPr>
            <a:xfrm>
              <a:off x="4749800" y="2754060"/>
              <a:ext cx="292100" cy="292100"/>
            </a:xfrm>
            <a:prstGeom prst="ellipse">
              <a:avLst/>
            </a:prstGeom>
            <a:solidFill>
              <a:srgbClr val="EE266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56150" y="2755260"/>
              <a:ext cx="2921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Arial"/>
                </a:rPr>
                <a:t>1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98340" y="2758569"/>
            <a:ext cx="304800" cy="292100"/>
            <a:chOff x="4749800" y="2754060"/>
            <a:chExt cx="304800" cy="292100"/>
          </a:xfrm>
        </p:grpSpPr>
        <p:sp>
          <p:nvSpPr>
            <p:cNvPr id="20" name="Oval 19"/>
            <p:cNvSpPr/>
            <p:nvPr/>
          </p:nvSpPr>
          <p:spPr>
            <a:xfrm>
              <a:off x="4749800" y="2754060"/>
              <a:ext cx="292100" cy="292100"/>
            </a:xfrm>
            <a:prstGeom prst="ellipse">
              <a:avLst/>
            </a:prstGeom>
            <a:solidFill>
              <a:srgbClr val="EE266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62500" y="2755260"/>
              <a:ext cx="2921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Arial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4180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think of</a:t>
            </a:r>
            <a:br>
              <a:rPr lang="en-US" dirty="0"/>
            </a:br>
            <a:r>
              <a:rPr lang="en-US" dirty="0"/>
              <a:t>any different types</a:t>
            </a:r>
            <a:br>
              <a:rPr lang="en-US" dirty="0"/>
            </a:br>
            <a:r>
              <a:rPr lang="en-US" dirty="0"/>
              <a:t>of activism?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/>
              <a:t>DISCUSS</a:t>
            </a:r>
          </a:p>
        </p:txBody>
      </p:sp>
    </p:spTree>
    <p:extLst>
      <p:ext uri="{BB962C8B-B14F-4D97-AF65-F5344CB8AC3E}">
        <p14:creationId xmlns:p14="http://schemas.microsoft.com/office/powerpoint/2010/main" val="1473621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4872" y="2066327"/>
            <a:ext cx="4008997" cy="3799932"/>
          </a:xfrm>
        </p:spPr>
        <p:txBody>
          <a:bodyPr/>
          <a:lstStyle/>
          <a:p>
            <a:r>
              <a:rPr lang="en-US" dirty="0"/>
              <a:t>Can you think of any </a:t>
            </a:r>
            <a:br>
              <a:rPr lang="en-US" dirty="0"/>
            </a:br>
            <a:r>
              <a:rPr lang="en-US" dirty="0"/>
              <a:t>more examples of activism? </a:t>
            </a:r>
            <a:br>
              <a:rPr lang="en-US" dirty="0"/>
            </a:br>
            <a:r>
              <a:rPr lang="en-US" dirty="0"/>
              <a:t>Historic or recent? Local,</a:t>
            </a:r>
          </a:p>
          <a:p>
            <a:r>
              <a:rPr lang="en-US" dirty="0"/>
              <a:t>national, international?</a:t>
            </a:r>
          </a:p>
        </p:txBody>
      </p:sp>
      <p:pic>
        <p:nvPicPr>
          <p:cNvPr id="10" name="Picture Placeholder 9" descr="Warner-Bros-Pictures-And-InStyle-Host-19th-Annual-PostGolden-Globes-Party--Arrivals.jpeg.CROP.promo-xlarge2.jpeg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Picture Placeholder 13" descr="MeToo-Campaign-Is-Here-To-Stay-The-Powerful-And-Scary-Aspects-Of-The-Campaign.jpg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2"/>
          <a:stretch/>
        </p:blipFill>
        <p:spPr/>
      </p:pic>
      <p:pic>
        <p:nvPicPr>
          <p:cNvPr id="11" name="Picture Placeholder 10" descr="DXS9UzMXUAA21Q2.jpg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5925" y="3868738"/>
            <a:ext cx="2000250" cy="199707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873" y="1666802"/>
            <a:ext cx="320160" cy="320160"/>
          </a:xfrm>
          <a:prstGeom prst="rect">
            <a:avLst/>
          </a:prstGeom>
        </p:spPr>
      </p:pic>
      <p:pic>
        <p:nvPicPr>
          <p:cNvPr id="13" name="Picture Placeholder 12" descr="heather-mount-607123-unsplash.jpg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07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Focus: </a:t>
            </a:r>
            <a:r>
              <a:rPr lang="en-US" b="0"/>
              <a:t>FreePeriods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74874" y="2470826"/>
            <a:ext cx="8391714" cy="3690025"/>
          </a:xfrm>
        </p:spPr>
        <p:txBody>
          <a:bodyPr/>
          <a:lstStyle/>
          <a:p>
            <a:r>
              <a:rPr lang="en-US" dirty="0"/>
              <a:t>Period poverty campaign started by 18 year </a:t>
            </a:r>
            <a:br>
              <a:rPr lang="en-US" dirty="0"/>
            </a:br>
            <a:r>
              <a:rPr lang="en-US" dirty="0"/>
              <a:t>old </a:t>
            </a:r>
            <a:r>
              <a:rPr lang="en-US" dirty="0" err="1"/>
              <a:t>Amika</a:t>
            </a:r>
            <a:r>
              <a:rPr lang="en-US" dirty="0"/>
              <a:t> George in 2017. It supports</a:t>
            </a:r>
            <a:br>
              <a:rPr lang="en-US" dirty="0"/>
            </a:br>
            <a:r>
              <a:rPr lang="en-US" dirty="0"/>
              <a:t>girls in UK who can’t afford menstrual </a:t>
            </a:r>
            <a:br>
              <a:rPr lang="en-US" dirty="0"/>
            </a:br>
            <a:r>
              <a:rPr lang="en-US" dirty="0"/>
              <a:t>products and so are missing school.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Launched petition on change.org </a:t>
            </a:r>
            <a:br>
              <a:rPr lang="en-US" dirty="0"/>
            </a:br>
            <a:r>
              <a:rPr lang="en-US" dirty="0"/>
              <a:t>(ANYONE can start a petition here) </a:t>
            </a:r>
            <a:br>
              <a:rPr lang="en-US" dirty="0"/>
            </a:br>
            <a:r>
              <a:rPr lang="en-US" dirty="0"/>
              <a:t>asking the UK government to give free menstrual products to girls who receive </a:t>
            </a:r>
            <a:br>
              <a:rPr lang="en-US" dirty="0"/>
            </a:br>
            <a:r>
              <a:rPr lang="en-US" dirty="0"/>
              <a:t>free school meals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Celebrity support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Blog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Compiles research and articles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Tweets and other social media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Helped people write to their MPs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Gave </a:t>
            </a:r>
            <a:r>
              <a:rPr lang="en-US" dirty="0" err="1"/>
              <a:t>TEDxTalk</a:t>
            </a:r>
            <a:r>
              <a:rPr lang="en-US" dirty="0"/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Organised</a:t>
            </a:r>
            <a:r>
              <a:rPr lang="en-US" dirty="0"/>
              <a:t> protest in Parliament square – YouTube star Tanya Burr spoke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Fundraises for and coordinates work </a:t>
            </a:r>
            <a:br>
              <a:rPr lang="en-US" dirty="0"/>
            </a:br>
            <a:r>
              <a:rPr lang="en-US" dirty="0"/>
              <a:t>of charities, for example Bloody Good Period (provides menstrual supplies to refugees </a:t>
            </a:r>
            <a:br>
              <a:rPr lang="en-US" dirty="0"/>
            </a:br>
            <a:r>
              <a:rPr lang="en-US" dirty="0"/>
              <a:t>and those who can't afford them) and freedom4girls (offer environmentally </a:t>
            </a:r>
            <a:br>
              <a:rPr lang="en-US" dirty="0"/>
            </a:br>
            <a:r>
              <a:rPr lang="en-US" dirty="0"/>
              <a:t>friendly products and educate globally)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GB" b="1" dirty="0">
                <a:solidFill>
                  <a:srgbClr val="EE266D"/>
                </a:solidFill>
                <a:latin typeface="Arial" charset="0"/>
                <a:ea typeface="ＭＳ Ｐゴシック" charset="0"/>
                <a:cs typeface="DejaVu Sans" charset="0"/>
                <a:hlinkClick r:id="rId2"/>
              </a:rPr>
              <a:t>Interview with </a:t>
            </a:r>
            <a:r>
              <a:rPr lang="en-GB" b="1" dirty="0" err="1">
                <a:solidFill>
                  <a:srgbClr val="EE266D"/>
                </a:solidFill>
                <a:latin typeface="Arial" charset="0"/>
                <a:ea typeface="ＭＳ Ｐゴシック" charset="0"/>
                <a:cs typeface="DejaVu Sans" charset="0"/>
                <a:hlinkClick r:id="rId2"/>
              </a:rPr>
              <a:t>Amika</a:t>
            </a:r>
            <a:r>
              <a:rPr lang="en-GB" b="1" dirty="0">
                <a:solidFill>
                  <a:srgbClr val="EE266D"/>
                </a:solidFill>
                <a:latin typeface="Arial" charset="0"/>
                <a:ea typeface="ＭＳ Ｐゴシック" charset="0"/>
                <a:cs typeface="DejaVu Sans" charset="0"/>
                <a:hlinkClick r:id="rId2"/>
              </a:rPr>
              <a:t> </a:t>
            </a:r>
            <a:endParaRPr lang="en-GB" b="1" dirty="0">
              <a:solidFill>
                <a:srgbClr val="EE266D"/>
              </a:solidFill>
              <a:latin typeface="Arial" charset="0"/>
              <a:ea typeface="ＭＳ Ｐゴシック" charset="0"/>
              <a:cs typeface="DejaVu Sans" charset="0"/>
            </a:endParaRPr>
          </a:p>
          <a:p>
            <a:r>
              <a:rPr lang="en-GB" b="1" dirty="0" err="1">
                <a:solidFill>
                  <a:srgbClr val="EE266D"/>
                </a:solidFill>
                <a:latin typeface="Arial" charset="0"/>
                <a:ea typeface="ＭＳ Ｐゴシック" charset="0"/>
                <a:cs typeface="DejaVu Sans" charset="0"/>
                <a:hlinkClick r:id="rId3"/>
              </a:rPr>
              <a:t>Amika’s</a:t>
            </a:r>
            <a:r>
              <a:rPr lang="en-GB" b="1" dirty="0">
                <a:solidFill>
                  <a:srgbClr val="EE266D"/>
                </a:solidFill>
                <a:latin typeface="Arial" charset="0"/>
                <a:ea typeface="ＭＳ Ｐゴシック" charset="0"/>
                <a:cs typeface="DejaVu Sans" charset="0"/>
                <a:hlinkClick r:id="rId3"/>
              </a:rPr>
              <a:t> TEDx Talk </a:t>
            </a:r>
            <a:endParaRPr lang="en-US" b="1" dirty="0">
              <a:solidFill>
                <a:srgbClr val="EE266D"/>
              </a:solidFill>
            </a:endParaRP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25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Video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74874" y="2608263"/>
            <a:ext cx="8391714" cy="3267438"/>
          </a:xfrm>
        </p:spPr>
        <p:txBody>
          <a:bodyPr/>
          <a:lstStyle/>
          <a:p>
            <a:r>
              <a:rPr lang="en-US" b="1">
                <a:solidFill>
                  <a:srgbClr val="EE266D"/>
                </a:solidFill>
              </a:rPr>
              <a:t>Emma Gonzalez – </a:t>
            </a:r>
            <a:br>
              <a:rPr lang="en-US"/>
            </a:br>
            <a:r>
              <a:rPr lang="en-US"/>
              <a:t>March for our lives speech</a:t>
            </a:r>
          </a:p>
          <a:p>
            <a:r>
              <a:rPr lang="en-US" b="1">
                <a:solidFill>
                  <a:srgbClr val="EE266D"/>
                </a:solidFill>
                <a:hlinkClick r:id="rId2"/>
              </a:rPr>
              <a:t>View video</a:t>
            </a:r>
          </a:p>
          <a:p>
            <a:endParaRPr lang="en-US"/>
          </a:p>
          <a:p>
            <a:r>
              <a:rPr lang="en-US" b="1">
                <a:solidFill>
                  <a:srgbClr val="EE266D"/>
                </a:solidFill>
              </a:rPr>
              <a:t>Question Time – </a:t>
            </a:r>
            <a:br>
              <a:rPr lang="en-US" b="1">
                <a:solidFill>
                  <a:srgbClr val="EE266D"/>
                </a:solidFill>
              </a:rPr>
            </a:br>
            <a:r>
              <a:rPr lang="en-US"/>
              <a:t>Letter to Prime Minister</a:t>
            </a:r>
          </a:p>
          <a:p>
            <a:r>
              <a:rPr lang="en-US" b="1" u="sng">
                <a:hlinkClick r:id="rId3"/>
              </a:rPr>
              <a:t>View video</a:t>
            </a:r>
          </a:p>
          <a:p>
            <a:endParaRPr lang="en-US"/>
          </a:p>
          <a:p>
            <a:r>
              <a:rPr lang="en-US" b="1">
                <a:solidFill>
                  <a:srgbClr val="EE266D"/>
                </a:solidFill>
              </a:rPr>
              <a:t>Black Lives Matter video</a:t>
            </a:r>
          </a:p>
          <a:p>
            <a:r>
              <a:rPr lang="en-US" b="1" u="sng">
                <a:hlinkClick r:id="rId4"/>
              </a:rPr>
              <a:t>View video</a:t>
            </a:r>
            <a:endParaRPr lang="pt-BR" b="1" u="sng">
              <a:hlinkClick r:id="rId4"/>
            </a:endParaRPr>
          </a:p>
          <a:p>
            <a:r>
              <a:rPr lang="pt-BR"/>
              <a:t> </a:t>
            </a:r>
          </a:p>
          <a:p>
            <a:br>
              <a:rPr lang="pt-BR"/>
            </a:br>
            <a:br>
              <a:rPr lang="pt-BR"/>
            </a:br>
            <a:r>
              <a:rPr lang="pt-BR" b="1">
                <a:solidFill>
                  <a:srgbClr val="EE266D"/>
                </a:solidFill>
              </a:rPr>
              <a:t>Out in Sport video – </a:t>
            </a:r>
            <a:br>
              <a:rPr lang="pt-BR"/>
            </a:br>
            <a:r>
              <a:rPr lang="pt-BR"/>
              <a:t>Gareth Thomas on coming </a:t>
            </a:r>
            <a:br>
              <a:rPr lang="pt-BR"/>
            </a:br>
            <a:r>
              <a:rPr lang="pt-BR"/>
              <a:t>out to his teammates</a:t>
            </a:r>
          </a:p>
          <a:p>
            <a:r>
              <a:rPr lang="pt-BR" b="1" u="sng">
                <a:hlinkClick r:id="rId5"/>
              </a:rPr>
              <a:t>View video</a:t>
            </a:r>
          </a:p>
          <a:p>
            <a:r>
              <a:rPr lang="pt-BR"/>
              <a:t> </a:t>
            </a:r>
          </a:p>
          <a:p>
            <a:r>
              <a:rPr lang="pt-BR" b="1">
                <a:solidFill>
                  <a:srgbClr val="EE266D"/>
                </a:solidFill>
              </a:rPr>
              <a:t>Hollyoaks – </a:t>
            </a:r>
            <a:br>
              <a:rPr lang="pt-BR"/>
            </a:br>
            <a:r>
              <a:rPr lang="pt-BR"/>
              <a:t>Don’t filter feeling mental health</a:t>
            </a:r>
          </a:p>
          <a:p>
            <a:r>
              <a:rPr lang="pt-BR" b="1" u="sng">
                <a:hlinkClick r:id="rId6"/>
              </a:rPr>
              <a:t>View video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88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Now it’s your turn </a:t>
            </a:r>
            <a:br>
              <a:rPr lang="en-US"/>
            </a:br>
            <a:r>
              <a:rPr lang="en-US"/>
              <a:t>to build a campaign!</a:t>
            </a:r>
          </a:p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Think of an injustice or something you think is wrong or unfair in your society/school/life</a:t>
            </a:r>
          </a:p>
          <a:p>
            <a:r>
              <a:rPr lang="en-US"/>
              <a:t>What would you like to change?</a:t>
            </a:r>
          </a:p>
          <a:p>
            <a:r>
              <a:rPr lang="en-US"/>
              <a:t>How could you change it?</a:t>
            </a:r>
          </a:p>
          <a:p>
            <a:r>
              <a:rPr lang="en-US"/>
              <a:t>What type of activism could you use?</a:t>
            </a:r>
          </a:p>
          <a:p>
            <a:r>
              <a:rPr lang="en-US" b="1"/>
              <a:t>Action plan: </a:t>
            </a:r>
            <a:r>
              <a:rPr lang="en-US"/>
              <a:t>what steps do you need to take to put this into place? Who could you contact who could help you?</a:t>
            </a:r>
          </a:p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/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3778366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E266D"/>
      </a:hlink>
      <a:folHlink>
        <a:srgbClr val="EE265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8A76AC8AC8C54899E551A7E5B6C6B2" ma:contentTypeVersion="" ma:contentTypeDescription="Create a new document." ma:contentTypeScope="" ma:versionID="aa8c969306e39369c72a95152fa0b0e4">
  <xsd:schema xmlns:xsd="http://www.w3.org/2001/XMLSchema" xmlns:xs="http://www.w3.org/2001/XMLSchema" xmlns:p="http://schemas.microsoft.com/office/2006/metadata/properties" xmlns:ns2="bc946d81-2c1a-4ec5-ba7a-afa7b0631562" xmlns:ns3="0b7237f1-b122-4fd9-b8a4-ea03d7c936dd" xmlns:ns4="75dfc2cc-4994-4abe-908d-f768f2a61783" targetNamespace="http://schemas.microsoft.com/office/2006/metadata/properties" ma:root="true" ma:fieldsID="0eb5c8b4e504f57c5548fa688d7bf3d0" ns2:_="" ns3:_="" ns4:_="">
    <xsd:import namespace="bc946d81-2c1a-4ec5-ba7a-afa7b0631562"/>
    <xsd:import namespace="0b7237f1-b122-4fd9-b8a4-ea03d7c936dd"/>
    <xsd:import namespace="75dfc2cc-4994-4abe-908d-f768f2a617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946d81-2c1a-4ec5-ba7a-afa7b06315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651981c-07c9-48be-a366-aa18a08a63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7237f1-b122-4fd9-b8a4-ea03d7c936dd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CE699ED-E261-458A-980A-CBAA337DB3A3}" ma:internalName="TaxCatchAll" ma:showField="CatchAllData" ma:web="{75dfc2cc-4994-4abe-908d-f768f2a61783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dfc2cc-4994-4abe-908d-f768f2a61783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7237f1-b122-4fd9-b8a4-ea03d7c936dd" xsi:nil="true"/>
    <lcf76f155ced4ddcb4097134ff3c332f xmlns="bc946d81-2c1a-4ec5-ba7a-afa7b063156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E209922-595E-4204-90A0-F427B347524B}"/>
</file>

<file path=customXml/itemProps2.xml><?xml version="1.0" encoding="utf-8"?>
<ds:datastoreItem xmlns:ds="http://schemas.openxmlformats.org/officeDocument/2006/customXml" ds:itemID="{E78ED40D-E95D-479B-B701-9FC61E9A08E4}"/>
</file>

<file path=customXml/itemProps3.xml><?xml version="1.0" encoding="utf-8"?>
<ds:datastoreItem xmlns:ds="http://schemas.openxmlformats.org/officeDocument/2006/customXml" ds:itemID="{784C4874-0822-41CD-B105-D369ACE0D46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</Words>
  <Application>Microsoft Office PowerPoint</Application>
  <PresentationFormat>On-screen Show (4:3)</PresentationFormat>
  <Paragraphs>80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Your 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2020-02-12T09:49:47Z</dcterms:created>
  <dcterms:modified xsi:type="dcterms:W3CDTF">2020-02-12T09:50:04Z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0x0101009E8A76AC8AC8C54899E551A7E5B6C6B2</vt:lpwstr>
  </property>
</Properties>
</file>