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9144000" cy="5143500" type="screen16x9"/>
  <p:notesSz cx="6858000" cy="9144000"/>
  <p:embeddedFontLst>
    <p:embeddedFont>
      <p:font typeface="Montserrat" panose="000005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gj6m7+tkPZJVk3Plg1/xZM5o3xW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69E301-F3E8-DDE7-910D-36CD4162314B}" v="7" dt="2024-08-27T08:09:28.959"/>
  </p1510:revLst>
</p1510:revInfo>
</file>

<file path=ppt/tableStyles.xml><?xml version="1.0" encoding="utf-8"?>
<a:tblStyleLst xmlns:a="http://schemas.openxmlformats.org/drawingml/2006/main" def="{0D6B6862-080C-4067-8A10-DB25714DC8CA}">
  <a:tblStyle styleId="{0D6B6862-080C-4067-8A10-DB25714DC8CA}"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customschemas.google.com/relationships/presentationmetadata" Target="metadata"/><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abeth Pop" userId="S::elisabeth.pop@london.gov.uk::8634a17a-75fd-4874-adad-d79916922296" providerId="AD" clId="Web-{8F69E301-F3E8-DDE7-910D-36CD4162314B}"/>
    <pc:docChg chg="modSld">
      <pc:chgData name="Elisabeth Pop" userId="S::elisabeth.pop@london.gov.uk::8634a17a-75fd-4874-adad-d79916922296" providerId="AD" clId="Web-{8F69E301-F3E8-DDE7-910D-36CD4162314B}" dt="2024-08-27T08:09:24.647" v="2" actId="20577"/>
      <pc:docMkLst>
        <pc:docMk/>
      </pc:docMkLst>
      <pc:sldChg chg="modSp">
        <pc:chgData name="Elisabeth Pop" userId="S::elisabeth.pop@london.gov.uk::8634a17a-75fd-4874-adad-d79916922296" providerId="AD" clId="Web-{8F69E301-F3E8-DDE7-910D-36CD4162314B}" dt="2024-08-27T08:09:05.818" v="1" actId="20577"/>
        <pc:sldMkLst>
          <pc:docMk/>
          <pc:sldMk cId="0" sldId="257"/>
        </pc:sldMkLst>
        <pc:spChg chg="mod">
          <ac:chgData name="Elisabeth Pop" userId="S::elisabeth.pop@london.gov.uk::8634a17a-75fd-4874-adad-d79916922296" providerId="AD" clId="Web-{8F69E301-F3E8-DDE7-910D-36CD4162314B}" dt="2024-08-27T08:09:05.818" v="1" actId="20577"/>
          <ac:spMkLst>
            <pc:docMk/>
            <pc:sldMk cId="0" sldId="257"/>
            <ac:spMk id="73" creationId="{00000000-0000-0000-0000-000000000000}"/>
          </ac:spMkLst>
        </pc:spChg>
      </pc:sldChg>
      <pc:sldChg chg="modSp">
        <pc:chgData name="Elisabeth Pop" userId="S::elisabeth.pop@london.gov.uk::8634a17a-75fd-4874-adad-d79916922296" providerId="AD" clId="Web-{8F69E301-F3E8-DDE7-910D-36CD4162314B}" dt="2024-08-27T08:09:24.647" v="2" actId="20577"/>
        <pc:sldMkLst>
          <pc:docMk/>
          <pc:sldMk cId="0" sldId="267"/>
        </pc:sldMkLst>
        <pc:spChg chg="mod">
          <ac:chgData name="Elisabeth Pop" userId="S::elisabeth.pop@london.gov.uk::8634a17a-75fd-4874-adad-d79916922296" providerId="AD" clId="Web-{8F69E301-F3E8-DDE7-910D-36CD4162314B}" dt="2024-08-27T08:09:24.647" v="2" actId="20577"/>
          <ac:spMkLst>
            <pc:docMk/>
            <pc:sldMk cId="0" sldId="267"/>
            <ac:spMk id="21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ee77e1e32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2ee77e1e32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f37e289923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g2f37e289923_0_1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f37e289923_0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g2f37e289923_0_1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Please note that a young person’s Oyster or student ID are NOT accepted forms of ID to vote in person.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f5993a17fe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g2f5993a17fe_0_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Please note that a young person’s Oyster or student ID are NOT accepted forms of ID to vote in person.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f37e289923_0_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g2f37e289923_0_1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Please note that a young person’s Oyster or student ID are NOT accepted forms of ID to vote in person.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f37e289923_0_1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g2f37e289923_0_1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Important to note that whether you are eligible to vote or not, you can participate in these ways of engagement.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Important to note that whether you are eligible to vote or not, you can participate in these ways of engagement.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4" name="Google Shape;28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Slide 5 can help your class go through whether each answer relates to democratic or civic rights.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f5993a17f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g2f5993a17f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f5993a17fe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2f5993a17fe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f37e289923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2f37e289923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f37e289923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g2f37e289923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f37e289923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2f37e289923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f37e289923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2f37e289923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f37e289923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g2f37e289923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f37e289923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g2f37e289923_0_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26"/>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6"/>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1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 name="Google Shape;19;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2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2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2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2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2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2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24"/>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2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25"/>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electoralcommission.org.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gov.uk/register-to-vote"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png"/><Relationship Id="rId7"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3.png"/><Relationship Id="rId10" Type="http://schemas.openxmlformats.org/officeDocument/2006/relationships/hyperlink" Target="https://hansard.parliament.uk/" TargetMode="External"/><Relationship Id="rId4" Type="http://schemas.openxmlformats.org/officeDocument/2006/relationships/image" Target="../media/image2.png"/><Relationship Id="rId9" Type="http://schemas.openxmlformats.org/officeDocument/2006/relationships/hyperlink" Target="https://www.writetothem.com/who?pc=tn380jy"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theyworkforyou.com/" TargetMode="External"/><Relationship Id="rId3" Type="http://schemas.openxmlformats.org/officeDocument/2006/relationships/image" Target="../media/image1.png"/><Relationship Id="rId7" Type="http://schemas.openxmlformats.org/officeDocument/2006/relationships/hyperlink" Target="https://whocanivotefor.co.uk/"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registertovote.london/" TargetMode="External"/><Relationship Id="rId5" Type="http://schemas.openxmlformats.org/officeDocument/2006/relationships/image" Target="../media/image3.png"/><Relationship Id="rId10" Type="http://schemas.openxmlformats.org/officeDocument/2006/relationships/image" Target="../media/image28.png"/><Relationship Id="rId4" Type="http://schemas.openxmlformats.org/officeDocument/2006/relationships/image" Target="../media/image2.png"/><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document/d/1D9LQ6tQ_VoXFU3E89sojSOEEa56gvXzgXz_p_QqhIps/edit"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registertovote.london/"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sp>
        <p:nvSpPr>
          <p:cNvPr id="54" name="Google Shape;54;g2ee77e1e325_0_0"/>
          <p:cNvSpPr txBox="1"/>
          <p:nvPr/>
        </p:nvSpPr>
        <p:spPr>
          <a:xfrm>
            <a:off x="509500" y="1092525"/>
            <a:ext cx="4267200" cy="708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400"/>
              <a:buFont typeface="Arial"/>
              <a:buNone/>
            </a:pPr>
            <a:r>
              <a:rPr lang="en-GB" sz="3400" b="1" i="0" u="none" strike="noStrike" cap="none">
                <a:solidFill>
                  <a:schemeClr val="dk1"/>
                </a:solidFill>
                <a:latin typeface="Arial"/>
                <a:ea typeface="Arial"/>
                <a:cs typeface="Arial"/>
                <a:sym typeface="Arial"/>
              </a:rPr>
              <a:t>No Vote, </a:t>
            </a:r>
            <a:r>
              <a:rPr lang="en-GB" sz="3400" b="1"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No</a:t>
            </a:r>
            <a:r>
              <a:rPr lang="en-GB" sz="3400" b="1" i="0" u="none" strike="noStrike" cap="none">
                <a:solidFill>
                  <a:schemeClr val="dk1"/>
                </a:solidFill>
                <a:latin typeface="Arial"/>
                <a:ea typeface="Arial"/>
                <a:cs typeface="Arial"/>
                <a:sym typeface="Arial"/>
              </a:rPr>
              <a:t> Voice!</a:t>
            </a:r>
            <a:endParaRPr sz="3400" b="1" i="0" u="none" strike="noStrike" cap="none">
              <a:solidFill>
                <a:schemeClr val="dk1"/>
              </a:solidFill>
              <a:latin typeface="Arial"/>
              <a:ea typeface="Arial"/>
              <a:cs typeface="Arial"/>
              <a:sym typeface="Arial"/>
            </a:endParaRPr>
          </a:p>
        </p:txBody>
      </p:sp>
      <p:pic>
        <p:nvPicPr>
          <p:cNvPr id="55" name="Google Shape;55;g2ee77e1e325_0_0"/>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56" name="Google Shape;56;g2ee77e1e325_0_0"/>
          <p:cNvPicPr preferRelativeResize="0"/>
          <p:nvPr/>
        </p:nvPicPr>
        <p:blipFill rotWithShape="1">
          <a:blip r:embed="rId4">
            <a:alphaModFix/>
          </a:blip>
          <a:srcRect/>
          <a:stretch/>
        </p:blipFill>
        <p:spPr>
          <a:xfrm>
            <a:off x="509500" y="4441988"/>
            <a:ext cx="1480269" cy="506676"/>
          </a:xfrm>
          <a:prstGeom prst="rect">
            <a:avLst/>
          </a:prstGeom>
          <a:noFill/>
          <a:ln>
            <a:noFill/>
          </a:ln>
        </p:spPr>
      </p:pic>
      <p:sp>
        <p:nvSpPr>
          <p:cNvPr id="57" name="Google Shape;57;g2ee77e1e325_0_0"/>
          <p:cNvSpPr txBox="1"/>
          <p:nvPr/>
        </p:nvSpPr>
        <p:spPr>
          <a:xfrm>
            <a:off x="2520150" y="4470913"/>
            <a:ext cx="4103700" cy="448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Funded by the Greater London Authority, City Hall, Kamal Churchie Way, London, E16 1ZE</a:t>
            </a:r>
            <a:endParaRPr sz="1100" b="0" i="0" u="none" strike="noStrike" cap="none">
              <a:solidFill>
                <a:schemeClr val="dk1"/>
              </a:solidFill>
              <a:latin typeface="Arial"/>
              <a:ea typeface="Arial"/>
              <a:cs typeface="Arial"/>
              <a:sym typeface="Arial"/>
            </a:endParaRPr>
          </a:p>
        </p:txBody>
      </p:sp>
      <p:cxnSp>
        <p:nvCxnSpPr>
          <p:cNvPr id="58" name="Google Shape;58;g2ee77e1e325_0_0"/>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59" name="Google Shape;59;g2ee77e1e325_0_0"/>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60" name="Google Shape;60;g2ee77e1e325_0_0"/>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61" name="Google Shape;61;g2ee77e1e325_0_0"/>
          <p:cNvSpPr txBox="1"/>
          <p:nvPr/>
        </p:nvSpPr>
        <p:spPr>
          <a:xfrm>
            <a:off x="509500" y="1741425"/>
            <a:ext cx="5064300" cy="44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Democracy doesn’t end at the ballot box, it starts there.  </a:t>
            </a:r>
            <a:endParaRPr sz="1400" b="0" i="0" u="none" strike="noStrike" cap="none">
              <a:solidFill>
                <a:schemeClr val="dk1"/>
              </a:solidFill>
              <a:latin typeface="Arial"/>
              <a:ea typeface="Arial"/>
              <a:cs typeface="Arial"/>
              <a:sym typeface="Arial"/>
            </a:endParaRPr>
          </a:p>
        </p:txBody>
      </p:sp>
      <p:pic>
        <p:nvPicPr>
          <p:cNvPr id="62" name="Google Shape;62;g2ee77e1e325_0_0"/>
          <p:cNvPicPr preferRelativeResize="0"/>
          <p:nvPr/>
        </p:nvPicPr>
        <p:blipFill rotWithShape="1">
          <a:blip r:embed="rId6">
            <a:alphaModFix/>
          </a:blip>
          <a:srcRect b="17299"/>
          <a:stretch/>
        </p:blipFill>
        <p:spPr>
          <a:xfrm>
            <a:off x="5040925" y="1003650"/>
            <a:ext cx="4006074" cy="33129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
        <p:cNvGrpSpPr/>
        <p:nvPr/>
      </p:nvGrpSpPr>
      <p:grpSpPr>
        <a:xfrm>
          <a:off x="0" y="0"/>
          <a:ext cx="0" cy="0"/>
          <a:chOff x="0" y="0"/>
          <a:chExt cx="0" cy="0"/>
        </a:xfrm>
      </p:grpSpPr>
      <p:pic>
        <p:nvPicPr>
          <p:cNvPr id="173" name="Google Shape;173;g2f37e289923_0_109"/>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174" name="Google Shape;174;g2f37e289923_0_109"/>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175" name="Google Shape;175;g2f37e289923_0_109"/>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176" name="Google Shape;176;g2f37e289923_0_109"/>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177" name="Google Shape;177;g2f37e289923_0_109"/>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178" name="Google Shape;178;g2f37e289923_0_109"/>
          <p:cNvSpPr/>
          <p:nvPr/>
        </p:nvSpPr>
        <p:spPr>
          <a:xfrm>
            <a:off x="467563" y="691513"/>
            <a:ext cx="8208900" cy="431100"/>
          </a:xfrm>
          <a:prstGeom prst="roundRect">
            <a:avLst>
              <a:gd name="adj" fmla="val 16667"/>
            </a:avLst>
          </a:prstGeom>
          <a:solidFill>
            <a:srgbClr val="7042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chemeClr val="lt1"/>
                </a:solidFill>
                <a:latin typeface="Arial"/>
                <a:ea typeface="Arial"/>
                <a:cs typeface="Arial"/>
                <a:sym typeface="Arial"/>
              </a:rPr>
              <a:t>Which </a:t>
            </a:r>
            <a:r>
              <a:rPr lang="en-GB" sz="2000" b="1" i="0" u="sng" strike="noStrike" cap="none">
                <a:solidFill>
                  <a:schemeClr val="lt1"/>
                </a:solidFill>
                <a:latin typeface="Arial"/>
                <a:ea typeface="Arial"/>
                <a:cs typeface="Arial"/>
                <a:sym typeface="Arial"/>
              </a:rPr>
              <a:t>London residents</a:t>
            </a:r>
            <a:r>
              <a:rPr lang="en-GB" sz="2000" b="0" i="0" u="none" strike="noStrike" cap="none">
                <a:solidFill>
                  <a:schemeClr val="lt1"/>
                </a:solidFill>
                <a:latin typeface="Arial"/>
                <a:ea typeface="Arial"/>
                <a:cs typeface="Arial"/>
                <a:sym typeface="Arial"/>
              </a:rPr>
              <a:t> are eligible to vote in these elections?</a:t>
            </a:r>
            <a:endParaRPr sz="1400" b="0" i="0" u="none" strike="noStrike" cap="none">
              <a:solidFill>
                <a:schemeClr val="lt1"/>
              </a:solidFill>
              <a:latin typeface="Montserrat"/>
              <a:ea typeface="Montserrat"/>
              <a:cs typeface="Montserrat"/>
              <a:sym typeface="Montserrat"/>
            </a:endParaRPr>
          </a:p>
        </p:txBody>
      </p:sp>
      <p:graphicFrame>
        <p:nvGraphicFramePr>
          <p:cNvPr id="179" name="Google Shape;179;g2f37e289923_0_109"/>
          <p:cNvGraphicFramePr/>
          <p:nvPr/>
        </p:nvGraphicFramePr>
        <p:xfrm>
          <a:off x="696188" y="1181763"/>
          <a:ext cx="7646250" cy="2900895"/>
        </p:xfrm>
        <a:graphic>
          <a:graphicData uri="http://schemas.openxmlformats.org/drawingml/2006/table">
            <a:tbl>
              <a:tblPr>
                <a:noFill/>
                <a:tableStyleId>{0D6B6862-080C-4067-8A10-DB25714DC8CA}</a:tableStyleId>
              </a:tblPr>
              <a:tblGrid>
                <a:gridCol w="3161575">
                  <a:extLst>
                    <a:ext uri="{9D8B030D-6E8A-4147-A177-3AD203B41FA5}">
                      <a16:colId xmlns:a16="http://schemas.microsoft.com/office/drawing/2014/main" val="20000"/>
                    </a:ext>
                  </a:extLst>
                </a:gridCol>
                <a:gridCol w="1563775">
                  <a:extLst>
                    <a:ext uri="{9D8B030D-6E8A-4147-A177-3AD203B41FA5}">
                      <a16:colId xmlns:a16="http://schemas.microsoft.com/office/drawing/2014/main" val="20001"/>
                    </a:ext>
                  </a:extLst>
                </a:gridCol>
                <a:gridCol w="1558325">
                  <a:extLst>
                    <a:ext uri="{9D8B030D-6E8A-4147-A177-3AD203B41FA5}">
                      <a16:colId xmlns:a16="http://schemas.microsoft.com/office/drawing/2014/main" val="20002"/>
                    </a:ext>
                  </a:extLst>
                </a:gridCol>
                <a:gridCol w="1362575">
                  <a:extLst>
                    <a:ext uri="{9D8B030D-6E8A-4147-A177-3AD203B41FA5}">
                      <a16:colId xmlns:a16="http://schemas.microsoft.com/office/drawing/2014/main" val="20003"/>
                    </a:ext>
                  </a:extLst>
                </a:gridCol>
              </a:tblGrid>
              <a:tr h="8179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Mayor of London and London Assembly</a:t>
                      </a:r>
                      <a:endParaRPr sz="14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General / parliamentary </a:t>
                      </a:r>
                      <a:endParaRPr sz="14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Local / borough </a:t>
                      </a:r>
                      <a:endParaRPr sz="1400" b="1" u="none" strike="noStrike" cap="none"/>
                    </a:p>
                  </a:txBody>
                  <a:tcPr marL="91425" marR="91425" marT="91425" marB="91425"/>
                </a:tc>
                <a:extLst>
                  <a:ext uri="{0D108BD9-81ED-4DB2-BD59-A6C34878D82A}">
                    <a16:rowId xmlns:a16="http://schemas.microsoft.com/office/drawing/2014/main" val="10000"/>
                  </a:ext>
                </a:extLst>
              </a:tr>
              <a:tr h="39055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Must be at least </a:t>
                      </a:r>
                      <a:r>
                        <a:rPr lang="en-GB" sz="1400" b="1" u="none" strike="noStrike" cap="none"/>
                        <a:t>18 years</a:t>
                      </a:r>
                      <a:r>
                        <a:rPr lang="en-GB" sz="1400" u="none" strike="noStrike" cap="none"/>
                        <a:t> of age</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sz="1400" u="none" strike="noStrike" cap="none"/>
                    </a:p>
                  </a:txBody>
                  <a:tcPr marL="91425" marR="91425" marT="91425" marB="91425"/>
                </a:tc>
                <a:extLst>
                  <a:ext uri="{0D108BD9-81ED-4DB2-BD59-A6C34878D82A}">
                    <a16:rowId xmlns:a16="http://schemas.microsoft.com/office/drawing/2014/main" val="10001"/>
                  </a:ext>
                </a:extLst>
              </a:tr>
              <a:tr h="422650">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t>British</a:t>
                      </a:r>
                      <a:r>
                        <a:rPr lang="en-GB" sz="1400" u="none" strike="noStrike" cap="none"/>
                        <a:t> or </a:t>
                      </a:r>
                      <a:r>
                        <a:rPr lang="en-GB" sz="1400" b="1" u="none" strike="noStrike" cap="none"/>
                        <a:t>Irish</a:t>
                      </a:r>
                      <a:r>
                        <a:rPr lang="en-GB" sz="1400" u="none" strike="noStrike" cap="none"/>
                        <a:t> citizens </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sz="1400" u="none" strike="noStrike" cap="none"/>
                    </a:p>
                  </a:txBody>
                  <a:tcPr marL="91425" marR="91425" marT="91425" marB="91425"/>
                </a:tc>
                <a:extLst>
                  <a:ext uri="{0D108BD9-81ED-4DB2-BD59-A6C34878D82A}">
                    <a16:rowId xmlns:a16="http://schemas.microsoft.com/office/drawing/2014/main" val="10002"/>
                  </a:ext>
                </a:extLst>
              </a:tr>
              <a:tr h="436175">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Qualifying </a:t>
                      </a:r>
                      <a:r>
                        <a:rPr lang="en-GB" sz="1400" b="1" u="none" strike="noStrike" cap="none"/>
                        <a:t>Commonwealth</a:t>
                      </a:r>
                      <a:r>
                        <a:rPr lang="en-GB" sz="1400" u="none" strike="noStrike" cap="none"/>
                        <a:t> citizens</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sz="1400" u="none" strike="noStrike" cap="none"/>
                    </a:p>
                  </a:txBody>
                  <a:tcPr marL="91425" marR="91425" marT="91425" marB="91425"/>
                </a:tc>
                <a:extLst>
                  <a:ext uri="{0D108BD9-81ED-4DB2-BD59-A6C34878D82A}">
                    <a16:rowId xmlns:a16="http://schemas.microsoft.com/office/drawing/2014/main" val="10003"/>
                  </a:ext>
                </a:extLst>
              </a:tr>
              <a:tr h="438100">
                <a:tc>
                  <a:txBody>
                    <a:bodyPr/>
                    <a:lstStyle/>
                    <a:p>
                      <a:pPr marL="0" marR="0" lvl="0" indent="0" algn="l" rtl="0">
                        <a:lnSpc>
                          <a:spcPct val="100000"/>
                        </a:lnSpc>
                        <a:spcBef>
                          <a:spcPts val="0"/>
                        </a:spcBef>
                        <a:spcAft>
                          <a:spcPts val="0"/>
                        </a:spcAft>
                        <a:buClr>
                          <a:schemeClr val="dk1"/>
                        </a:buClr>
                        <a:buSzPts val="1100"/>
                        <a:buFont typeface="Arial"/>
                        <a:buNone/>
                      </a:pPr>
                      <a:r>
                        <a:rPr lang="en-GB" sz="1400" u="none" strike="noStrike" cap="none">
                          <a:solidFill>
                            <a:schemeClr val="dk1"/>
                          </a:solidFill>
                        </a:rPr>
                        <a:t>Qualifying </a:t>
                      </a:r>
                      <a:r>
                        <a:rPr lang="en-GB" sz="1400" b="1" u="none" strike="noStrike" cap="none">
                          <a:solidFill>
                            <a:schemeClr val="dk1"/>
                          </a:solidFill>
                        </a:rPr>
                        <a:t>EU</a:t>
                      </a:r>
                      <a:r>
                        <a:rPr lang="en-GB" sz="1400" u="none" strike="noStrike" cap="none">
                          <a:solidFill>
                            <a:schemeClr val="dk1"/>
                          </a:solidFill>
                        </a:rPr>
                        <a:t> citizens or EU citizens with retained rights</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sz="1400" u="none" strike="noStrike" cap="none"/>
                    </a:p>
                  </a:txBody>
                  <a:tcPr marL="91425" marR="91425" marT="91425" marB="91425"/>
                </a:tc>
                <a:extLst>
                  <a:ext uri="{0D108BD9-81ED-4DB2-BD59-A6C34878D82A}">
                    <a16:rowId xmlns:a16="http://schemas.microsoft.com/office/drawing/2014/main" val="10004"/>
                  </a:ext>
                </a:extLst>
              </a:tr>
            </a:tbl>
          </a:graphicData>
        </a:graphic>
      </p:graphicFrame>
      <p:sp>
        <p:nvSpPr>
          <p:cNvPr id="180" name="Google Shape;180;g2f37e289923_0_109"/>
          <p:cNvSpPr/>
          <p:nvPr/>
        </p:nvSpPr>
        <p:spPr>
          <a:xfrm>
            <a:off x="312400" y="4122212"/>
            <a:ext cx="8208900" cy="280200"/>
          </a:xfrm>
          <a:prstGeom prst="roundRect">
            <a:avLst>
              <a:gd name="adj" fmla="val 16667"/>
            </a:avLst>
          </a:prstGeom>
          <a:solidFill>
            <a:srgbClr val="9A71B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1500" b="1" i="0" u="none" strike="noStrike" cap="none">
                <a:solidFill>
                  <a:schemeClr val="lt1"/>
                </a:solidFill>
                <a:latin typeface="Arial"/>
                <a:ea typeface="Arial"/>
                <a:cs typeface="Arial"/>
                <a:sym typeface="Arial"/>
              </a:rPr>
              <a:t>For further information on eligibility, head to </a:t>
            </a:r>
            <a:r>
              <a:rPr lang="en-GB" sz="1500" b="1" i="0" u="sng" strike="noStrike" cap="none">
                <a:solidFill>
                  <a:schemeClr val="lt1"/>
                </a:solidFill>
                <a:latin typeface="Arial"/>
                <a:ea typeface="Arial"/>
                <a:cs typeface="Arial"/>
                <a:sym typeface="Arial"/>
                <a:hlinkClick r:id="rId6">
                  <a:extLst>
                    <a:ext uri="{A12FA001-AC4F-418D-AE19-62706E023703}">
                      <ahyp:hlinkClr xmlns:ahyp="http://schemas.microsoft.com/office/drawing/2018/hyperlinkcolor" val="tx"/>
                    </a:ext>
                  </a:extLst>
                </a:hlinkClick>
              </a:rPr>
              <a:t>electoralcommission.org.uk</a:t>
            </a:r>
            <a:endParaRPr sz="900" b="1"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pic>
        <p:nvPicPr>
          <p:cNvPr id="185" name="Google Shape;185;g2f37e289923_0_121"/>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186" name="Google Shape;186;g2f37e289923_0_121"/>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187" name="Google Shape;187;g2f37e289923_0_121"/>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188" name="Google Shape;188;g2f37e289923_0_121"/>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189" name="Google Shape;189;g2f37e289923_0_121"/>
          <p:cNvPicPr preferRelativeResize="0"/>
          <p:nvPr/>
        </p:nvPicPr>
        <p:blipFill rotWithShape="1">
          <a:blip r:embed="rId5">
            <a:alphaModFix/>
          </a:blip>
          <a:srcRect/>
          <a:stretch/>
        </p:blipFill>
        <p:spPr>
          <a:xfrm>
            <a:off x="2661938" y="214125"/>
            <a:ext cx="3820125" cy="280150"/>
          </a:xfrm>
          <a:prstGeom prst="rect">
            <a:avLst/>
          </a:prstGeom>
          <a:noFill/>
          <a:ln>
            <a:noFill/>
          </a:ln>
        </p:spPr>
      </p:pic>
      <p:pic>
        <p:nvPicPr>
          <p:cNvPr id="190" name="Google Shape;190;g2f37e289923_0_121"/>
          <p:cNvPicPr preferRelativeResize="0"/>
          <p:nvPr/>
        </p:nvPicPr>
        <p:blipFill rotWithShape="1">
          <a:blip r:embed="rId6">
            <a:alphaModFix/>
          </a:blip>
          <a:srcRect/>
          <a:stretch/>
        </p:blipFill>
        <p:spPr>
          <a:xfrm>
            <a:off x="2707105" y="2468237"/>
            <a:ext cx="3820125" cy="1355525"/>
          </a:xfrm>
          <a:prstGeom prst="rect">
            <a:avLst/>
          </a:prstGeom>
          <a:noFill/>
          <a:ln>
            <a:noFill/>
          </a:ln>
        </p:spPr>
      </p:pic>
      <p:sp>
        <p:nvSpPr>
          <p:cNvPr id="191" name="Google Shape;191;g2f37e289923_0_121"/>
          <p:cNvSpPr txBox="1"/>
          <p:nvPr/>
        </p:nvSpPr>
        <p:spPr>
          <a:xfrm>
            <a:off x="1394350" y="1694263"/>
            <a:ext cx="58122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Arial"/>
                <a:ea typeface="Arial"/>
                <a:cs typeface="Arial"/>
                <a:sym typeface="Arial"/>
              </a:rPr>
              <a:t>To register to vote, head to </a:t>
            </a:r>
            <a:r>
              <a:rPr lang="en-GB" sz="1600" b="0" i="0" u="sng" strike="noStrike" cap="none">
                <a:solidFill>
                  <a:schemeClr val="accent5"/>
                </a:solidFill>
                <a:latin typeface="Arial"/>
                <a:ea typeface="Arial"/>
                <a:cs typeface="Arial"/>
                <a:sym typeface="Arial"/>
                <a:hlinkClick r:id="rId7">
                  <a:extLst>
                    <a:ext uri="{A12FA001-AC4F-418D-AE19-62706E023703}">
                      <ahyp:hlinkClr xmlns:ahyp="http://schemas.microsoft.com/office/drawing/2018/hyperlinkcolor" val="tx"/>
                    </a:ext>
                  </a:extLst>
                </a:hlinkClick>
              </a:rPr>
              <a:t>gov.uk/register-to-vote</a:t>
            </a:r>
            <a:r>
              <a:rPr lang="en-GB" sz="1600" b="0" i="0" u="none" strike="noStrike" cap="none">
                <a:solidFill>
                  <a:schemeClr val="lt1"/>
                </a:solidFill>
                <a:latin typeface="Arial"/>
                <a:ea typeface="Arial"/>
                <a:cs typeface="Arial"/>
                <a:sym typeface="Arial"/>
              </a:rPr>
              <a:t> </a:t>
            </a:r>
            <a:endParaRPr sz="1600" b="0" i="0" u="none" strike="noStrike" cap="none">
              <a:solidFill>
                <a:schemeClr val="lt1"/>
              </a:solidFill>
              <a:latin typeface="Arial"/>
              <a:ea typeface="Arial"/>
              <a:cs typeface="Arial"/>
              <a:sym typeface="Arial"/>
            </a:endParaRPr>
          </a:p>
        </p:txBody>
      </p:sp>
      <p:grpSp>
        <p:nvGrpSpPr>
          <p:cNvPr id="192" name="Google Shape;192;g2f37e289923_0_121"/>
          <p:cNvGrpSpPr/>
          <p:nvPr/>
        </p:nvGrpSpPr>
        <p:grpSpPr>
          <a:xfrm>
            <a:off x="509488" y="1562675"/>
            <a:ext cx="710862" cy="785100"/>
            <a:chOff x="509488" y="1522650"/>
            <a:chExt cx="710862" cy="785100"/>
          </a:xfrm>
        </p:grpSpPr>
        <p:sp>
          <p:nvSpPr>
            <p:cNvPr id="193" name="Google Shape;193;g2f37e289923_0_121"/>
            <p:cNvSpPr txBox="1"/>
            <p:nvPr/>
          </p:nvSpPr>
          <p:spPr>
            <a:xfrm>
              <a:off x="599650" y="1522650"/>
              <a:ext cx="620700" cy="785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900"/>
                <a:buFont typeface="Arial"/>
                <a:buNone/>
              </a:pPr>
              <a:r>
                <a:rPr lang="en-GB" sz="3900" b="1" i="0" u="none" strike="noStrike" cap="none">
                  <a:solidFill>
                    <a:schemeClr val="dk1"/>
                  </a:solidFill>
                  <a:latin typeface="Arial"/>
                  <a:ea typeface="Arial"/>
                  <a:cs typeface="Arial"/>
                  <a:sym typeface="Arial"/>
                </a:rPr>
                <a:t>1</a:t>
              </a:r>
              <a:endParaRPr sz="3900" b="1" i="0" u="none" strike="noStrike" cap="none">
                <a:solidFill>
                  <a:schemeClr val="dk1"/>
                </a:solidFill>
                <a:latin typeface="Arial"/>
                <a:ea typeface="Arial"/>
                <a:cs typeface="Arial"/>
                <a:sym typeface="Arial"/>
              </a:endParaRPr>
            </a:p>
          </p:txBody>
        </p:sp>
        <p:sp>
          <p:nvSpPr>
            <p:cNvPr id="194" name="Google Shape;194;g2f37e289923_0_121"/>
            <p:cNvSpPr/>
            <p:nvPr/>
          </p:nvSpPr>
          <p:spPr>
            <a:xfrm>
              <a:off x="509488" y="1586850"/>
              <a:ext cx="648600" cy="580500"/>
            </a:xfrm>
            <a:prstGeom prst="roundRect">
              <a:avLst>
                <a:gd name="adj" fmla="val 16667"/>
              </a:avLst>
            </a:prstGeom>
            <a:noFill/>
            <a:ln w="9525" cap="flat" cmpd="sng">
              <a:solidFill>
                <a:srgbClr val="02304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5" name="Google Shape;195;g2f37e289923_0_121"/>
          <p:cNvSpPr/>
          <p:nvPr/>
        </p:nvSpPr>
        <p:spPr>
          <a:xfrm>
            <a:off x="457750" y="968800"/>
            <a:ext cx="8208900" cy="431100"/>
          </a:xfrm>
          <a:prstGeom prst="roundRect">
            <a:avLst>
              <a:gd name="adj" fmla="val 16667"/>
            </a:avLst>
          </a:prstGeom>
          <a:solidFill>
            <a:srgbClr val="02304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lt1"/>
                </a:solidFill>
                <a:latin typeface="Arial"/>
                <a:ea typeface="Arial"/>
                <a:cs typeface="Arial"/>
                <a:sym typeface="Arial"/>
              </a:rPr>
              <a:t>How can you have your voice heard in the voting system?</a:t>
            </a:r>
            <a:endParaRPr sz="1400" b="1"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9"/>
        <p:cNvGrpSpPr/>
        <p:nvPr/>
      </p:nvGrpSpPr>
      <p:grpSpPr>
        <a:xfrm>
          <a:off x="0" y="0"/>
          <a:ext cx="0" cy="0"/>
          <a:chOff x="0" y="0"/>
          <a:chExt cx="0" cy="0"/>
        </a:xfrm>
      </p:grpSpPr>
      <p:pic>
        <p:nvPicPr>
          <p:cNvPr id="200" name="Google Shape;200;g2f5993a17fe_0_62"/>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201" name="Google Shape;201;g2f5993a17fe_0_62"/>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202" name="Google Shape;202;g2f5993a17fe_0_62"/>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203" name="Google Shape;203;g2f5993a17fe_0_62"/>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204" name="Google Shape;204;g2f5993a17fe_0_62"/>
          <p:cNvPicPr preferRelativeResize="0"/>
          <p:nvPr/>
        </p:nvPicPr>
        <p:blipFill rotWithShape="1">
          <a:blip r:embed="rId5">
            <a:alphaModFix/>
          </a:blip>
          <a:srcRect/>
          <a:stretch/>
        </p:blipFill>
        <p:spPr>
          <a:xfrm>
            <a:off x="2661938" y="214125"/>
            <a:ext cx="3820125" cy="280150"/>
          </a:xfrm>
          <a:prstGeom prst="rect">
            <a:avLst/>
          </a:prstGeom>
          <a:noFill/>
          <a:ln>
            <a:noFill/>
          </a:ln>
        </p:spPr>
      </p:pic>
      <p:pic>
        <p:nvPicPr>
          <p:cNvPr id="205" name="Google Shape;205;g2f5993a17fe_0_62"/>
          <p:cNvPicPr preferRelativeResize="0"/>
          <p:nvPr/>
        </p:nvPicPr>
        <p:blipFill rotWithShape="1">
          <a:blip r:embed="rId6">
            <a:alphaModFix/>
          </a:blip>
          <a:srcRect l="31371" t="15553" r="33390" b="19642"/>
          <a:stretch/>
        </p:blipFill>
        <p:spPr>
          <a:xfrm>
            <a:off x="2908188" y="2157400"/>
            <a:ext cx="312223" cy="650400"/>
          </a:xfrm>
          <a:prstGeom prst="rect">
            <a:avLst/>
          </a:prstGeom>
          <a:noFill/>
          <a:ln>
            <a:noFill/>
          </a:ln>
        </p:spPr>
      </p:pic>
      <p:pic>
        <p:nvPicPr>
          <p:cNvPr id="206" name="Google Shape;206;g2f5993a17fe_0_62"/>
          <p:cNvPicPr preferRelativeResize="0"/>
          <p:nvPr/>
        </p:nvPicPr>
        <p:blipFill rotWithShape="1">
          <a:blip r:embed="rId7">
            <a:alphaModFix/>
          </a:blip>
          <a:srcRect/>
          <a:stretch/>
        </p:blipFill>
        <p:spPr>
          <a:xfrm>
            <a:off x="2808100" y="2939506"/>
            <a:ext cx="512398" cy="580357"/>
          </a:xfrm>
          <a:prstGeom prst="rect">
            <a:avLst/>
          </a:prstGeom>
          <a:noFill/>
          <a:ln>
            <a:noFill/>
          </a:ln>
        </p:spPr>
      </p:pic>
      <p:pic>
        <p:nvPicPr>
          <p:cNvPr id="207" name="Google Shape;207;g2f5993a17fe_0_62"/>
          <p:cNvPicPr preferRelativeResize="0"/>
          <p:nvPr/>
        </p:nvPicPr>
        <p:blipFill rotWithShape="1">
          <a:blip r:embed="rId8">
            <a:alphaModFix/>
          </a:blip>
          <a:srcRect/>
          <a:stretch/>
        </p:blipFill>
        <p:spPr>
          <a:xfrm>
            <a:off x="2808100" y="3565309"/>
            <a:ext cx="512398" cy="580357"/>
          </a:xfrm>
          <a:prstGeom prst="rect">
            <a:avLst/>
          </a:prstGeom>
          <a:noFill/>
          <a:ln>
            <a:noFill/>
          </a:ln>
        </p:spPr>
      </p:pic>
      <p:sp>
        <p:nvSpPr>
          <p:cNvPr id="208" name="Google Shape;208;g2f5993a17fe_0_62"/>
          <p:cNvSpPr txBox="1"/>
          <p:nvPr/>
        </p:nvSpPr>
        <p:spPr>
          <a:xfrm>
            <a:off x="1371050" y="1734813"/>
            <a:ext cx="2602800" cy="2401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Arial"/>
                <a:ea typeface="Arial"/>
                <a:cs typeface="Arial"/>
                <a:sym typeface="Arial"/>
              </a:rPr>
              <a:t>You can vote in:</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Arial"/>
                <a:ea typeface="Arial"/>
                <a:cs typeface="Arial"/>
                <a:sym typeface="Arial"/>
              </a:rPr>
              <a:t> </a:t>
            </a:r>
            <a:endParaRPr sz="1600" b="0" i="0" u="none" strike="noStrike" cap="none">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Char char="●"/>
            </a:pPr>
            <a:r>
              <a:rPr lang="en-GB" sz="1600" b="1" i="0" u="none" strike="noStrike" cap="none">
                <a:solidFill>
                  <a:schemeClr val="dk1"/>
                </a:solidFill>
              </a:rPr>
              <a:t>In person</a:t>
            </a:r>
            <a:endParaRPr sz="1600" b="1" i="0" u="none" strike="noStrike" cap="none">
              <a:solidFill>
                <a:schemeClr val="dk1"/>
              </a:solidFill>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Char char="●"/>
            </a:pPr>
            <a:r>
              <a:rPr lang="en-GB" sz="1600" b="1" i="0" u="none" strike="noStrike" cap="none">
                <a:solidFill>
                  <a:schemeClr val="dk1"/>
                </a:solidFill>
              </a:rPr>
              <a:t>By post</a:t>
            </a:r>
            <a:endParaRPr sz="1600" b="1" i="0" u="none" strike="noStrike" cap="none">
              <a:solidFill>
                <a:schemeClr val="dk1"/>
              </a:solidFil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en-GB" sz="1600" b="1" i="0" u="none" strike="noStrike" cap="none">
                <a:solidFill>
                  <a:schemeClr val="dk1"/>
                </a:solidFill>
              </a:rPr>
              <a:t>By proxy</a:t>
            </a:r>
            <a:r>
              <a:rPr lang="en-GB" sz="1600" b="0" i="0" u="none" strike="noStrike" cap="none">
                <a:solidFill>
                  <a:schemeClr val="dk1"/>
                </a:solidFill>
                <a:latin typeface="Arial"/>
                <a:ea typeface="Arial"/>
                <a:cs typeface="Arial"/>
                <a:sym typeface="Arial"/>
              </a:rPr>
              <a:t> </a:t>
            </a:r>
            <a:endParaRPr sz="1600" b="0" i="0" u="none" strike="noStrike" cap="none">
              <a:solidFill>
                <a:schemeClr val="lt1"/>
              </a:solidFill>
              <a:latin typeface="Arial"/>
              <a:ea typeface="Arial"/>
              <a:cs typeface="Arial"/>
              <a:sym typeface="Arial"/>
            </a:endParaRPr>
          </a:p>
        </p:txBody>
      </p:sp>
      <p:grpSp>
        <p:nvGrpSpPr>
          <p:cNvPr id="209" name="Google Shape;209;g2f5993a17fe_0_62"/>
          <p:cNvGrpSpPr/>
          <p:nvPr/>
        </p:nvGrpSpPr>
        <p:grpSpPr>
          <a:xfrm>
            <a:off x="509500" y="1622900"/>
            <a:ext cx="684537" cy="785100"/>
            <a:chOff x="1314588" y="2284450"/>
            <a:chExt cx="684537" cy="785100"/>
          </a:xfrm>
        </p:grpSpPr>
        <p:sp>
          <p:nvSpPr>
            <p:cNvPr id="210" name="Google Shape;210;g2f5993a17fe_0_62"/>
            <p:cNvSpPr txBox="1"/>
            <p:nvPr/>
          </p:nvSpPr>
          <p:spPr>
            <a:xfrm>
              <a:off x="1378425" y="2284450"/>
              <a:ext cx="620700" cy="785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900"/>
                <a:buFont typeface="Arial"/>
                <a:buNone/>
              </a:pPr>
              <a:r>
                <a:rPr lang="en-GB" sz="3900" b="1" i="0" u="none" strike="noStrike" cap="none">
                  <a:solidFill>
                    <a:schemeClr val="dk1"/>
                  </a:solidFill>
                  <a:latin typeface="Arial"/>
                  <a:ea typeface="Arial"/>
                  <a:cs typeface="Arial"/>
                  <a:sym typeface="Arial"/>
                </a:rPr>
                <a:t>2</a:t>
              </a:r>
              <a:endParaRPr sz="3900" b="1" i="0" u="none" strike="noStrike" cap="none">
                <a:solidFill>
                  <a:schemeClr val="dk1"/>
                </a:solidFill>
                <a:latin typeface="Arial"/>
                <a:ea typeface="Arial"/>
                <a:cs typeface="Arial"/>
                <a:sym typeface="Arial"/>
              </a:endParaRPr>
            </a:p>
          </p:txBody>
        </p:sp>
        <p:sp>
          <p:nvSpPr>
            <p:cNvPr id="211" name="Google Shape;211;g2f5993a17fe_0_62"/>
            <p:cNvSpPr/>
            <p:nvPr/>
          </p:nvSpPr>
          <p:spPr>
            <a:xfrm>
              <a:off x="1314588" y="2386750"/>
              <a:ext cx="648600" cy="580500"/>
            </a:xfrm>
            <a:prstGeom prst="roundRect">
              <a:avLst>
                <a:gd name="adj" fmla="val 16667"/>
              </a:avLst>
            </a:prstGeom>
            <a:noFill/>
            <a:ln w="9525" cap="flat" cmpd="sng">
              <a:solidFill>
                <a:srgbClr val="02304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2" name="Google Shape;212;g2f5993a17fe_0_62"/>
          <p:cNvSpPr/>
          <p:nvPr/>
        </p:nvSpPr>
        <p:spPr>
          <a:xfrm>
            <a:off x="457750" y="968800"/>
            <a:ext cx="8208900" cy="431100"/>
          </a:xfrm>
          <a:prstGeom prst="roundRect">
            <a:avLst>
              <a:gd name="adj" fmla="val 16667"/>
            </a:avLst>
          </a:prstGeom>
          <a:solidFill>
            <a:srgbClr val="02304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lt1"/>
                </a:solidFill>
                <a:latin typeface="Arial"/>
                <a:ea typeface="Arial"/>
                <a:cs typeface="Arial"/>
                <a:sym typeface="Arial"/>
              </a:rPr>
              <a:t>How can you have your voice heard in the voting system?</a:t>
            </a:r>
            <a:endParaRPr sz="1400" b="1" i="0" u="none" strike="noStrike" cap="none">
              <a:solidFill>
                <a:schemeClr val="lt1"/>
              </a:solidFill>
              <a:latin typeface="Montserrat"/>
              <a:ea typeface="Montserrat"/>
              <a:cs typeface="Montserrat"/>
              <a:sym typeface="Montserrat"/>
            </a:endParaRPr>
          </a:p>
        </p:txBody>
      </p:sp>
      <p:sp>
        <p:nvSpPr>
          <p:cNvPr id="213" name="Google Shape;213;g2f5993a17fe_0_62"/>
          <p:cNvSpPr txBox="1"/>
          <p:nvPr/>
        </p:nvSpPr>
        <p:spPr>
          <a:xfrm>
            <a:off x="3288025" y="2152075"/>
            <a:ext cx="5020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This means that on election (voting) day you go to your local polling station, show your photo Voter ID and cast your vote. </a:t>
            </a:r>
            <a:endParaRPr sz="1200"/>
          </a:p>
        </p:txBody>
      </p:sp>
      <p:sp>
        <p:nvSpPr>
          <p:cNvPr id="214" name="Google Shape;214;g2f5993a17fe_0_62"/>
          <p:cNvSpPr txBox="1"/>
          <p:nvPr/>
        </p:nvSpPr>
        <p:spPr>
          <a:xfrm>
            <a:off x="3288025" y="2779388"/>
            <a:ext cx="5020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This means that before election (voting) day you are sent papers for you to vote at home. To vote, you must follow the instructions and post your vote before the deadline. </a:t>
            </a:r>
            <a:endParaRPr sz="1200"/>
          </a:p>
        </p:txBody>
      </p:sp>
      <p:sp>
        <p:nvSpPr>
          <p:cNvPr id="215" name="Google Shape;215;g2f5993a17fe_0_62"/>
          <p:cNvSpPr txBox="1"/>
          <p:nvPr/>
        </p:nvSpPr>
        <p:spPr>
          <a:xfrm>
            <a:off x="3288025" y="3519875"/>
            <a:ext cx="5020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solidFill>
                  <a:schemeClr val="dk1"/>
                </a:solidFill>
              </a:rPr>
              <a:t>This means that before election (voting) day you have chosen someone to vote in person instead of you. You trust this individual to vote for the person you wish. </a:t>
            </a:r>
            <a:endParaRPr sz="1200" dirty="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pic>
        <p:nvPicPr>
          <p:cNvPr id="220" name="Google Shape;220;g2f37e289923_0_153"/>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221" name="Google Shape;221;g2f37e289923_0_153"/>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222" name="Google Shape;222;g2f37e289923_0_153"/>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223" name="Google Shape;223;g2f37e289923_0_153"/>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224" name="Google Shape;224;g2f37e289923_0_153"/>
          <p:cNvPicPr preferRelativeResize="0"/>
          <p:nvPr/>
        </p:nvPicPr>
        <p:blipFill rotWithShape="1">
          <a:blip r:embed="rId5">
            <a:alphaModFix/>
          </a:blip>
          <a:srcRect/>
          <a:stretch/>
        </p:blipFill>
        <p:spPr>
          <a:xfrm>
            <a:off x="2661938" y="214125"/>
            <a:ext cx="3820125" cy="280150"/>
          </a:xfrm>
          <a:prstGeom prst="rect">
            <a:avLst/>
          </a:prstGeom>
          <a:noFill/>
          <a:ln>
            <a:noFill/>
          </a:ln>
        </p:spPr>
      </p:pic>
      <p:pic>
        <p:nvPicPr>
          <p:cNvPr id="225" name="Google Shape;225;g2f37e289923_0_153"/>
          <p:cNvPicPr preferRelativeResize="0"/>
          <p:nvPr/>
        </p:nvPicPr>
        <p:blipFill rotWithShape="1">
          <a:blip r:embed="rId6">
            <a:alphaModFix/>
          </a:blip>
          <a:srcRect r="72562" b="67262"/>
          <a:stretch/>
        </p:blipFill>
        <p:spPr>
          <a:xfrm>
            <a:off x="2995512" y="2366176"/>
            <a:ext cx="1253001" cy="761587"/>
          </a:xfrm>
          <a:prstGeom prst="rect">
            <a:avLst/>
          </a:prstGeom>
          <a:noFill/>
          <a:ln>
            <a:noFill/>
          </a:ln>
        </p:spPr>
      </p:pic>
      <p:pic>
        <p:nvPicPr>
          <p:cNvPr id="226" name="Google Shape;226;g2f37e289923_0_153"/>
          <p:cNvPicPr preferRelativeResize="0"/>
          <p:nvPr/>
        </p:nvPicPr>
        <p:blipFill rotWithShape="1">
          <a:blip r:embed="rId6">
            <a:alphaModFix/>
          </a:blip>
          <a:srcRect l="28239" t="46566" r="45728" b="24222"/>
          <a:stretch/>
        </p:blipFill>
        <p:spPr>
          <a:xfrm>
            <a:off x="5722488" y="2464303"/>
            <a:ext cx="1030225" cy="588955"/>
          </a:xfrm>
          <a:prstGeom prst="rect">
            <a:avLst/>
          </a:prstGeom>
          <a:noFill/>
          <a:ln>
            <a:noFill/>
          </a:ln>
        </p:spPr>
      </p:pic>
      <p:pic>
        <p:nvPicPr>
          <p:cNvPr id="227" name="Google Shape;227;g2f37e289923_0_153"/>
          <p:cNvPicPr preferRelativeResize="0"/>
          <p:nvPr/>
        </p:nvPicPr>
        <p:blipFill rotWithShape="1">
          <a:blip r:embed="rId6">
            <a:alphaModFix/>
          </a:blip>
          <a:srcRect l="78573" t="25620" b="28668"/>
          <a:stretch/>
        </p:blipFill>
        <p:spPr>
          <a:xfrm>
            <a:off x="4605966" y="2193479"/>
            <a:ext cx="881585" cy="958202"/>
          </a:xfrm>
          <a:prstGeom prst="rect">
            <a:avLst/>
          </a:prstGeom>
          <a:noFill/>
          <a:ln>
            <a:noFill/>
          </a:ln>
        </p:spPr>
      </p:pic>
      <p:sp>
        <p:nvSpPr>
          <p:cNvPr id="228" name="Google Shape;228;g2f37e289923_0_153"/>
          <p:cNvSpPr txBox="1"/>
          <p:nvPr/>
        </p:nvSpPr>
        <p:spPr>
          <a:xfrm>
            <a:off x="2783175" y="3031836"/>
            <a:ext cx="1677600" cy="588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Arial"/>
                <a:ea typeface="Arial"/>
                <a:cs typeface="Arial"/>
                <a:sym typeface="Arial"/>
              </a:rPr>
              <a:t>UK, Channel Islands or EEA driving licence </a:t>
            </a:r>
            <a:endParaRPr sz="900" b="0" i="0" u="none" strike="noStrike" cap="none">
              <a:solidFill>
                <a:schemeClr val="dk1"/>
              </a:solidFill>
              <a:latin typeface="Arial"/>
              <a:ea typeface="Arial"/>
              <a:cs typeface="Arial"/>
              <a:sym typeface="Arial"/>
            </a:endParaRPr>
          </a:p>
        </p:txBody>
      </p:sp>
      <p:sp>
        <p:nvSpPr>
          <p:cNvPr id="229" name="Google Shape;229;g2f37e289923_0_153"/>
          <p:cNvSpPr txBox="1"/>
          <p:nvPr/>
        </p:nvSpPr>
        <p:spPr>
          <a:xfrm>
            <a:off x="1097225" y="2696550"/>
            <a:ext cx="1480200" cy="448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1400" b="0" i="0" u="none" strike="noStrike" cap="none">
                <a:solidFill>
                  <a:schemeClr val="dk1"/>
                </a:solidFill>
                <a:latin typeface="Arial"/>
                <a:ea typeface="Arial"/>
                <a:cs typeface="Arial"/>
                <a:sym typeface="Arial"/>
              </a:rPr>
              <a:t>These include, but are not limited to:</a:t>
            </a:r>
            <a:endParaRPr sz="1400" b="0" i="0" u="none" strike="noStrike" cap="none">
              <a:solidFill>
                <a:schemeClr val="dk1"/>
              </a:solidFill>
              <a:latin typeface="Arial"/>
              <a:ea typeface="Arial"/>
              <a:cs typeface="Arial"/>
              <a:sym typeface="Arial"/>
            </a:endParaRPr>
          </a:p>
        </p:txBody>
      </p:sp>
      <p:sp>
        <p:nvSpPr>
          <p:cNvPr id="230" name="Google Shape;230;g2f37e289923_0_153"/>
          <p:cNvSpPr txBox="1"/>
          <p:nvPr/>
        </p:nvSpPr>
        <p:spPr>
          <a:xfrm>
            <a:off x="4146661" y="3127748"/>
            <a:ext cx="1677600" cy="588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Arial"/>
                <a:ea typeface="Arial"/>
                <a:cs typeface="Arial"/>
                <a:sym typeface="Arial"/>
              </a:rPr>
              <a:t>UK, commonwealth </a:t>
            </a:r>
            <a:endParaRPr sz="9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Arial"/>
                <a:ea typeface="Arial"/>
                <a:cs typeface="Arial"/>
                <a:sym typeface="Arial"/>
              </a:rPr>
              <a:t>or EEA passport</a:t>
            </a:r>
            <a:endParaRPr sz="900" b="0" i="0" u="none" strike="noStrike" cap="none">
              <a:solidFill>
                <a:schemeClr val="dk1"/>
              </a:solidFill>
              <a:latin typeface="Arial"/>
              <a:ea typeface="Arial"/>
              <a:cs typeface="Arial"/>
              <a:sym typeface="Arial"/>
            </a:endParaRPr>
          </a:p>
        </p:txBody>
      </p:sp>
      <p:sp>
        <p:nvSpPr>
          <p:cNvPr id="231" name="Google Shape;231;g2f37e289923_0_153"/>
          <p:cNvSpPr txBox="1"/>
          <p:nvPr/>
        </p:nvSpPr>
        <p:spPr>
          <a:xfrm>
            <a:off x="5632664" y="3127748"/>
            <a:ext cx="1254300" cy="588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Arial"/>
                <a:ea typeface="Arial"/>
                <a:cs typeface="Arial"/>
                <a:sym typeface="Arial"/>
              </a:rPr>
              <a:t>Blue Badge scheme card</a:t>
            </a:r>
            <a:endParaRPr sz="900" b="0" i="0" u="none" strike="noStrike" cap="none">
              <a:solidFill>
                <a:schemeClr val="dk1"/>
              </a:solidFill>
              <a:latin typeface="Arial"/>
              <a:ea typeface="Arial"/>
              <a:cs typeface="Arial"/>
              <a:sym typeface="Arial"/>
            </a:endParaRPr>
          </a:p>
        </p:txBody>
      </p:sp>
      <p:sp>
        <p:nvSpPr>
          <p:cNvPr id="232" name="Google Shape;232;g2f37e289923_0_153"/>
          <p:cNvSpPr txBox="1"/>
          <p:nvPr/>
        </p:nvSpPr>
        <p:spPr>
          <a:xfrm>
            <a:off x="1637550" y="1762375"/>
            <a:ext cx="54216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Arial"/>
                <a:ea typeface="Arial"/>
                <a:cs typeface="Arial"/>
                <a:sym typeface="Arial"/>
              </a:rPr>
              <a:t>You need an accepted form of ID to vote in person </a:t>
            </a:r>
            <a:endParaRPr sz="1600" b="0" i="0" u="none" strike="noStrike" cap="none">
              <a:solidFill>
                <a:schemeClr val="lt1"/>
              </a:solidFill>
              <a:latin typeface="Arial"/>
              <a:ea typeface="Arial"/>
              <a:cs typeface="Arial"/>
              <a:sym typeface="Arial"/>
            </a:endParaRPr>
          </a:p>
        </p:txBody>
      </p:sp>
      <p:grpSp>
        <p:nvGrpSpPr>
          <p:cNvPr id="233" name="Google Shape;233;g2f37e289923_0_153"/>
          <p:cNvGrpSpPr/>
          <p:nvPr/>
        </p:nvGrpSpPr>
        <p:grpSpPr>
          <a:xfrm>
            <a:off x="752688" y="1569900"/>
            <a:ext cx="710862" cy="785100"/>
            <a:chOff x="1751888" y="2430400"/>
            <a:chExt cx="710862" cy="785100"/>
          </a:xfrm>
        </p:grpSpPr>
        <p:sp>
          <p:nvSpPr>
            <p:cNvPr id="234" name="Google Shape;234;g2f37e289923_0_153"/>
            <p:cNvSpPr txBox="1"/>
            <p:nvPr/>
          </p:nvSpPr>
          <p:spPr>
            <a:xfrm>
              <a:off x="1842050" y="2430400"/>
              <a:ext cx="620700" cy="785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900"/>
                <a:buFont typeface="Arial"/>
                <a:buNone/>
              </a:pPr>
              <a:r>
                <a:rPr lang="en-GB" sz="3900" b="1" i="0" u="none" strike="noStrike" cap="none">
                  <a:solidFill>
                    <a:schemeClr val="dk1"/>
                  </a:solidFill>
                  <a:latin typeface="Arial"/>
                  <a:ea typeface="Arial"/>
                  <a:cs typeface="Arial"/>
                  <a:sym typeface="Arial"/>
                </a:rPr>
                <a:t>3</a:t>
              </a:r>
              <a:endParaRPr sz="3900" b="1" i="0" u="none" strike="noStrike" cap="none">
                <a:solidFill>
                  <a:schemeClr val="dk1"/>
                </a:solidFill>
                <a:latin typeface="Arial"/>
                <a:ea typeface="Arial"/>
                <a:cs typeface="Arial"/>
                <a:sym typeface="Arial"/>
              </a:endParaRPr>
            </a:p>
          </p:txBody>
        </p:sp>
        <p:sp>
          <p:nvSpPr>
            <p:cNvPr id="235" name="Google Shape;235;g2f37e289923_0_153"/>
            <p:cNvSpPr/>
            <p:nvPr/>
          </p:nvSpPr>
          <p:spPr>
            <a:xfrm>
              <a:off x="1751888" y="2532700"/>
              <a:ext cx="648600" cy="580500"/>
            </a:xfrm>
            <a:prstGeom prst="roundRect">
              <a:avLst>
                <a:gd name="adj" fmla="val 16667"/>
              </a:avLst>
            </a:prstGeom>
            <a:noFill/>
            <a:ln w="9525" cap="flat" cmpd="sng">
              <a:solidFill>
                <a:srgbClr val="02304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6" name="Google Shape;236;g2f37e289923_0_153"/>
          <p:cNvSpPr/>
          <p:nvPr/>
        </p:nvSpPr>
        <p:spPr>
          <a:xfrm>
            <a:off x="457750" y="968800"/>
            <a:ext cx="8208900" cy="431100"/>
          </a:xfrm>
          <a:prstGeom prst="roundRect">
            <a:avLst>
              <a:gd name="adj" fmla="val 16667"/>
            </a:avLst>
          </a:prstGeom>
          <a:solidFill>
            <a:srgbClr val="02304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lt1"/>
                </a:solidFill>
                <a:latin typeface="Arial"/>
                <a:ea typeface="Arial"/>
                <a:cs typeface="Arial"/>
                <a:sym typeface="Arial"/>
              </a:rPr>
              <a:t>How can you have your voice heard in the voting system?</a:t>
            </a:r>
            <a:endParaRPr sz="1400" b="1"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p:cNvGrpSpPr/>
        <p:nvPr/>
      </p:nvGrpSpPr>
      <p:grpSpPr>
        <a:xfrm>
          <a:off x="0" y="0"/>
          <a:ext cx="0" cy="0"/>
          <a:chOff x="0" y="0"/>
          <a:chExt cx="0" cy="0"/>
        </a:xfrm>
      </p:grpSpPr>
      <p:sp>
        <p:nvSpPr>
          <p:cNvPr id="241" name="Google Shape;241;g2f37e289923_0_174"/>
          <p:cNvSpPr/>
          <p:nvPr/>
        </p:nvSpPr>
        <p:spPr>
          <a:xfrm>
            <a:off x="509500" y="849450"/>
            <a:ext cx="8157000" cy="596700"/>
          </a:xfrm>
          <a:prstGeom prst="roundRect">
            <a:avLst>
              <a:gd name="adj" fmla="val 16667"/>
            </a:avLst>
          </a:prstGeom>
          <a:solidFill>
            <a:srgbClr val="02304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lt1"/>
                </a:solidFill>
                <a:latin typeface="Arial"/>
                <a:ea typeface="Arial"/>
                <a:cs typeface="Arial"/>
                <a:sym typeface="Arial"/>
              </a:rPr>
              <a:t>How can you follow, talk or meet the people you vote for (representative)?</a:t>
            </a:r>
            <a:endParaRPr sz="1400" b="1" i="0" u="none" strike="noStrike" cap="none">
              <a:solidFill>
                <a:schemeClr val="lt1"/>
              </a:solidFill>
              <a:latin typeface="Montserrat"/>
              <a:ea typeface="Montserrat"/>
              <a:cs typeface="Montserrat"/>
              <a:sym typeface="Montserrat"/>
            </a:endParaRPr>
          </a:p>
        </p:txBody>
      </p:sp>
      <p:pic>
        <p:nvPicPr>
          <p:cNvPr id="242" name="Google Shape;242;g2f37e289923_0_174"/>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243" name="Google Shape;243;g2f37e289923_0_174"/>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244" name="Google Shape;244;g2f37e289923_0_174"/>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245" name="Google Shape;245;g2f37e289923_0_174"/>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246" name="Google Shape;246;g2f37e289923_0_174"/>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247" name="Google Shape;247;g2f37e289923_0_174"/>
          <p:cNvSpPr/>
          <p:nvPr/>
        </p:nvSpPr>
        <p:spPr>
          <a:xfrm>
            <a:off x="853350" y="3053150"/>
            <a:ext cx="2573400" cy="815700"/>
          </a:xfrm>
          <a:prstGeom prst="roundRect">
            <a:avLst>
              <a:gd name="adj" fmla="val 9649"/>
            </a:avLst>
          </a:prstGeom>
          <a:solidFill>
            <a:srgbClr val="FB85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lt1"/>
                </a:solidFill>
                <a:latin typeface="Arial"/>
                <a:ea typeface="Arial"/>
                <a:cs typeface="Arial"/>
                <a:sym typeface="Arial"/>
              </a:rPr>
              <a:t>Follow what they say and how they vote!</a:t>
            </a:r>
            <a:endParaRPr sz="1300" b="0" i="0" u="none" strike="noStrike" cap="none">
              <a:solidFill>
                <a:schemeClr val="lt1"/>
              </a:solidFill>
              <a:latin typeface="Arial"/>
              <a:ea typeface="Arial"/>
              <a:cs typeface="Arial"/>
              <a:sym typeface="Arial"/>
            </a:endParaRPr>
          </a:p>
        </p:txBody>
      </p:sp>
      <p:sp>
        <p:nvSpPr>
          <p:cNvPr id="248" name="Google Shape;248;g2f37e289923_0_174"/>
          <p:cNvSpPr/>
          <p:nvPr/>
        </p:nvSpPr>
        <p:spPr>
          <a:xfrm>
            <a:off x="3539000" y="3053150"/>
            <a:ext cx="2573400" cy="815700"/>
          </a:xfrm>
          <a:prstGeom prst="roundRect">
            <a:avLst>
              <a:gd name="adj" fmla="val 9649"/>
            </a:avLst>
          </a:prstGeom>
          <a:solidFill>
            <a:srgbClr val="FB85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lt1"/>
                </a:solidFill>
                <a:latin typeface="Arial"/>
                <a:ea typeface="Arial"/>
                <a:cs typeface="Arial"/>
                <a:sym typeface="Arial"/>
              </a:rPr>
              <a:t>Write to them! </a:t>
            </a:r>
            <a:endParaRPr sz="1300" b="0" i="0" u="none" strike="noStrike" cap="none">
              <a:solidFill>
                <a:schemeClr val="lt1"/>
              </a:solidFill>
              <a:latin typeface="Arial"/>
              <a:ea typeface="Arial"/>
              <a:cs typeface="Arial"/>
              <a:sym typeface="Arial"/>
            </a:endParaRPr>
          </a:p>
        </p:txBody>
      </p:sp>
      <p:sp>
        <p:nvSpPr>
          <p:cNvPr id="249" name="Google Shape;249;g2f37e289923_0_174"/>
          <p:cNvSpPr/>
          <p:nvPr/>
        </p:nvSpPr>
        <p:spPr>
          <a:xfrm>
            <a:off x="6224650" y="3053150"/>
            <a:ext cx="2573400" cy="815700"/>
          </a:xfrm>
          <a:prstGeom prst="roundRect">
            <a:avLst>
              <a:gd name="adj" fmla="val 9649"/>
            </a:avLst>
          </a:prstGeom>
          <a:solidFill>
            <a:srgbClr val="FB85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lt1"/>
                </a:solidFill>
                <a:latin typeface="Arial"/>
                <a:ea typeface="Arial"/>
                <a:cs typeface="Arial"/>
                <a:sym typeface="Arial"/>
              </a:rPr>
              <a:t>Talking to them! </a:t>
            </a:r>
            <a:endParaRPr sz="1300" b="0" i="0" u="none" strike="noStrike" cap="none">
              <a:solidFill>
                <a:schemeClr val="lt1"/>
              </a:solidFill>
              <a:latin typeface="Arial"/>
              <a:ea typeface="Arial"/>
              <a:cs typeface="Arial"/>
              <a:sym typeface="Arial"/>
            </a:endParaRPr>
          </a:p>
        </p:txBody>
      </p:sp>
      <p:pic>
        <p:nvPicPr>
          <p:cNvPr id="250" name="Google Shape;250;g2f37e289923_0_174"/>
          <p:cNvPicPr preferRelativeResize="0"/>
          <p:nvPr/>
        </p:nvPicPr>
        <p:blipFill rotWithShape="1">
          <a:blip r:embed="rId6">
            <a:alphaModFix/>
          </a:blip>
          <a:srcRect/>
          <a:stretch/>
        </p:blipFill>
        <p:spPr>
          <a:xfrm>
            <a:off x="3807838" y="1300663"/>
            <a:ext cx="2034700" cy="2034700"/>
          </a:xfrm>
          <a:prstGeom prst="rect">
            <a:avLst/>
          </a:prstGeom>
          <a:noFill/>
          <a:ln>
            <a:noFill/>
          </a:ln>
        </p:spPr>
      </p:pic>
      <p:pic>
        <p:nvPicPr>
          <p:cNvPr id="251" name="Google Shape;251;g2f37e289923_0_174"/>
          <p:cNvPicPr preferRelativeResize="0"/>
          <p:nvPr/>
        </p:nvPicPr>
        <p:blipFill rotWithShape="1">
          <a:blip r:embed="rId7">
            <a:alphaModFix/>
          </a:blip>
          <a:srcRect/>
          <a:stretch/>
        </p:blipFill>
        <p:spPr>
          <a:xfrm>
            <a:off x="1259600" y="1498038"/>
            <a:ext cx="1639925" cy="1639925"/>
          </a:xfrm>
          <a:prstGeom prst="rect">
            <a:avLst/>
          </a:prstGeom>
          <a:noFill/>
          <a:ln>
            <a:noFill/>
          </a:ln>
        </p:spPr>
      </p:pic>
      <p:pic>
        <p:nvPicPr>
          <p:cNvPr id="252" name="Google Shape;252;g2f37e289923_0_174"/>
          <p:cNvPicPr preferRelativeResize="0"/>
          <p:nvPr/>
        </p:nvPicPr>
        <p:blipFill rotWithShape="1">
          <a:blip r:embed="rId8">
            <a:alphaModFix/>
          </a:blip>
          <a:srcRect/>
          <a:stretch/>
        </p:blipFill>
        <p:spPr>
          <a:xfrm>
            <a:off x="6629888" y="1376075"/>
            <a:ext cx="1761900" cy="1761900"/>
          </a:xfrm>
          <a:prstGeom prst="rect">
            <a:avLst/>
          </a:prstGeom>
          <a:noFill/>
          <a:ln>
            <a:noFill/>
          </a:ln>
        </p:spPr>
      </p:pic>
      <p:sp>
        <p:nvSpPr>
          <p:cNvPr id="253" name="Google Shape;253;g2f37e289923_0_174"/>
          <p:cNvSpPr/>
          <p:nvPr/>
        </p:nvSpPr>
        <p:spPr>
          <a:xfrm>
            <a:off x="3564200" y="3903400"/>
            <a:ext cx="2523000" cy="395100"/>
          </a:xfrm>
          <a:prstGeom prst="roundRect">
            <a:avLst>
              <a:gd name="adj" fmla="val 16667"/>
            </a:avLst>
          </a:prstGeom>
          <a:solidFill>
            <a:schemeClr val="lt2"/>
          </a:solidFill>
          <a:ln w="9525" cap="flat" cmpd="sng">
            <a:solidFill>
              <a:srgbClr val="FB85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n-GB" sz="1400" b="0" i="0" u="none" strike="noStrike" cap="none">
                <a:solidFill>
                  <a:srgbClr val="000000"/>
                </a:solidFill>
                <a:latin typeface="Arial"/>
                <a:ea typeface="Arial"/>
                <a:cs typeface="Arial"/>
                <a:sym typeface="Arial"/>
              </a:rPr>
              <a:t>This link shows you how: </a:t>
            </a:r>
            <a:r>
              <a:rPr lang="en-GB" sz="1400" b="0" i="0" u="sng" strike="noStrike" cap="none">
                <a:solidFill>
                  <a:schemeClr val="accent5"/>
                </a:solidFill>
                <a:latin typeface="Arial"/>
                <a:ea typeface="Arial"/>
                <a:cs typeface="Arial"/>
                <a:sym typeface="Arial"/>
                <a:hlinkClick r:id="rId9">
                  <a:extLst>
                    <a:ext uri="{A12FA001-AC4F-418D-AE19-62706E023703}">
                      <ahyp:hlinkClr xmlns:ahyp="http://schemas.microsoft.com/office/drawing/2018/hyperlinkcolor" val="tx"/>
                    </a:ext>
                  </a:extLst>
                </a:hlinkClick>
              </a:rPr>
              <a:t>WriteToThem</a:t>
            </a:r>
            <a:endParaRPr sz="1400" b="0" i="0" u="none" strike="noStrike" cap="none">
              <a:solidFill>
                <a:srgbClr val="000000"/>
              </a:solidFill>
              <a:latin typeface="Arial"/>
              <a:ea typeface="Arial"/>
              <a:cs typeface="Arial"/>
              <a:sym typeface="Arial"/>
            </a:endParaRPr>
          </a:p>
        </p:txBody>
      </p:sp>
      <p:sp>
        <p:nvSpPr>
          <p:cNvPr id="254" name="Google Shape;254;g2f37e289923_0_174"/>
          <p:cNvSpPr/>
          <p:nvPr/>
        </p:nvSpPr>
        <p:spPr>
          <a:xfrm>
            <a:off x="878550" y="3903400"/>
            <a:ext cx="2523000" cy="395100"/>
          </a:xfrm>
          <a:prstGeom prst="roundRect">
            <a:avLst>
              <a:gd name="adj" fmla="val 16667"/>
            </a:avLst>
          </a:prstGeom>
          <a:solidFill>
            <a:schemeClr val="lt2"/>
          </a:solidFill>
          <a:ln w="9525" cap="flat" cmpd="sng">
            <a:solidFill>
              <a:srgbClr val="FB85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This link shows you what is said/voted for: </a:t>
            </a:r>
            <a:r>
              <a:rPr lang="en-GB" sz="1400" b="0" i="0" u="sng" strike="noStrike" cap="none">
                <a:solidFill>
                  <a:schemeClr val="accent5"/>
                </a:solidFill>
                <a:latin typeface="Arial"/>
                <a:ea typeface="Arial"/>
                <a:cs typeface="Arial"/>
                <a:sym typeface="Arial"/>
                <a:hlinkClick r:id="rId10">
                  <a:extLst>
                    <a:ext uri="{A12FA001-AC4F-418D-AE19-62706E023703}">
                      <ahyp:hlinkClr xmlns:ahyp="http://schemas.microsoft.com/office/drawing/2018/hyperlinkcolor" val="tx"/>
                    </a:ext>
                  </a:extLst>
                </a:hlinkClick>
              </a:rPr>
              <a:t>Hansard</a:t>
            </a:r>
            <a:endParaRPr sz="1400" b="0" i="0" u="none" strike="noStrike" cap="none">
              <a:solidFill>
                <a:srgbClr val="000000"/>
              </a:solidFill>
              <a:latin typeface="Arial"/>
              <a:ea typeface="Arial"/>
              <a:cs typeface="Arial"/>
              <a:sym typeface="Arial"/>
            </a:endParaRPr>
          </a:p>
        </p:txBody>
      </p:sp>
      <p:sp>
        <p:nvSpPr>
          <p:cNvPr id="255" name="Google Shape;255;g2f37e289923_0_174"/>
          <p:cNvSpPr/>
          <p:nvPr/>
        </p:nvSpPr>
        <p:spPr>
          <a:xfrm>
            <a:off x="6249850" y="3903400"/>
            <a:ext cx="2523000" cy="395100"/>
          </a:xfrm>
          <a:prstGeom prst="roundRect">
            <a:avLst>
              <a:gd name="adj" fmla="val 16667"/>
            </a:avLst>
          </a:prstGeom>
          <a:solidFill>
            <a:schemeClr val="lt2"/>
          </a:solidFill>
          <a:ln w="9525" cap="flat" cmpd="sng">
            <a:solidFill>
              <a:srgbClr val="FB85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Some representatives have days and times you can visit!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9"/>
        <p:cNvGrpSpPr/>
        <p:nvPr/>
      </p:nvGrpSpPr>
      <p:grpSpPr>
        <a:xfrm>
          <a:off x="0" y="0"/>
          <a:ext cx="0" cy="0"/>
          <a:chOff x="0" y="0"/>
          <a:chExt cx="0" cy="0"/>
        </a:xfrm>
      </p:grpSpPr>
      <p:sp>
        <p:nvSpPr>
          <p:cNvPr id="260" name="Google Shape;260;p11"/>
          <p:cNvSpPr/>
          <p:nvPr/>
        </p:nvSpPr>
        <p:spPr>
          <a:xfrm>
            <a:off x="457750" y="968800"/>
            <a:ext cx="8208900" cy="325800"/>
          </a:xfrm>
          <a:prstGeom prst="roundRect">
            <a:avLst>
              <a:gd name="adj" fmla="val 16667"/>
            </a:avLst>
          </a:prstGeom>
          <a:solidFill>
            <a:srgbClr val="219EB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chemeClr val="lt1"/>
                </a:solidFill>
                <a:latin typeface="Arial"/>
                <a:ea typeface="Arial"/>
                <a:cs typeface="Arial"/>
                <a:sym typeface="Arial"/>
              </a:rPr>
              <a:t>Where can I find more information?</a:t>
            </a:r>
            <a:endParaRPr sz="1400" b="0" i="0" u="none" strike="noStrike" cap="none">
              <a:solidFill>
                <a:schemeClr val="lt1"/>
              </a:solidFill>
              <a:latin typeface="Montserrat"/>
              <a:ea typeface="Montserrat"/>
              <a:cs typeface="Montserrat"/>
              <a:sym typeface="Montserrat"/>
            </a:endParaRPr>
          </a:p>
        </p:txBody>
      </p:sp>
      <p:pic>
        <p:nvPicPr>
          <p:cNvPr id="261" name="Google Shape;261;p11"/>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262" name="Google Shape;262;p11"/>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263" name="Google Shape;263;p11"/>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264" name="Google Shape;264;p11"/>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265" name="Google Shape;265;p11"/>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266" name="Google Shape;266;p11"/>
          <p:cNvSpPr/>
          <p:nvPr/>
        </p:nvSpPr>
        <p:spPr>
          <a:xfrm>
            <a:off x="509500" y="1436725"/>
            <a:ext cx="2570700" cy="2785200"/>
          </a:xfrm>
          <a:prstGeom prst="roundRect">
            <a:avLst>
              <a:gd name="adj" fmla="val 16667"/>
            </a:avLst>
          </a:prstGeom>
          <a:noFill/>
          <a:ln w="9525" cap="flat" cmpd="sng">
            <a:solidFill>
              <a:srgbClr val="023047"/>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GB" sz="1400" b="0" i="0" u="sng" strike="noStrike" cap="none">
                <a:solidFill>
                  <a:schemeClr val="accent5"/>
                </a:solidFill>
                <a:latin typeface="Arial"/>
                <a:ea typeface="Arial"/>
                <a:cs typeface="Arial"/>
                <a:sym typeface="Arial"/>
                <a:hlinkClick r:id="rId6">
                  <a:extLst>
                    <a:ext uri="{A12FA001-AC4F-418D-AE19-62706E023703}">
                      <ahyp:hlinkClr xmlns:ahyp="http://schemas.microsoft.com/office/drawing/2018/hyperlinkcolor" val="tx"/>
                    </a:ext>
                  </a:extLst>
                </a:hlinkClick>
              </a:rPr>
              <a:t>GLA Democracy Hub </a:t>
            </a:r>
            <a:endParaRPr sz="1400" b="0" i="0" u="none" strike="noStrike" cap="none">
              <a:solidFill>
                <a:schemeClr val="accent5"/>
              </a:solidFill>
              <a:latin typeface="Arial"/>
              <a:ea typeface="Arial"/>
              <a:cs typeface="Arial"/>
              <a:sym typeface="Arial"/>
            </a:endParaRPr>
          </a:p>
          <a:p>
            <a:pPr marL="0" marR="0" lvl="0" indent="0" algn="l" rtl="0">
              <a:lnSpc>
                <a:spcPct val="115000"/>
              </a:lnSpc>
              <a:spcBef>
                <a:spcPts val="1200"/>
              </a:spcBef>
              <a:spcAft>
                <a:spcPts val="0"/>
              </a:spcAft>
              <a:buClr>
                <a:schemeClr val="dk1"/>
              </a:buClr>
              <a:buSzPts val="1100"/>
              <a:buFont typeface="Arial"/>
              <a:buNone/>
            </a:pPr>
            <a:r>
              <a:rPr lang="en-GB" sz="1400" b="0" i="0" u="none" strike="noStrike" cap="none">
                <a:solidFill>
                  <a:schemeClr val="dk1"/>
                </a:solidFill>
                <a:latin typeface="Arial"/>
                <a:ea typeface="Arial"/>
                <a:cs typeface="Arial"/>
                <a:sym typeface="Arial"/>
              </a:rPr>
              <a:t>This link has: </a:t>
            </a:r>
            <a:endParaRPr sz="1400" b="0" i="0" u="none" strike="noStrike" cap="none">
              <a:solidFill>
                <a:schemeClr val="dk1"/>
              </a:solidFill>
              <a:latin typeface="Arial"/>
              <a:ea typeface="Arial"/>
              <a:cs typeface="Arial"/>
              <a:sym typeface="Arial"/>
            </a:endParaRPr>
          </a:p>
          <a:p>
            <a:pPr marL="457200" marR="0" lvl="0" indent="-317500" algn="l" rtl="0">
              <a:lnSpc>
                <a:spcPct val="115000"/>
              </a:lnSpc>
              <a:spcBef>
                <a:spcPts val="1200"/>
              </a:spcBef>
              <a:spcAft>
                <a:spcPts val="0"/>
              </a:spcAft>
              <a:buClr>
                <a:schemeClr val="dk1"/>
              </a:buClr>
              <a:buSzPts val="1400"/>
              <a:buFont typeface="Arial"/>
              <a:buChar char="●"/>
            </a:pPr>
            <a:r>
              <a:rPr lang="en-GB" sz="1400" b="0" i="0" u="none" strike="noStrike" cap="none">
                <a:solidFill>
                  <a:schemeClr val="dk1"/>
                </a:solidFill>
                <a:latin typeface="Arial"/>
                <a:ea typeface="Arial"/>
                <a:cs typeface="Arial"/>
                <a:sym typeface="Arial"/>
              </a:rPr>
              <a:t>Frequently asked questions </a:t>
            </a:r>
            <a:endParaRPr sz="1400" b="0" i="0" u="none" strike="noStrike" cap="none">
              <a:solidFill>
                <a:schemeClr val="dk1"/>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Char char="●"/>
            </a:pPr>
            <a:r>
              <a:rPr lang="en-GB" sz="1400" b="0" i="0" u="none" strike="noStrike" cap="none">
                <a:solidFill>
                  <a:schemeClr val="dk1"/>
                </a:solidFill>
                <a:latin typeface="Arial"/>
                <a:ea typeface="Arial"/>
                <a:cs typeface="Arial"/>
                <a:sym typeface="Arial"/>
              </a:rPr>
              <a:t>Information in other languages </a:t>
            </a:r>
            <a:endParaRPr sz="1400" b="0" i="0" u="none" strike="noStrike" cap="none">
              <a:solidFill>
                <a:schemeClr val="dk1"/>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Char char="●"/>
            </a:pPr>
            <a:r>
              <a:rPr lang="en-GB" sz="1400" b="0" i="0" u="none" strike="noStrike" cap="none">
                <a:solidFill>
                  <a:schemeClr val="dk1"/>
                </a:solidFill>
                <a:latin typeface="Arial"/>
                <a:ea typeface="Arial"/>
                <a:cs typeface="Arial"/>
                <a:sym typeface="Arial"/>
              </a:rPr>
              <a:t>A Whatsapp Chatbot you can ask questions to!</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0"/>
              </a:spcAft>
              <a:buClr>
                <a:schemeClr val="dk1"/>
              </a:buClr>
              <a:buSzPts val="11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1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67" name="Google Shape;267;p11"/>
          <p:cNvSpPr/>
          <p:nvPr/>
        </p:nvSpPr>
        <p:spPr>
          <a:xfrm>
            <a:off x="3284275" y="1438879"/>
            <a:ext cx="2650200" cy="2785200"/>
          </a:xfrm>
          <a:prstGeom prst="roundRect">
            <a:avLst>
              <a:gd name="adj" fmla="val 16667"/>
            </a:avLst>
          </a:prstGeom>
          <a:noFill/>
          <a:ln w="9525" cap="flat" cmpd="sng">
            <a:solidFill>
              <a:srgbClr val="023047"/>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GB" sz="1400" b="0" i="0" u="sng" strike="noStrike" cap="none">
                <a:solidFill>
                  <a:schemeClr val="accent5"/>
                </a:solidFill>
                <a:latin typeface="Arial"/>
                <a:ea typeface="Arial"/>
                <a:cs typeface="Arial"/>
                <a:sym typeface="Arial"/>
                <a:hlinkClick r:id="rId7">
                  <a:extLst>
                    <a:ext uri="{A12FA001-AC4F-418D-AE19-62706E023703}">
                      <ahyp:hlinkClr xmlns:ahyp="http://schemas.microsoft.com/office/drawing/2018/hyperlinkcolor" val="tx"/>
                    </a:ext>
                  </a:extLst>
                </a:hlinkClick>
              </a:rPr>
              <a:t>Who Can I Vote For?</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0"/>
              </a:spcAft>
              <a:buClr>
                <a:schemeClr val="dk1"/>
              </a:buClr>
              <a:buSzPts val="1100"/>
              <a:buFont typeface="Arial"/>
              <a:buNone/>
            </a:pPr>
            <a:r>
              <a:rPr lang="en-GB" sz="1400" b="0" i="0" u="none" strike="noStrike" cap="none">
                <a:solidFill>
                  <a:schemeClr val="dk1"/>
                </a:solidFill>
                <a:latin typeface="Arial"/>
                <a:ea typeface="Arial"/>
                <a:cs typeface="Arial"/>
                <a:sym typeface="Arial"/>
              </a:rPr>
              <a:t>This link has: </a:t>
            </a:r>
            <a:endParaRPr sz="1400" b="0" i="0" u="none" strike="noStrike" cap="none">
              <a:solidFill>
                <a:schemeClr val="dk1"/>
              </a:solidFill>
              <a:latin typeface="Arial"/>
              <a:ea typeface="Arial"/>
              <a:cs typeface="Arial"/>
              <a:sym typeface="Arial"/>
            </a:endParaRPr>
          </a:p>
          <a:p>
            <a:pPr marL="457200" marR="0" lvl="0" indent="-317500" algn="l" rtl="0">
              <a:lnSpc>
                <a:spcPct val="115000"/>
              </a:lnSpc>
              <a:spcBef>
                <a:spcPts val="1200"/>
              </a:spcBef>
              <a:spcAft>
                <a:spcPts val="0"/>
              </a:spcAft>
              <a:buClr>
                <a:schemeClr val="dk1"/>
              </a:buClr>
              <a:buSzPts val="1400"/>
              <a:buFont typeface="Arial"/>
              <a:buChar char="●"/>
            </a:pPr>
            <a:r>
              <a:rPr lang="en-GB" sz="1400" b="0" i="0" u="none" strike="noStrike" cap="none">
                <a:solidFill>
                  <a:schemeClr val="dk1"/>
                </a:solidFill>
                <a:latin typeface="Arial"/>
                <a:ea typeface="Arial"/>
                <a:cs typeface="Arial"/>
                <a:sym typeface="Arial"/>
              </a:rPr>
              <a:t>Information on opportunities to vote and who you can vote for</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1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68" name="Google Shape;268;p11"/>
          <p:cNvSpPr/>
          <p:nvPr/>
        </p:nvSpPr>
        <p:spPr>
          <a:xfrm>
            <a:off x="6138675" y="1436725"/>
            <a:ext cx="2527800" cy="2785200"/>
          </a:xfrm>
          <a:prstGeom prst="roundRect">
            <a:avLst>
              <a:gd name="adj" fmla="val 16667"/>
            </a:avLst>
          </a:prstGeom>
          <a:noFill/>
          <a:ln w="9525" cap="flat" cmpd="sng">
            <a:solidFill>
              <a:srgbClr val="023047"/>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GB" sz="1400" b="0" i="0" u="sng" strike="noStrike" cap="none">
                <a:solidFill>
                  <a:schemeClr val="accent5"/>
                </a:solidFill>
                <a:latin typeface="Arial"/>
                <a:ea typeface="Arial"/>
                <a:cs typeface="Arial"/>
                <a:sym typeface="Arial"/>
                <a:hlinkClick r:id="rId8">
                  <a:extLst>
                    <a:ext uri="{A12FA001-AC4F-418D-AE19-62706E023703}">
                      <ahyp:hlinkClr xmlns:ahyp="http://schemas.microsoft.com/office/drawing/2018/hyperlinkcolor" val="tx"/>
                    </a:ext>
                  </a:extLst>
                </a:hlinkClick>
              </a:rPr>
              <a:t>TheyWorkForYou</a:t>
            </a:r>
            <a:endParaRPr sz="1400" b="0" i="0" u="none" strike="noStrike" cap="none">
              <a:solidFill>
                <a:schemeClr val="dk1"/>
              </a:solidFill>
              <a:latin typeface="Arial"/>
              <a:ea typeface="Arial"/>
              <a:cs typeface="Arial"/>
              <a:sym typeface="Arial"/>
            </a:endParaRPr>
          </a:p>
          <a:p>
            <a:pPr marL="0" marR="0" lvl="0" indent="0" algn="l" rtl="0">
              <a:lnSpc>
                <a:spcPct val="95000"/>
              </a:lnSpc>
              <a:spcBef>
                <a:spcPts val="1200"/>
              </a:spcBef>
              <a:spcAft>
                <a:spcPts val="0"/>
              </a:spcAft>
              <a:buClr>
                <a:schemeClr val="dk1"/>
              </a:buClr>
              <a:buSzPts val="1018"/>
              <a:buFont typeface="Arial"/>
              <a:buNone/>
            </a:pPr>
            <a:r>
              <a:rPr lang="en-GB" sz="1400" b="0" i="0" u="none" strike="noStrike" cap="none">
                <a:solidFill>
                  <a:schemeClr val="dk1"/>
                </a:solidFill>
                <a:latin typeface="Arial"/>
                <a:ea typeface="Arial"/>
                <a:cs typeface="Arial"/>
                <a:sym typeface="Arial"/>
              </a:rPr>
              <a:t>This link has: </a:t>
            </a:r>
            <a:endParaRPr sz="1400" b="0" i="0" u="none" strike="noStrike" cap="none">
              <a:solidFill>
                <a:schemeClr val="dk1"/>
              </a:solidFill>
              <a:latin typeface="Arial"/>
              <a:ea typeface="Arial"/>
              <a:cs typeface="Arial"/>
              <a:sym typeface="Arial"/>
            </a:endParaRPr>
          </a:p>
          <a:p>
            <a:pPr marL="457200" marR="0" lvl="0" indent="-317500" algn="l" rtl="0">
              <a:lnSpc>
                <a:spcPct val="95000"/>
              </a:lnSpc>
              <a:spcBef>
                <a:spcPts val="1200"/>
              </a:spcBef>
              <a:spcAft>
                <a:spcPts val="0"/>
              </a:spcAft>
              <a:buClr>
                <a:schemeClr val="dk1"/>
              </a:buClr>
              <a:buSzPts val="1400"/>
              <a:buFont typeface="Arial"/>
              <a:buChar char="●"/>
            </a:pPr>
            <a:r>
              <a:rPr lang="en-GB" sz="1400" b="0" i="0" u="none" strike="noStrike" cap="none">
                <a:solidFill>
                  <a:schemeClr val="dk1"/>
                </a:solidFill>
                <a:latin typeface="Arial"/>
                <a:ea typeface="Arial"/>
                <a:cs typeface="Arial"/>
                <a:sym typeface="Arial"/>
              </a:rPr>
              <a:t>Information about the people who have been voted in (representatives)</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269" name="Google Shape;269;p11"/>
          <p:cNvPicPr preferRelativeResize="0"/>
          <p:nvPr/>
        </p:nvPicPr>
        <p:blipFill rotWithShape="1">
          <a:blip r:embed="rId9">
            <a:alphaModFix/>
          </a:blip>
          <a:srcRect t="6397" b="12715"/>
          <a:stretch/>
        </p:blipFill>
        <p:spPr>
          <a:xfrm>
            <a:off x="6500925" y="3266179"/>
            <a:ext cx="1803302" cy="762448"/>
          </a:xfrm>
          <a:prstGeom prst="rect">
            <a:avLst/>
          </a:prstGeom>
          <a:noFill/>
          <a:ln>
            <a:noFill/>
          </a:ln>
        </p:spPr>
      </p:pic>
      <p:pic>
        <p:nvPicPr>
          <p:cNvPr id="270" name="Google Shape;270;p11"/>
          <p:cNvPicPr preferRelativeResize="0"/>
          <p:nvPr/>
        </p:nvPicPr>
        <p:blipFill rotWithShape="1">
          <a:blip r:embed="rId10">
            <a:alphaModFix/>
          </a:blip>
          <a:srcRect l="11875" r="11112"/>
          <a:stretch/>
        </p:blipFill>
        <p:spPr>
          <a:xfrm>
            <a:off x="3769350" y="3427050"/>
            <a:ext cx="1803393" cy="7918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4"/>
        <p:cNvGrpSpPr/>
        <p:nvPr/>
      </p:nvGrpSpPr>
      <p:grpSpPr>
        <a:xfrm>
          <a:off x="0" y="0"/>
          <a:ext cx="0" cy="0"/>
          <a:chOff x="0" y="0"/>
          <a:chExt cx="0" cy="0"/>
        </a:xfrm>
      </p:grpSpPr>
      <p:sp>
        <p:nvSpPr>
          <p:cNvPr id="275" name="Google Shape;275;p12"/>
          <p:cNvSpPr/>
          <p:nvPr/>
        </p:nvSpPr>
        <p:spPr>
          <a:xfrm>
            <a:off x="493350" y="1844800"/>
            <a:ext cx="8157300" cy="1769700"/>
          </a:xfrm>
          <a:prstGeom prst="roundRect">
            <a:avLst>
              <a:gd name="adj" fmla="val 16667"/>
            </a:avLst>
          </a:prstGeom>
          <a:noFill/>
          <a:ln w="9525" cap="flat" cmpd="sng">
            <a:solidFill>
              <a:srgbClr val="6A040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Arial"/>
                <a:ea typeface="Arial"/>
                <a:cs typeface="Arial"/>
                <a:sym typeface="Arial"/>
              </a:rPr>
              <a:t>You will need:</a:t>
            </a:r>
            <a:endParaRPr sz="1800" b="1" i="0" u="none" strike="noStrike" cap="none">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en-GB" sz="1800" b="0" i="0" u="none" strike="noStrike" cap="none">
                <a:solidFill>
                  <a:schemeClr val="dk1"/>
                </a:solidFill>
                <a:latin typeface="Arial"/>
                <a:ea typeface="Arial"/>
                <a:cs typeface="Arial"/>
                <a:sym typeface="Arial"/>
              </a:rPr>
              <a:t>A device with internet connection</a:t>
            </a:r>
            <a:endParaRPr sz="1800" b="0" i="0" u="none" strike="noStrike" cap="none">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en-GB" sz="1800" b="0" i="0" u="none" strike="noStrike" cap="none">
                <a:solidFill>
                  <a:schemeClr val="dk1"/>
                </a:solidFill>
                <a:latin typeface="Arial"/>
                <a:ea typeface="Arial"/>
                <a:cs typeface="Arial"/>
                <a:sym typeface="Arial"/>
              </a:rPr>
              <a:t>A copy of this </a:t>
            </a:r>
            <a:r>
              <a:rPr lang="en-GB" sz="18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worksheet</a:t>
            </a:r>
            <a:r>
              <a:rPr lang="en-GB" sz="18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a:ea typeface="Arial"/>
                <a:cs typeface="Arial"/>
                <a:sym typeface="Arial"/>
              </a:rPr>
              <a:t>Instructions are on the next slide. </a:t>
            </a:r>
            <a:endParaRPr sz="1800" b="0" i="0" u="none" strike="noStrike" cap="none">
              <a:solidFill>
                <a:schemeClr val="dk1"/>
              </a:solidFill>
              <a:latin typeface="Arial"/>
              <a:ea typeface="Arial"/>
              <a:cs typeface="Arial"/>
              <a:sym typeface="Arial"/>
            </a:endParaRPr>
          </a:p>
        </p:txBody>
      </p:sp>
      <p:pic>
        <p:nvPicPr>
          <p:cNvPr id="276" name="Google Shape;276;p12"/>
          <p:cNvPicPr preferRelativeResize="0"/>
          <p:nvPr/>
        </p:nvPicPr>
        <p:blipFill rotWithShape="1">
          <a:blip r:embed="rId4">
            <a:alphaModFix/>
          </a:blip>
          <a:srcRect/>
          <a:stretch/>
        </p:blipFill>
        <p:spPr>
          <a:xfrm>
            <a:off x="7511000" y="4141775"/>
            <a:ext cx="1217475" cy="1217475"/>
          </a:xfrm>
          <a:prstGeom prst="rect">
            <a:avLst/>
          </a:prstGeom>
          <a:noFill/>
          <a:ln>
            <a:noFill/>
          </a:ln>
        </p:spPr>
      </p:pic>
      <p:pic>
        <p:nvPicPr>
          <p:cNvPr id="277" name="Google Shape;277;p12"/>
          <p:cNvPicPr preferRelativeResize="0"/>
          <p:nvPr/>
        </p:nvPicPr>
        <p:blipFill rotWithShape="1">
          <a:blip r:embed="rId5">
            <a:alphaModFix/>
          </a:blip>
          <a:srcRect/>
          <a:stretch/>
        </p:blipFill>
        <p:spPr>
          <a:xfrm>
            <a:off x="509500" y="4441988"/>
            <a:ext cx="1480269" cy="506676"/>
          </a:xfrm>
          <a:prstGeom prst="rect">
            <a:avLst/>
          </a:prstGeom>
          <a:noFill/>
          <a:ln>
            <a:noFill/>
          </a:ln>
        </p:spPr>
      </p:pic>
      <p:cxnSp>
        <p:nvCxnSpPr>
          <p:cNvPr id="278" name="Google Shape;278;p12"/>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279" name="Google Shape;279;p12"/>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280" name="Google Shape;280;p12"/>
          <p:cNvPicPr preferRelativeResize="0"/>
          <p:nvPr/>
        </p:nvPicPr>
        <p:blipFill rotWithShape="1">
          <a:blip r:embed="rId6">
            <a:alphaModFix/>
          </a:blip>
          <a:srcRect/>
          <a:stretch/>
        </p:blipFill>
        <p:spPr>
          <a:xfrm>
            <a:off x="2661938" y="214125"/>
            <a:ext cx="3820125" cy="280150"/>
          </a:xfrm>
          <a:prstGeom prst="rect">
            <a:avLst/>
          </a:prstGeom>
          <a:noFill/>
          <a:ln>
            <a:noFill/>
          </a:ln>
        </p:spPr>
      </p:pic>
      <p:sp>
        <p:nvSpPr>
          <p:cNvPr id="281" name="Google Shape;281;p12"/>
          <p:cNvSpPr/>
          <p:nvPr/>
        </p:nvSpPr>
        <p:spPr>
          <a:xfrm>
            <a:off x="457750" y="1017825"/>
            <a:ext cx="8157300" cy="506700"/>
          </a:xfrm>
          <a:prstGeom prst="roundRect">
            <a:avLst>
              <a:gd name="adj" fmla="val 16667"/>
            </a:avLst>
          </a:prstGeom>
          <a:solidFill>
            <a:srgbClr val="6A040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sz="2000" b="1" i="0" u="none" strike="noStrike" cap="none">
                <a:solidFill>
                  <a:schemeClr val="lt1"/>
                </a:solidFill>
                <a:latin typeface="Arial"/>
                <a:ea typeface="Arial"/>
                <a:cs typeface="Arial"/>
                <a:sym typeface="Arial"/>
              </a:rPr>
              <a:t>Digital democracy scavenger hunt! </a:t>
            </a:r>
            <a:endParaRPr sz="2000" b="0" i="0" u="none" strike="noStrike" cap="non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5"/>
        <p:cNvGrpSpPr/>
        <p:nvPr/>
      </p:nvGrpSpPr>
      <p:grpSpPr>
        <a:xfrm>
          <a:off x="0" y="0"/>
          <a:ext cx="0" cy="0"/>
          <a:chOff x="0" y="0"/>
          <a:chExt cx="0" cy="0"/>
        </a:xfrm>
      </p:grpSpPr>
      <p:pic>
        <p:nvPicPr>
          <p:cNvPr id="286" name="Google Shape;286;p13"/>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287" name="Google Shape;287;p13"/>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288" name="Google Shape;288;p13"/>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289" name="Google Shape;289;p13"/>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290" name="Google Shape;290;p13"/>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291" name="Google Shape;291;p13"/>
          <p:cNvSpPr/>
          <p:nvPr/>
        </p:nvSpPr>
        <p:spPr>
          <a:xfrm>
            <a:off x="509500" y="964875"/>
            <a:ext cx="3353400" cy="664500"/>
          </a:xfrm>
          <a:prstGeom prst="roundRect">
            <a:avLst>
              <a:gd name="adj" fmla="val 16667"/>
            </a:avLst>
          </a:prstGeom>
          <a:solidFill>
            <a:srgbClr val="6A040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1. Get your worksheets ready! </a:t>
            </a:r>
            <a:endParaRPr sz="1400" b="0" i="0" u="none" strike="noStrike" cap="none">
              <a:solidFill>
                <a:schemeClr val="lt1"/>
              </a:solidFill>
              <a:latin typeface="Arial"/>
              <a:ea typeface="Arial"/>
              <a:cs typeface="Arial"/>
              <a:sym typeface="Arial"/>
            </a:endParaRPr>
          </a:p>
        </p:txBody>
      </p:sp>
      <p:sp>
        <p:nvSpPr>
          <p:cNvPr id="292" name="Google Shape;292;p13"/>
          <p:cNvSpPr/>
          <p:nvPr/>
        </p:nvSpPr>
        <p:spPr>
          <a:xfrm>
            <a:off x="509500" y="1787244"/>
            <a:ext cx="3353400" cy="664500"/>
          </a:xfrm>
          <a:prstGeom prst="roundRect">
            <a:avLst>
              <a:gd name="adj" fmla="val 16667"/>
            </a:avLst>
          </a:prstGeom>
          <a:solidFill>
            <a:srgbClr val="6A040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2. Use only the website on the worksheet to find answers. No search engines are allowed. </a:t>
            </a:r>
            <a:endParaRPr sz="1400" b="0" i="0" u="none" strike="noStrike" cap="none">
              <a:solidFill>
                <a:schemeClr val="lt1"/>
              </a:solidFill>
              <a:latin typeface="Arial"/>
              <a:ea typeface="Arial"/>
              <a:cs typeface="Arial"/>
              <a:sym typeface="Arial"/>
            </a:endParaRPr>
          </a:p>
        </p:txBody>
      </p:sp>
      <p:sp>
        <p:nvSpPr>
          <p:cNvPr id="293" name="Google Shape;293;p13"/>
          <p:cNvSpPr/>
          <p:nvPr/>
        </p:nvSpPr>
        <p:spPr>
          <a:xfrm>
            <a:off x="509500" y="2627226"/>
            <a:ext cx="3353400" cy="664500"/>
          </a:xfrm>
          <a:prstGeom prst="roundRect">
            <a:avLst>
              <a:gd name="adj" fmla="val 16667"/>
            </a:avLst>
          </a:prstGeom>
          <a:solidFill>
            <a:srgbClr val="6A040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3. Once finished, highlight which resources relate to civic or democratic rights in different colours.</a:t>
            </a:r>
            <a:endParaRPr sz="1400" b="0" i="0" u="none" strike="noStrike" cap="none">
              <a:solidFill>
                <a:schemeClr val="lt1"/>
              </a:solidFill>
              <a:latin typeface="Arial"/>
              <a:ea typeface="Arial"/>
              <a:cs typeface="Arial"/>
              <a:sym typeface="Arial"/>
            </a:endParaRPr>
          </a:p>
        </p:txBody>
      </p:sp>
      <p:sp>
        <p:nvSpPr>
          <p:cNvPr id="294" name="Google Shape;294;p13"/>
          <p:cNvSpPr/>
          <p:nvPr/>
        </p:nvSpPr>
        <p:spPr>
          <a:xfrm>
            <a:off x="509500" y="3458413"/>
            <a:ext cx="3353400" cy="664500"/>
          </a:xfrm>
          <a:prstGeom prst="roundRect">
            <a:avLst>
              <a:gd name="adj" fmla="val 16667"/>
            </a:avLst>
          </a:prstGeom>
          <a:solidFill>
            <a:srgbClr val="6A040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4. Go through them as a class - do you all have the same answers? </a:t>
            </a:r>
            <a:endParaRPr sz="1400" b="0" i="0" u="none" strike="noStrike" cap="none">
              <a:solidFill>
                <a:schemeClr val="lt1"/>
              </a:solidFill>
              <a:latin typeface="Arial"/>
              <a:ea typeface="Arial"/>
              <a:cs typeface="Arial"/>
              <a:sym typeface="Arial"/>
            </a:endParaRPr>
          </a:p>
        </p:txBody>
      </p:sp>
      <p:pic>
        <p:nvPicPr>
          <p:cNvPr id="295" name="Google Shape;295;p13" descr="A questionnaire with text on it&#10;&#10;Description automatically generated"/>
          <p:cNvPicPr preferRelativeResize="0"/>
          <p:nvPr/>
        </p:nvPicPr>
        <p:blipFill rotWithShape="1">
          <a:blip r:embed="rId6">
            <a:alphaModFix/>
          </a:blip>
          <a:srcRect/>
          <a:stretch/>
        </p:blipFill>
        <p:spPr>
          <a:xfrm>
            <a:off x="5270398" y="885826"/>
            <a:ext cx="2702239" cy="3376776"/>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9"/>
        <p:cNvGrpSpPr/>
        <p:nvPr/>
      </p:nvGrpSpPr>
      <p:grpSpPr>
        <a:xfrm>
          <a:off x="0" y="0"/>
          <a:ext cx="0" cy="0"/>
          <a:chOff x="0" y="0"/>
          <a:chExt cx="0" cy="0"/>
        </a:xfrm>
      </p:grpSpPr>
      <p:pic>
        <p:nvPicPr>
          <p:cNvPr id="300" name="Google Shape;300;p14"/>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301" name="Google Shape;301;p14"/>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302" name="Google Shape;302;p14"/>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303" name="Google Shape;303;p14"/>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304" name="Google Shape;304;p14"/>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305" name="Google Shape;305;p14"/>
          <p:cNvSpPr/>
          <p:nvPr/>
        </p:nvSpPr>
        <p:spPr>
          <a:xfrm>
            <a:off x="3864325" y="1613300"/>
            <a:ext cx="4574100" cy="2563200"/>
          </a:xfrm>
          <a:prstGeom prst="roundRect">
            <a:avLst>
              <a:gd name="adj" fmla="val 16667"/>
            </a:avLst>
          </a:prstGeom>
          <a:noFill/>
          <a:ln w="9525" cap="flat" cmpd="sng">
            <a:solidFill>
              <a:srgbClr val="6A040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GB" sz="1500" b="1" i="0" u="none" strike="noStrike" cap="none">
                <a:solidFill>
                  <a:schemeClr val="dk1"/>
                </a:solidFill>
                <a:latin typeface="Arial"/>
                <a:ea typeface="Arial"/>
                <a:cs typeface="Arial"/>
                <a:sym typeface="Arial"/>
              </a:rPr>
              <a:t>Check out the GLA democracy Hub </a:t>
            </a:r>
            <a:r>
              <a:rPr lang="en-GB" sz="1500" b="1" i="0" u="sng" strike="noStrike" cap="none">
                <a:solidFill>
                  <a:schemeClr val="hlink"/>
                </a:solidFill>
                <a:latin typeface="Arial"/>
                <a:ea typeface="Arial"/>
                <a:cs typeface="Arial"/>
                <a:sym typeface="Arial"/>
                <a:hlinkClick r:id="rId6"/>
              </a:rPr>
              <a:t>registertovote.london</a:t>
            </a:r>
            <a:r>
              <a:rPr lang="en-GB" sz="1500" b="1" i="0" u="none" strike="noStrike" cap="none">
                <a:solidFill>
                  <a:schemeClr val="dk1"/>
                </a:solidFill>
                <a:latin typeface="Arial"/>
                <a:ea typeface="Arial"/>
                <a:cs typeface="Arial"/>
                <a:sym typeface="Arial"/>
              </a:rPr>
              <a:t> to: </a:t>
            </a:r>
            <a:endParaRPr sz="15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a:p>
            <a:pPr marL="457200" marR="0" lvl="0" indent="-323850" algn="l" rtl="0">
              <a:lnSpc>
                <a:spcPct val="100000"/>
              </a:lnSpc>
              <a:spcBef>
                <a:spcPts val="0"/>
              </a:spcBef>
              <a:spcAft>
                <a:spcPts val="0"/>
              </a:spcAft>
              <a:buClr>
                <a:schemeClr val="dk1"/>
              </a:buClr>
              <a:buSzPts val="1500"/>
              <a:buFont typeface="Arial"/>
              <a:buChar char="●"/>
            </a:pPr>
            <a:r>
              <a:rPr lang="en-GB" sz="1500" b="0" i="0" u="none" strike="noStrike" cap="none">
                <a:solidFill>
                  <a:schemeClr val="dk1"/>
                </a:solidFill>
                <a:latin typeface="Arial"/>
                <a:ea typeface="Arial"/>
                <a:cs typeface="Arial"/>
                <a:sym typeface="Arial"/>
              </a:rPr>
              <a:t>Find more information on your civic and democratic rights</a:t>
            </a:r>
            <a:endParaRPr sz="1500" b="0" i="0" u="none" strike="noStrike" cap="none">
              <a:solidFill>
                <a:schemeClr val="dk1"/>
              </a:solidFill>
              <a:latin typeface="Arial"/>
              <a:ea typeface="Arial"/>
              <a:cs typeface="Arial"/>
              <a:sym typeface="Arial"/>
            </a:endParaRPr>
          </a:p>
          <a:p>
            <a:pPr marL="457200" marR="0" lvl="0" indent="-323850" algn="l" rtl="0">
              <a:lnSpc>
                <a:spcPct val="100000"/>
              </a:lnSpc>
              <a:spcBef>
                <a:spcPts val="0"/>
              </a:spcBef>
              <a:spcAft>
                <a:spcPts val="0"/>
              </a:spcAft>
              <a:buClr>
                <a:schemeClr val="dk1"/>
              </a:buClr>
              <a:buSzPts val="1500"/>
              <a:buFont typeface="Arial"/>
              <a:buChar char="●"/>
            </a:pPr>
            <a:r>
              <a:rPr lang="en-GB" sz="1500" b="0" i="0" u="none" strike="noStrike" cap="none">
                <a:solidFill>
                  <a:schemeClr val="dk1"/>
                </a:solidFill>
                <a:latin typeface="Arial"/>
                <a:ea typeface="Arial"/>
                <a:cs typeface="Arial"/>
                <a:sym typeface="Arial"/>
              </a:rPr>
              <a:t>Find comprehensive FAQs and WhatsApp chatbot (+44 7908820136)</a:t>
            </a:r>
            <a:endParaRPr sz="1500" b="0" i="0" u="none" strike="noStrike" cap="none">
              <a:solidFill>
                <a:schemeClr val="dk1"/>
              </a:solidFill>
              <a:latin typeface="Arial"/>
              <a:ea typeface="Arial"/>
              <a:cs typeface="Arial"/>
              <a:sym typeface="Arial"/>
            </a:endParaRPr>
          </a:p>
          <a:p>
            <a:pPr marL="457200" marR="0" lvl="0" indent="-323850" algn="l" rtl="0">
              <a:lnSpc>
                <a:spcPct val="100000"/>
              </a:lnSpc>
              <a:spcBef>
                <a:spcPts val="0"/>
              </a:spcBef>
              <a:spcAft>
                <a:spcPts val="0"/>
              </a:spcAft>
              <a:buClr>
                <a:schemeClr val="dk1"/>
              </a:buClr>
              <a:buSzPts val="1500"/>
              <a:buFont typeface="Arial"/>
              <a:buChar char="●"/>
            </a:pPr>
            <a:r>
              <a:rPr lang="en-GB" sz="1500" b="0" i="0" u="none" strike="noStrike" cap="none">
                <a:solidFill>
                  <a:schemeClr val="dk1"/>
                </a:solidFill>
                <a:latin typeface="Arial"/>
                <a:ea typeface="Arial"/>
                <a:cs typeface="Arial"/>
                <a:sym typeface="Arial"/>
              </a:rPr>
              <a:t>Find information in different languages </a:t>
            </a:r>
            <a:endParaRPr sz="1500" b="0" i="0" u="none" strike="noStrike" cap="none">
              <a:solidFill>
                <a:schemeClr val="dk1"/>
              </a:solidFill>
              <a:latin typeface="Arial"/>
              <a:ea typeface="Arial"/>
              <a:cs typeface="Arial"/>
              <a:sym typeface="Arial"/>
            </a:endParaRPr>
          </a:p>
        </p:txBody>
      </p:sp>
      <p:pic>
        <p:nvPicPr>
          <p:cNvPr id="306" name="Google Shape;306;p14"/>
          <p:cNvPicPr preferRelativeResize="0"/>
          <p:nvPr/>
        </p:nvPicPr>
        <p:blipFill rotWithShape="1">
          <a:blip r:embed="rId7">
            <a:alphaModFix/>
          </a:blip>
          <a:srcRect/>
          <a:stretch/>
        </p:blipFill>
        <p:spPr>
          <a:xfrm>
            <a:off x="785925" y="1455100"/>
            <a:ext cx="2877950" cy="2877950"/>
          </a:xfrm>
          <a:prstGeom prst="rect">
            <a:avLst/>
          </a:prstGeom>
          <a:noFill/>
          <a:ln>
            <a:noFill/>
          </a:ln>
        </p:spPr>
      </p:pic>
      <p:sp>
        <p:nvSpPr>
          <p:cNvPr id="307" name="Google Shape;307;p14"/>
          <p:cNvSpPr/>
          <p:nvPr/>
        </p:nvSpPr>
        <p:spPr>
          <a:xfrm>
            <a:off x="509500" y="928125"/>
            <a:ext cx="7929000" cy="506700"/>
          </a:xfrm>
          <a:prstGeom prst="roundRect">
            <a:avLst>
              <a:gd name="adj" fmla="val 16667"/>
            </a:avLst>
          </a:prstGeom>
          <a:solidFill>
            <a:srgbClr val="FFB70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Your voice matters, make sure it gets heard! </a:t>
            </a:r>
            <a:endParaRPr sz="1400" b="1" i="0" u="none" strike="noStrike" cap="none">
              <a:solidFill>
                <a:schemeClr val="dk1"/>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1"/>
        <p:cNvGrpSpPr/>
        <p:nvPr/>
      </p:nvGrpSpPr>
      <p:grpSpPr>
        <a:xfrm>
          <a:off x="0" y="0"/>
          <a:ext cx="0" cy="0"/>
          <a:chOff x="0" y="0"/>
          <a:chExt cx="0" cy="0"/>
        </a:xfrm>
      </p:grpSpPr>
      <p:pic>
        <p:nvPicPr>
          <p:cNvPr id="312" name="Google Shape;312;p15"/>
          <p:cNvPicPr preferRelativeResize="0"/>
          <p:nvPr/>
        </p:nvPicPr>
        <p:blipFill rotWithShape="1">
          <a:blip r:embed="rId3">
            <a:alphaModFix/>
          </a:blip>
          <a:srcRect l="20235" t="23213" r="22408" b="18313"/>
          <a:stretch/>
        </p:blipFill>
        <p:spPr>
          <a:xfrm>
            <a:off x="7600" y="644375"/>
            <a:ext cx="7339574" cy="4007151"/>
          </a:xfrm>
          <a:prstGeom prst="rect">
            <a:avLst/>
          </a:prstGeom>
          <a:noFill/>
          <a:ln>
            <a:noFill/>
          </a:ln>
        </p:spPr>
      </p:pic>
      <p:sp>
        <p:nvSpPr>
          <p:cNvPr id="313" name="Google Shape;313;p15"/>
          <p:cNvSpPr txBox="1"/>
          <p:nvPr/>
        </p:nvSpPr>
        <p:spPr>
          <a:xfrm>
            <a:off x="509500" y="1092525"/>
            <a:ext cx="4267200" cy="708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400"/>
              <a:buFont typeface="Arial"/>
              <a:buNone/>
            </a:pPr>
            <a:r>
              <a:rPr lang="en-GB" sz="3400" b="1" i="0" u="none" strike="noStrike" cap="none">
                <a:solidFill>
                  <a:schemeClr val="dk1"/>
                </a:solidFill>
                <a:latin typeface="Arial"/>
                <a:ea typeface="Arial"/>
                <a:cs typeface="Arial"/>
                <a:sym typeface="Arial"/>
              </a:rPr>
              <a:t>Thank You!</a:t>
            </a:r>
            <a:endParaRPr sz="3400" b="1" i="0" u="none" strike="noStrike" cap="none">
              <a:solidFill>
                <a:schemeClr val="dk1"/>
              </a:solidFill>
              <a:latin typeface="Arial"/>
              <a:ea typeface="Arial"/>
              <a:cs typeface="Arial"/>
              <a:sym typeface="Arial"/>
            </a:endParaRPr>
          </a:p>
        </p:txBody>
      </p:sp>
      <p:pic>
        <p:nvPicPr>
          <p:cNvPr id="314" name="Google Shape;314;p15"/>
          <p:cNvPicPr preferRelativeResize="0"/>
          <p:nvPr/>
        </p:nvPicPr>
        <p:blipFill rotWithShape="1">
          <a:blip r:embed="rId4">
            <a:alphaModFix/>
          </a:blip>
          <a:srcRect/>
          <a:stretch/>
        </p:blipFill>
        <p:spPr>
          <a:xfrm>
            <a:off x="7511000" y="4141775"/>
            <a:ext cx="1217475" cy="1217475"/>
          </a:xfrm>
          <a:prstGeom prst="rect">
            <a:avLst/>
          </a:prstGeom>
          <a:noFill/>
          <a:ln>
            <a:noFill/>
          </a:ln>
        </p:spPr>
      </p:pic>
      <p:pic>
        <p:nvPicPr>
          <p:cNvPr id="315" name="Google Shape;315;p15"/>
          <p:cNvPicPr preferRelativeResize="0"/>
          <p:nvPr/>
        </p:nvPicPr>
        <p:blipFill rotWithShape="1">
          <a:blip r:embed="rId5">
            <a:alphaModFix/>
          </a:blip>
          <a:srcRect/>
          <a:stretch/>
        </p:blipFill>
        <p:spPr>
          <a:xfrm>
            <a:off x="509500" y="4441988"/>
            <a:ext cx="1480269" cy="506676"/>
          </a:xfrm>
          <a:prstGeom prst="rect">
            <a:avLst/>
          </a:prstGeom>
          <a:noFill/>
          <a:ln>
            <a:noFill/>
          </a:ln>
        </p:spPr>
      </p:pic>
      <p:sp>
        <p:nvSpPr>
          <p:cNvPr id="316" name="Google Shape;316;p15"/>
          <p:cNvSpPr txBox="1"/>
          <p:nvPr/>
        </p:nvSpPr>
        <p:spPr>
          <a:xfrm>
            <a:off x="2520150" y="4470913"/>
            <a:ext cx="4103700" cy="448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Funded by the Greater London Authority, City Hall, Kamal Churchie Way, London, E16 1ZE</a:t>
            </a:r>
            <a:endParaRPr sz="1100" b="0" i="0" u="none" strike="noStrike" cap="none">
              <a:solidFill>
                <a:schemeClr val="dk1"/>
              </a:solidFill>
              <a:latin typeface="Arial"/>
              <a:ea typeface="Arial"/>
              <a:cs typeface="Arial"/>
              <a:sym typeface="Arial"/>
            </a:endParaRPr>
          </a:p>
        </p:txBody>
      </p:sp>
      <p:cxnSp>
        <p:nvCxnSpPr>
          <p:cNvPr id="317" name="Google Shape;317;p15"/>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318" name="Google Shape;318;p15"/>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319" name="Google Shape;319;p15"/>
          <p:cNvPicPr preferRelativeResize="0"/>
          <p:nvPr/>
        </p:nvPicPr>
        <p:blipFill rotWithShape="1">
          <a:blip r:embed="rId6">
            <a:alphaModFix/>
          </a:blip>
          <a:srcRect/>
          <a:stretch/>
        </p:blipFill>
        <p:spPr>
          <a:xfrm>
            <a:off x="2661938" y="214125"/>
            <a:ext cx="3820125" cy="280150"/>
          </a:xfrm>
          <a:prstGeom prst="rect">
            <a:avLst/>
          </a:prstGeom>
          <a:noFill/>
          <a:ln>
            <a:noFill/>
          </a:ln>
        </p:spPr>
      </p:pic>
      <p:sp>
        <p:nvSpPr>
          <p:cNvPr id="320" name="Google Shape;320;p15"/>
          <p:cNvSpPr txBox="1"/>
          <p:nvPr/>
        </p:nvSpPr>
        <p:spPr>
          <a:xfrm>
            <a:off x="582750" y="1800525"/>
            <a:ext cx="6764400" cy="78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For more information contact the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Arial"/>
                <a:ea typeface="Arial"/>
                <a:cs typeface="Arial"/>
                <a:sym typeface="Arial"/>
              </a:rPr>
              <a:t>GLA Democratic Participation Team at: </a:t>
            </a:r>
            <a:r>
              <a:rPr lang="en-GB" sz="1400" b="1" i="0" u="none" strike="noStrike" cap="none">
                <a:solidFill>
                  <a:schemeClr val="dk1"/>
                </a:solidFill>
                <a:latin typeface="Arial"/>
                <a:ea typeface="Arial"/>
                <a:cs typeface="Arial"/>
                <a:sym typeface="Arial"/>
              </a:rPr>
              <a:t>democracy@london.gov.uk</a:t>
            </a: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
        <p:cNvGrpSpPr/>
        <p:nvPr/>
      </p:nvGrpSpPr>
      <p:grpSpPr>
        <a:xfrm>
          <a:off x="0" y="0"/>
          <a:ext cx="0" cy="0"/>
          <a:chOff x="0" y="0"/>
          <a:chExt cx="0" cy="0"/>
        </a:xfrm>
      </p:grpSpPr>
      <p:sp>
        <p:nvSpPr>
          <p:cNvPr id="67" name="Google Shape;67;g2f5993a17fe_0_0"/>
          <p:cNvSpPr/>
          <p:nvPr/>
        </p:nvSpPr>
        <p:spPr>
          <a:xfrm>
            <a:off x="412750" y="1020850"/>
            <a:ext cx="8005500" cy="3120900"/>
          </a:xfrm>
          <a:prstGeom prst="roundRect">
            <a:avLst>
              <a:gd name="adj" fmla="val 4078"/>
            </a:avLst>
          </a:prstGeom>
          <a:noFill/>
          <a:ln w="9525" cap="flat" cmpd="sng">
            <a:solidFill>
              <a:srgbClr val="02304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50000"/>
              </a:lnSpc>
              <a:spcBef>
                <a:spcPts val="400"/>
              </a:spcBef>
              <a:spcAft>
                <a:spcPts val="1000"/>
              </a:spcAft>
              <a:buClr>
                <a:srgbClr val="000000"/>
              </a:buClr>
              <a:buSzPts val="1400"/>
              <a:buFont typeface="Arial"/>
              <a:buNone/>
            </a:pPr>
            <a:endParaRPr sz="1400" b="0" i="0" u="none" strike="noStrike" cap="none">
              <a:solidFill>
                <a:srgbClr val="FFFFFF"/>
              </a:solidFill>
              <a:latin typeface="Montserrat"/>
              <a:ea typeface="Montserrat"/>
              <a:cs typeface="Montserrat"/>
              <a:sym typeface="Montserrat"/>
            </a:endParaRPr>
          </a:p>
        </p:txBody>
      </p:sp>
      <p:pic>
        <p:nvPicPr>
          <p:cNvPr id="68" name="Google Shape;68;g2f5993a17fe_0_0"/>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69" name="Google Shape;69;g2f5993a17fe_0_0"/>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70" name="Google Shape;70;g2f5993a17fe_0_0"/>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71" name="Google Shape;71;g2f5993a17fe_0_0"/>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72" name="Google Shape;72;g2f5993a17fe_0_0"/>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73" name="Google Shape;73;g2f5993a17fe_0_0"/>
          <p:cNvSpPr txBox="1"/>
          <p:nvPr/>
        </p:nvSpPr>
        <p:spPr>
          <a:xfrm>
            <a:off x="457750" y="1021000"/>
            <a:ext cx="8063400" cy="301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GB" sz="1900" b="1" i="0" u="none" strike="noStrike" cap="none" dirty="0">
                <a:solidFill>
                  <a:schemeClr val="dk1"/>
                </a:solidFill>
                <a:latin typeface="Arial"/>
                <a:ea typeface="Arial"/>
                <a:cs typeface="Arial"/>
                <a:sym typeface="Arial"/>
              </a:rPr>
              <a:t>In this session we will explore the following questions: </a:t>
            </a:r>
            <a:endParaRPr sz="19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GB" sz="1400" b="0" i="0" u="none" strike="noStrike" cap="none" dirty="0">
                <a:solidFill>
                  <a:schemeClr val="dk1"/>
                </a:solidFill>
                <a:latin typeface="Arial"/>
                <a:ea typeface="Arial"/>
                <a:cs typeface="Arial"/>
                <a:sym typeface="Arial"/>
              </a:rPr>
              <a:t>What are </a:t>
            </a:r>
            <a:r>
              <a:rPr lang="en-GB" dirty="0">
                <a:solidFill>
                  <a:schemeClr val="dk1"/>
                </a:solidFill>
              </a:rPr>
              <a:t>your</a:t>
            </a:r>
            <a:r>
              <a:rPr lang="en-GB" sz="1400" b="0" i="0" u="none" strike="noStrike" cap="none" dirty="0">
                <a:solidFill>
                  <a:schemeClr val="dk1"/>
                </a:solidFill>
                <a:latin typeface="Arial"/>
                <a:ea typeface="Arial"/>
                <a:cs typeface="Arial"/>
                <a:sym typeface="Arial"/>
              </a:rPr>
              <a:t> civic rights?</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GB" sz="1400" b="0" i="0" u="none" strike="noStrike" cap="none" dirty="0">
                <a:solidFill>
                  <a:schemeClr val="dk1"/>
                </a:solidFill>
                <a:latin typeface="Arial"/>
                <a:ea typeface="Arial"/>
                <a:cs typeface="Arial"/>
                <a:sym typeface="Arial"/>
              </a:rPr>
              <a:t>What are </a:t>
            </a:r>
            <a:r>
              <a:rPr lang="en-GB" dirty="0">
                <a:solidFill>
                  <a:schemeClr val="dk1"/>
                </a:solidFill>
              </a:rPr>
              <a:t>your</a:t>
            </a:r>
            <a:r>
              <a:rPr lang="en-GB" sz="1400" b="0" i="0" u="none" strike="noStrike" cap="none" dirty="0">
                <a:solidFill>
                  <a:schemeClr val="dk1"/>
                </a:solidFill>
                <a:latin typeface="Arial"/>
                <a:ea typeface="Arial"/>
                <a:cs typeface="Arial"/>
                <a:sym typeface="Arial"/>
              </a:rPr>
              <a:t> democratic rights?</a:t>
            </a:r>
            <a:endParaRPr sz="1400" b="0" i="0" u="none" strike="noStrike" cap="none" dirty="0">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GB" sz="1400" b="0" i="0" u="none" strike="noStrike" cap="none" dirty="0">
                <a:solidFill>
                  <a:schemeClr val="dk1"/>
                </a:solidFill>
                <a:latin typeface="Arial"/>
                <a:ea typeface="Arial"/>
                <a:cs typeface="Arial"/>
                <a:sym typeface="Arial"/>
              </a:rPr>
              <a:t>How can </a:t>
            </a:r>
            <a:r>
              <a:rPr lang="en-GB" dirty="0">
                <a:solidFill>
                  <a:schemeClr val="dk1"/>
                </a:solidFill>
              </a:rPr>
              <a:t>you</a:t>
            </a:r>
            <a:r>
              <a:rPr lang="en-GB" sz="1400" b="0" i="0" u="none" strike="noStrike" cap="none" dirty="0">
                <a:solidFill>
                  <a:schemeClr val="dk1"/>
                </a:solidFill>
                <a:latin typeface="Arial"/>
                <a:ea typeface="Arial"/>
                <a:cs typeface="Arial"/>
                <a:sym typeface="Arial"/>
              </a:rPr>
              <a:t> register to vote? And what does voting look like?</a:t>
            </a:r>
            <a:endParaRPr sz="1400" b="0" i="0" u="none" strike="noStrike" cap="none" dirty="0">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457200" indent="-317500">
              <a:buClr>
                <a:schemeClr val="dk1"/>
              </a:buClr>
              <a:buSzPts val="1400"/>
              <a:buFont typeface="Arial"/>
              <a:buChar char="●"/>
            </a:pPr>
            <a:r>
              <a:rPr lang="en-GB" sz="1400" b="0" i="0" u="none" strike="noStrike" cap="none" dirty="0">
                <a:solidFill>
                  <a:schemeClr val="dk1"/>
                </a:solidFill>
                <a:latin typeface="Arial"/>
                <a:ea typeface="Arial"/>
                <a:cs typeface="Arial"/>
                <a:sym typeface="Arial"/>
              </a:rPr>
              <a:t>How can </a:t>
            </a:r>
            <a:r>
              <a:rPr lang="en-GB" dirty="0">
                <a:solidFill>
                  <a:schemeClr val="dk1"/>
                </a:solidFill>
              </a:rPr>
              <a:t>you</a:t>
            </a:r>
            <a:r>
              <a:rPr lang="en-GB" sz="1400" b="0" i="0" u="none" strike="noStrike" cap="none" dirty="0">
                <a:solidFill>
                  <a:schemeClr val="dk1"/>
                </a:solidFill>
                <a:latin typeface="Arial"/>
                <a:ea typeface="Arial"/>
                <a:cs typeface="Arial"/>
                <a:sym typeface="Arial"/>
              </a:rPr>
              <a:t> follow, write or talk to the person who is voted in (</a:t>
            </a:r>
            <a:r>
              <a:rPr lang="en-GB" dirty="0">
                <a:solidFill>
                  <a:schemeClr val="dk1"/>
                </a:solidFill>
              </a:rPr>
              <a:t>elected </a:t>
            </a:r>
            <a:r>
              <a:rPr lang="en-GB" sz="1400" b="0" i="0" u="none" strike="noStrike" cap="none" dirty="0">
                <a:solidFill>
                  <a:schemeClr val="dk1"/>
                </a:solidFill>
                <a:latin typeface="Arial"/>
                <a:ea typeface="Arial"/>
                <a:cs typeface="Arial"/>
                <a:sym typeface="Arial"/>
              </a:rPr>
              <a:t>representative)? </a:t>
            </a:r>
            <a:endParaRPr sz="1400" b="0" i="0" u="none" strike="noStrike" cap="none" dirty="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
        <p:cNvGrpSpPr/>
        <p:nvPr/>
      </p:nvGrpSpPr>
      <p:grpSpPr>
        <a:xfrm>
          <a:off x="0" y="0"/>
          <a:ext cx="0" cy="0"/>
          <a:chOff x="0" y="0"/>
          <a:chExt cx="0" cy="0"/>
        </a:xfrm>
      </p:grpSpPr>
      <p:sp>
        <p:nvSpPr>
          <p:cNvPr id="78" name="Google Shape;78;g2f5993a17fe_0_10"/>
          <p:cNvSpPr/>
          <p:nvPr/>
        </p:nvSpPr>
        <p:spPr>
          <a:xfrm>
            <a:off x="652213" y="745375"/>
            <a:ext cx="7839600" cy="448800"/>
          </a:xfrm>
          <a:prstGeom prst="roundRect">
            <a:avLst>
              <a:gd name="adj" fmla="val 16667"/>
            </a:avLst>
          </a:prstGeom>
          <a:solidFill>
            <a:srgbClr val="FB85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Arial"/>
                <a:ea typeface="Arial"/>
                <a:cs typeface="Arial"/>
                <a:sym typeface="Arial"/>
              </a:rPr>
              <a:t>Why is it important to know your </a:t>
            </a:r>
            <a:r>
              <a:rPr lang="en-GB" sz="2000">
                <a:solidFill>
                  <a:schemeClr val="dk1"/>
                </a:solidFill>
              </a:rPr>
              <a:t>r</a:t>
            </a:r>
            <a:r>
              <a:rPr lang="en-GB" sz="2000" b="0" i="0" u="none" strike="noStrike" cap="none">
                <a:solidFill>
                  <a:schemeClr val="dk1"/>
                </a:solidFill>
                <a:latin typeface="Arial"/>
                <a:ea typeface="Arial"/>
                <a:cs typeface="Arial"/>
                <a:sym typeface="Arial"/>
              </a:rPr>
              <a:t>ights? How have rights changed?</a:t>
            </a:r>
            <a:endParaRPr sz="1400" b="0" i="0" u="none" strike="noStrike" cap="none">
              <a:solidFill>
                <a:schemeClr val="dk1"/>
              </a:solidFill>
              <a:latin typeface="Montserrat"/>
              <a:ea typeface="Montserrat"/>
              <a:cs typeface="Montserrat"/>
              <a:sym typeface="Montserrat"/>
            </a:endParaRPr>
          </a:p>
        </p:txBody>
      </p:sp>
      <p:cxnSp>
        <p:nvCxnSpPr>
          <p:cNvPr id="79" name="Google Shape;79;g2f5993a17fe_0_10"/>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pic>
        <p:nvPicPr>
          <p:cNvPr id="80" name="Google Shape;80;g2f5993a17fe_0_10"/>
          <p:cNvPicPr preferRelativeResize="0"/>
          <p:nvPr/>
        </p:nvPicPr>
        <p:blipFill rotWithShape="1">
          <a:blip r:embed="rId3">
            <a:alphaModFix/>
          </a:blip>
          <a:srcRect/>
          <a:stretch/>
        </p:blipFill>
        <p:spPr>
          <a:xfrm>
            <a:off x="2661938" y="214125"/>
            <a:ext cx="3820125" cy="280150"/>
          </a:xfrm>
          <a:prstGeom prst="rect">
            <a:avLst/>
          </a:prstGeom>
          <a:noFill/>
          <a:ln>
            <a:noFill/>
          </a:ln>
        </p:spPr>
      </p:pic>
      <p:pic>
        <p:nvPicPr>
          <p:cNvPr id="81" name="Google Shape;81;g2f5993a17fe_0_10"/>
          <p:cNvPicPr preferRelativeResize="0"/>
          <p:nvPr/>
        </p:nvPicPr>
        <p:blipFill>
          <a:blip r:embed="rId4">
            <a:alphaModFix/>
          </a:blip>
          <a:stretch>
            <a:fillRect/>
          </a:stretch>
        </p:blipFill>
        <p:spPr>
          <a:xfrm>
            <a:off x="1071525" y="1216500"/>
            <a:ext cx="6981352" cy="39269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
        <p:cNvGrpSpPr/>
        <p:nvPr/>
      </p:nvGrpSpPr>
      <p:grpSpPr>
        <a:xfrm>
          <a:off x="0" y="0"/>
          <a:ext cx="0" cy="0"/>
          <a:chOff x="0" y="0"/>
          <a:chExt cx="0" cy="0"/>
        </a:xfrm>
      </p:grpSpPr>
      <p:sp>
        <p:nvSpPr>
          <p:cNvPr id="86" name="Google Shape;86;g2f37e289923_0_22"/>
          <p:cNvSpPr/>
          <p:nvPr/>
        </p:nvSpPr>
        <p:spPr>
          <a:xfrm>
            <a:off x="908275" y="2093644"/>
            <a:ext cx="7327500" cy="1217400"/>
          </a:xfrm>
          <a:prstGeom prst="roundRect">
            <a:avLst>
              <a:gd name="adj" fmla="val 16667"/>
            </a:avLst>
          </a:prstGeom>
          <a:solidFill>
            <a:srgbClr val="FB85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400" b="0" i="0" u="none" strike="noStrike" cap="none">
                <a:solidFill>
                  <a:schemeClr val="dk1"/>
                </a:solidFill>
                <a:latin typeface="Arial"/>
                <a:ea typeface="Arial"/>
                <a:cs typeface="Arial"/>
                <a:sym typeface="Arial"/>
              </a:rPr>
              <a:t>Put your hand up if you, or someone you know, has used this right…</a:t>
            </a:r>
            <a:endParaRPr sz="2400" b="0" i="0" u="none" strike="noStrike" cap="none">
              <a:solidFill>
                <a:schemeClr val="dk1"/>
              </a:solidFill>
              <a:latin typeface="Arial"/>
              <a:ea typeface="Arial"/>
              <a:cs typeface="Arial"/>
              <a:sym typeface="Arial"/>
            </a:endParaRPr>
          </a:p>
        </p:txBody>
      </p:sp>
      <p:pic>
        <p:nvPicPr>
          <p:cNvPr id="87" name="Google Shape;87;g2f37e289923_0_22"/>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88" name="Google Shape;88;g2f37e289923_0_22"/>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89" name="Google Shape;89;g2f37e289923_0_22"/>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90" name="Google Shape;90;g2f37e289923_0_22"/>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91" name="Google Shape;91;g2f37e289923_0_22"/>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92" name="Google Shape;92;g2f37e289923_0_22"/>
          <p:cNvSpPr/>
          <p:nvPr/>
        </p:nvSpPr>
        <p:spPr>
          <a:xfrm>
            <a:off x="2030346" y="1183938"/>
            <a:ext cx="5063700" cy="448800"/>
          </a:xfrm>
          <a:prstGeom prst="roundRect">
            <a:avLst>
              <a:gd name="adj" fmla="val 16667"/>
            </a:avLst>
          </a:prstGeom>
          <a:solidFill>
            <a:srgbClr val="FB85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Arial"/>
                <a:ea typeface="Arial"/>
                <a:cs typeface="Arial"/>
                <a:sym typeface="Arial"/>
              </a:rPr>
              <a:t>Let’s look at some rights!</a:t>
            </a:r>
            <a:endParaRPr sz="1400" b="0" i="0" u="none" strike="noStrike" cap="none">
              <a:solidFill>
                <a:schemeClr val="dk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pic>
        <p:nvPicPr>
          <p:cNvPr id="97" name="Google Shape;97;g2f37e289923_0_33"/>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98" name="Google Shape;98;g2f37e289923_0_33"/>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99" name="Google Shape;99;g2f37e289923_0_33"/>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100" name="Google Shape;100;g2f37e289923_0_33"/>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101" name="Google Shape;101;g2f37e289923_0_33"/>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102" name="Google Shape;102;g2f37e289923_0_33"/>
          <p:cNvSpPr/>
          <p:nvPr/>
        </p:nvSpPr>
        <p:spPr>
          <a:xfrm>
            <a:off x="2770400" y="860774"/>
            <a:ext cx="3656700" cy="448800"/>
          </a:xfrm>
          <a:prstGeom prst="roundRect">
            <a:avLst>
              <a:gd name="adj" fmla="val 9609"/>
            </a:avLst>
          </a:prstGeom>
          <a:solidFill>
            <a:srgbClr val="FB8500"/>
          </a:solidFill>
          <a:ln w="19050" cap="flat" cmpd="sng">
            <a:solidFill>
              <a:srgbClr val="FB85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Arial"/>
                <a:ea typeface="Arial"/>
                <a:cs typeface="Arial"/>
                <a:sym typeface="Arial"/>
              </a:rPr>
              <a:t>These are part of our </a:t>
            </a:r>
            <a:r>
              <a:rPr lang="en-GB" sz="1600" b="1" i="0" u="sng" strike="noStrike" cap="none">
                <a:solidFill>
                  <a:schemeClr val="dk1"/>
                </a:solidFill>
                <a:latin typeface="Arial"/>
                <a:ea typeface="Arial"/>
                <a:cs typeface="Arial"/>
                <a:sym typeface="Arial"/>
              </a:rPr>
              <a:t>Civic Rights</a:t>
            </a:r>
            <a:r>
              <a:rPr lang="en-GB" sz="1600" b="0" i="0" u="none" strike="noStrike" cap="none">
                <a:solidFill>
                  <a:schemeClr val="dk1"/>
                </a:solidFill>
                <a:latin typeface="Arial"/>
                <a:ea typeface="Arial"/>
                <a:cs typeface="Arial"/>
                <a:sym typeface="Arial"/>
              </a:rPr>
              <a:t>: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103" name="Google Shape;103;g2f37e289923_0_33"/>
          <p:cNvPicPr preferRelativeResize="0"/>
          <p:nvPr/>
        </p:nvPicPr>
        <p:blipFill rotWithShape="1">
          <a:blip r:embed="rId6">
            <a:alphaModFix/>
          </a:blip>
          <a:srcRect/>
          <a:stretch/>
        </p:blipFill>
        <p:spPr>
          <a:xfrm>
            <a:off x="2226368" y="1447300"/>
            <a:ext cx="2511350" cy="2511350"/>
          </a:xfrm>
          <a:prstGeom prst="rect">
            <a:avLst/>
          </a:prstGeom>
          <a:noFill/>
          <a:ln>
            <a:noFill/>
          </a:ln>
        </p:spPr>
      </p:pic>
      <p:pic>
        <p:nvPicPr>
          <p:cNvPr id="104" name="Google Shape;104;g2f37e289923_0_33"/>
          <p:cNvPicPr preferRelativeResize="0"/>
          <p:nvPr/>
        </p:nvPicPr>
        <p:blipFill rotWithShape="1">
          <a:blip r:embed="rId7">
            <a:alphaModFix/>
          </a:blip>
          <a:srcRect/>
          <a:stretch/>
        </p:blipFill>
        <p:spPr>
          <a:xfrm>
            <a:off x="4802575" y="1378275"/>
            <a:ext cx="1961925" cy="1961925"/>
          </a:xfrm>
          <a:prstGeom prst="rect">
            <a:avLst/>
          </a:prstGeom>
          <a:noFill/>
          <a:ln>
            <a:noFill/>
          </a:ln>
        </p:spPr>
      </p:pic>
      <p:pic>
        <p:nvPicPr>
          <p:cNvPr id="105" name="Google Shape;105;g2f37e289923_0_33"/>
          <p:cNvPicPr preferRelativeResize="0"/>
          <p:nvPr/>
        </p:nvPicPr>
        <p:blipFill rotWithShape="1">
          <a:blip r:embed="rId8">
            <a:alphaModFix/>
          </a:blip>
          <a:srcRect/>
          <a:stretch/>
        </p:blipFill>
        <p:spPr>
          <a:xfrm>
            <a:off x="202000" y="1309587"/>
            <a:ext cx="1757225" cy="1757205"/>
          </a:xfrm>
          <a:prstGeom prst="rect">
            <a:avLst/>
          </a:prstGeom>
          <a:noFill/>
          <a:ln>
            <a:noFill/>
          </a:ln>
        </p:spPr>
      </p:pic>
      <p:pic>
        <p:nvPicPr>
          <p:cNvPr id="106" name="Google Shape;106;g2f37e289923_0_33"/>
          <p:cNvPicPr preferRelativeResize="0"/>
          <p:nvPr/>
        </p:nvPicPr>
        <p:blipFill rotWithShape="1">
          <a:blip r:embed="rId9">
            <a:alphaModFix/>
          </a:blip>
          <a:srcRect/>
          <a:stretch/>
        </p:blipFill>
        <p:spPr>
          <a:xfrm>
            <a:off x="6917000" y="1784322"/>
            <a:ext cx="1837300" cy="1837300"/>
          </a:xfrm>
          <a:prstGeom prst="rect">
            <a:avLst/>
          </a:prstGeom>
          <a:noFill/>
          <a:ln>
            <a:noFill/>
          </a:ln>
        </p:spPr>
      </p:pic>
      <p:sp>
        <p:nvSpPr>
          <p:cNvPr id="107" name="Google Shape;107;g2f37e289923_0_33"/>
          <p:cNvSpPr/>
          <p:nvPr/>
        </p:nvSpPr>
        <p:spPr>
          <a:xfrm>
            <a:off x="-287" y="3075425"/>
            <a:ext cx="2161800" cy="631800"/>
          </a:xfrm>
          <a:prstGeom prst="roundRect">
            <a:avLst>
              <a:gd name="adj" fmla="val 9609"/>
            </a:avLst>
          </a:prstGeom>
          <a:solidFill>
            <a:srgbClr val="FB8500"/>
          </a:solidFill>
          <a:ln w="19050" cap="flat" cmpd="sng">
            <a:solidFill>
              <a:srgbClr val="FB85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Starting or signing </a:t>
            </a:r>
            <a:r>
              <a:rPr lang="en-GB" sz="1400" b="1" i="0" u="none" strike="noStrike" cap="none">
                <a:solidFill>
                  <a:schemeClr val="dk1"/>
                </a:solidFill>
                <a:latin typeface="Arial"/>
                <a:ea typeface="Arial"/>
                <a:cs typeface="Arial"/>
                <a:sym typeface="Arial"/>
              </a:rPr>
              <a:t>petitions </a:t>
            </a:r>
            <a:endParaRPr sz="14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8" name="Google Shape;108;g2f37e289923_0_33"/>
          <p:cNvSpPr/>
          <p:nvPr/>
        </p:nvSpPr>
        <p:spPr>
          <a:xfrm>
            <a:off x="2401150" y="3494450"/>
            <a:ext cx="2161800" cy="631800"/>
          </a:xfrm>
          <a:prstGeom prst="roundRect">
            <a:avLst>
              <a:gd name="adj" fmla="val 9609"/>
            </a:avLst>
          </a:prstGeom>
          <a:solidFill>
            <a:srgbClr val="FB8500"/>
          </a:solidFill>
          <a:ln w="19050" cap="flat" cmpd="sng">
            <a:solidFill>
              <a:srgbClr val="FB85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Taking part in peaceful, legal </a:t>
            </a:r>
            <a:r>
              <a:rPr lang="en-GB" sz="1400" b="1" i="0" u="none" strike="noStrike" cap="none">
                <a:solidFill>
                  <a:schemeClr val="dk1"/>
                </a:solidFill>
                <a:latin typeface="Arial"/>
                <a:ea typeface="Arial"/>
                <a:cs typeface="Arial"/>
                <a:sym typeface="Arial"/>
              </a:rPr>
              <a:t>protest</a:t>
            </a: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9" name="Google Shape;109;g2f37e289923_0_33"/>
          <p:cNvSpPr/>
          <p:nvPr/>
        </p:nvSpPr>
        <p:spPr>
          <a:xfrm>
            <a:off x="4700525" y="3028725"/>
            <a:ext cx="2161800" cy="506700"/>
          </a:xfrm>
          <a:prstGeom prst="roundRect">
            <a:avLst>
              <a:gd name="adj" fmla="val 9609"/>
            </a:avLst>
          </a:prstGeom>
          <a:solidFill>
            <a:srgbClr val="FB8500"/>
          </a:solidFill>
          <a:ln w="19050" cap="flat" cmpd="sng">
            <a:solidFill>
              <a:srgbClr val="FB85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Community</a:t>
            </a:r>
            <a:r>
              <a:rPr lang="en-GB" sz="1400" b="0" i="0" u="none" strike="noStrike" cap="none">
                <a:solidFill>
                  <a:schemeClr val="dk1"/>
                </a:solidFill>
                <a:latin typeface="Arial"/>
                <a:ea typeface="Arial"/>
                <a:cs typeface="Arial"/>
                <a:sym typeface="Arial"/>
              </a:rPr>
              <a:t> organising</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10" name="Google Shape;110;g2f37e289923_0_33"/>
          <p:cNvSpPr/>
          <p:nvPr/>
        </p:nvSpPr>
        <p:spPr>
          <a:xfrm>
            <a:off x="7150000" y="3557000"/>
            <a:ext cx="1371300" cy="506700"/>
          </a:xfrm>
          <a:prstGeom prst="roundRect">
            <a:avLst>
              <a:gd name="adj" fmla="val 9609"/>
            </a:avLst>
          </a:prstGeom>
          <a:solidFill>
            <a:srgbClr val="FB8500"/>
          </a:solidFill>
          <a:ln w="19050" cap="flat" cmpd="sng">
            <a:solidFill>
              <a:srgbClr val="FB85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Volunteering</a:t>
            </a:r>
            <a:endParaRPr sz="14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pic>
        <p:nvPicPr>
          <p:cNvPr id="115" name="Google Shape;115;g2f37e289923_0_51"/>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116" name="Google Shape;116;g2f37e289923_0_51"/>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117" name="Google Shape;117;g2f37e289923_0_51"/>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118" name="Google Shape;118;g2f37e289923_0_51"/>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119" name="Google Shape;119;g2f37e289923_0_51"/>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120" name="Google Shape;120;g2f37e289923_0_51"/>
          <p:cNvSpPr/>
          <p:nvPr/>
        </p:nvSpPr>
        <p:spPr>
          <a:xfrm>
            <a:off x="2283150" y="860775"/>
            <a:ext cx="4577700" cy="448800"/>
          </a:xfrm>
          <a:prstGeom prst="roundRect">
            <a:avLst>
              <a:gd name="adj" fmla="val 9609"/>
            </a:avLst>
          </a:prstGeom>
          <a:solidFill>
            <a:srgbClr val="FFB703"/>
          </a:solidFill>
          <a:ln w="19050" cap="flat" cmpd="sng">
            <a:solidFill>
              <a:srgbClr val="FB85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Arial"/>
                <a:ea typeface="Arial"/>
                <a:cs typeface="Arial"/>
                <a:sym typeface="Arial"/>
              </a:rPr>
              <a:t>These are part of our </a:t>
            </a:r>
            <a:r>
              <a:rPr lang="en-GB" sz="1600" b="1" i="0" u="sng" strike="noStrike" cap="none">
                <a:solidFill>
                  <a:schemeClr val="dk1"/>
                </a:solidFill>
                <a:latin typeface="Arial"/>
                <a:ea typeface="Arial"/>
                <a:cs typeface="Arial"/>
                <a:sym typeface="Arial"/>
              </a:rPr>
              <a:t>Democratic Rights</a:t>
            </a:r>
            <a:r>
              <a:rPr lang="en-GB" sz="1600" b="0" i="0" u="none" strike="noStrike" cap="none">
                <a:solidFill>
                  <a:schemeClr val="dk1"/>
                </a:solidFill>
                <a:latin typeface="Arial"/>
                <a:ea typeface="Arial"/>
                <a:cs typeface="Arial"/>
                <a:sym typeface="Arial"/>
              </a:rPr>
              <a:t>: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1" name="Google Shape;121;g2f37e289923_0_51"/>
          <p:cNvSpPr/>
          <p:nvPr/>
        </p:nvSpPr>
        <p:spPr>
          <a:xfrm>
            <a:off x="152399" y="3075425"/>
            <a:ext cx="2009100" cy="631800"/>
          </a:xfrm>
          <a:prstGeom prst="roundRect">
            <a:avLst>
              <a:gd name="adj" fmla="val 9609"/>
            </a:avLst>
          </a:prstGeom>
          <a:solidFill>
            <a:srgbClr val="FFB703"/>
          </a:solidFill>
          <a:ln w="19050" cap="flat" cmpd="sng">
            <a:solidFill>
              <a:srgbClr val="FB85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Registering</a:t>
            </a:r>
            <a:r>
              <a:rPr lang="en-GB" sz="1400" b="0" i="0" u="none" strike="noStrike" cap="none">
                <a:solidFill>
                  <a:schemeClr val="dk1"/>
                </a:solidFill>
                <a:latin typeface="Arial"/>
                <a:ea typeface="Arial"/>
                <a:cs typeface="Arial"/>
                <a:sym typeface="Arial"/>
              </a:rPr>
              <a:t> to </a:t>
            </a:r>
            <a:r>
              <a:rPr lang="en-GB" sz="1400" b="1" i="0" u="none" strike="noStrike" cap="none">
                <a:solidFill>
                  <a:schemeClr val="dk1"/>
                </a:solidFill>
                <a:latin typeface="Arial"/>
                <a:ea typeface="Arial"/>
                <a:cs typeface="Arial"/>
                <a:sym typeface="Arial"/>
              </a:rPr>
              <a:t>vote</a:t>
            </a:r>
            <a:r>
              <a:rPr lang="en-GB" sz="1400" b="0" i="0" u="none" strike="noStrike" cap="none">
                <a:solidFill>
                  <a:schemeClr val="dk1"/>
                </a:solidFill>
                <a:latin typeface="Arial"/>
                <a:ea typeface="Arial"/>
                <a:cs typeface="Arial"/>
                <a:sym typeface="Arial"/>
              </a:rPr>
              <a:t> </a:t>
            </a:r>
            <a:endParaRPr sz="14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2" name="Google Shape;122;g2f37e289923_0_51"/>
          <p:cNvSpPr/>
          <p:nvPr/>
        </p:nvSpPr>
        <p:spPr>
          <a:xfrm>
            <a:off x="2401150" y="3494450"/>
            <a:ext cx="2161800" cy="631800"/>
          </a:xfrm>
          <a:prstGeom prst="roundRect">
            <a:avLst>
              <a:gd name="adj" fmla="val 9609"/>
            </a:avLst>
          </a:prstGeom>
          <a:solidFill>
            <a:srgbClr val="FFB703"/>
          </a:solidFill>
          <a:ln w="19050" cap="flat" cmpd="sng">
            <a:solidFill>
              <a:srgbClr val="FB85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Voting</a:t>
            </a:r>
            <a:r>
              <a:rPr lang="en-GB" sz="1400" b="0" i="0" u="none" strike="noStrike" cap="none">
                <a:solidFill>
                  <a:schemeClr val="dk1"/>
                </a:solidFill>
                <a:latin typeface="Arial"/>
                <a:ea typeface="Arial"/>
                <a:cs typeface="Arial"/>
                <a:sym typeface="Arial"/>
              </a:rPr>
              <a:t> in </a:t>
            </a:r>
            <a:r>
              <a:rPr lang="en-GB" sz="1400" b="1" i="0" u="none" strike="noStrike" cap="none">
                <a:solidFill>
                  <a:schemeClr val="dk1"/>
                </a:solidFill>
                <a:latin typeface="Arial"/>
                <a:ea typeface="Arial"/>
                <a:cs typeface="Arial"/>
                <a:sym typeface="Arial"/>
              </a:rPr>
              <a:t>elections</a:t>
            </a: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3" name="Google Shape;123;g2f37e289923_0_51"/>
          <p:cNvSpPr/>
          <p:nvPr/>
        </p:nvSpPr>
        <p:spPr>
          <a:xfrm>
            <a:off x="4700525" y="3028725"/>
            <a:ext cx="2161800" cy="592800"/>
          </a:xfrm>
          <a:prstGeom prst="roundRect">
            <a:avLst>
              <a:gd name="adj" fmla="val 9609"/>
            </a:avLst>
          </a:prstGeom>
          <a:solidFill>
            <a:srgbClr val="FFB703"/>
          </a:solidFill>
          <a:ln w="19050" cap="flat" cmpd="sng">
            <a:solidFill>
              <a:srgbClr val="FB85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Taking part in </a:t>
            </a:r>
            <a:r>
              <a:rPr lang="en-GB" sz="1400" b="1" i="0" u="none" strike="noStrike" cap="none">
                <a:solidFill>
                  <a:schemeClr val="dk1"/>
                </a:solidFill>
                <a:latin typeface="Arial"/>
                <a:ea typeface="Arial"/>
                <a:cs typeface="Arial"/>
                <a:sym typeface="Arial"/>
              </a:rPr>
              <a:t>citizens’ assemblies</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4" name="Google Shape;124;g2f37e289923_0_51"/>
          <p:cNvSpPr/>
          <p:nvPr/>
        </p:nvSpPr>
        <p:spPr>
          <a:xfrm>
            <a:off x="7150000" y="3557000"/>
            <a:ext cx="1371300" cy="631800"/>
          </a:xfrm>
          <a:prstGeom prst="roundRect">
            <a:avLst>
              <a:gd name="adj" fmla="val 9609"/>
            </a:avLst>
          </a:prstGeom>
          <a:solidFill>
            <a:srgbClr val="FFB703"/>
          </a:solidFill>
          <a:ln w="19050" cap="flat" cmpd="sng">
            <a:solidFill>
              <a:srgbClr val="FB85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Standing </a:t>
            </a:r>
            <a:r>
              <a:rPr lang="en-GB" sz="1400" b="0" i="0" u="none" strike="noStrike" cap="none">
                <a:solidFill>
                  <a:schemeClr val="dk1"/>
                </a:solidFill>
                <a:latin typeface="Arial"/>
                <a:ea typeface="Arial"/>
                <a:cs typeface="Arial"/>
                <a:sym typeface="Arial"/>
              </a:rPr>
              <a:t>for</a:t>
            </a:r>
            <a:r>
              <a:rPr lang="en-GB" sz="1400" b="1" i="0" u="none" strike="noStrike" cap="none">
                <a:solidFill>
                  <a:schemeClr val="dk1"/>
                </a:solidFill>
                <a:latin typeface="Arial"/>
                <a:ea typeface="Arial"/>
                <a:cs typeface="Arial"/>
                <a:sym typeface="Arial"/>
              </a:rPr>
              <a:t> election </a:t>
            </a:r>
            <a:endParaRPr sz="14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125" name="Google Shape;125;g2f37e289923_0_51"/>
          <p:cNvPicPr preferRelativeResize="0"/>
          <p:nvPr/>
        </p:nvPicPr>
        <p:blipFill rotWithShape="1">
          <a:blip r:embed="rId6">
            <a:alphaModFix/>
          </a:blip>
          <a:srcRect/>
          <a:stretch/>
        </p:blipFill>
        <p:spPr>
          <a:xfrm>
            <a:off x="4918712" y="1619863"/>
            <a:ext cx="1725450" cy="1725450"/>
          </a:xfrm>
          <a:prstGeom prst="rect">
            <a:avLst/>
          </a:prstGeom>
          <a:noFill/>
          <a:ln>
            <a:noFill/>
          </a:ln>
        </p:spPr>
      </p:pic>
      <p:pic>
        <p:nvPicPr>
          <p:cNvPr id="126" name="Google Shape;126;g2f37e289923_0_51"/>
          <p:cNvPicPr preferRelativeResize="0"/>
          <p:nvPr/>
        </p:nvPicPr>
        <p:blipFill rotWithShape="1">
          <a:blip r:embed="rId7">
            <a:alphaModFix/>
          </a:blip>
          <a:srcRect/>
          <a:stretch/>
        </p:blipFill>
        <p:spPr>
          <a:xfrm>
            <a:off x="2441850" y="1538875"/>
            <a:ext cx="1978350" cy="1978350"/>
          </a:xfrm>
          <a:prstGeom prst="rect">
            <a:avLst/>
          </a:prstGeom>
          <a:noFill/>
          <a:ln>
            <a:noFill/>
          </a:ln>
        </p:spPr>
      </p:pic>
      <p:pic>
        <p:nvPicPr>
          <p:cNvPr id="127" name="Google Shape;127;g2f37e289923_0_51"/>
          <p:cNvPicPr preferRelativeResize="0"/>
          <p:nvPr/>
        </p:nvPicPr>
        <p:blipFill rotWithShape="1">
          <a:blip r:embed="rId8">
            <a:alphaModFix/>
          </a:blip>
          <a:srcRect/>
          <a:stretch/>
        </p:blipFill>
        <p:spPr>
          <a:xfrm>
            <a:off x="7150000" y="2041450"/>
            <a:ext cx="1371300" cy="1371300"/>
          </a:xfrm>
          <a:prstGeom prst="rect">
            <a:avLst/>
          </a:prstGeom>
          <a:noFill/>
          <a:ln>
            <a:noFill/>
          </a:ln>
        </p:spPr>
      </p:pic>
      <p:pic>
        <p:nvPicPr>
          <p:cNvPr id="128" name="Google Shape;128;g2f37e289923_0_51"/>
          <p:cNvPicPr preferRelativeResize="0"/>
          <p:nvPr/>
        </p:nvPicPr>
        <p:blipFill rotWithShape="1">
          <a:blip r:embed="rId9">
            <a:alphaModFix/>
          </a:blip>
          <a:srcRect/>
          <a:stretch/>
        </p:blipFill>
        <p:spPr>
          <a:xfrm>
            <a:off x="183175" y="1309575"/>
            <a:ext cx="1978350" cy="1978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sp>
        <p:nvSpPr>
          <p:cNvPr id="133" name="Google Shape;133;g2f37e289923_0_69"/>
          <p:cNvSpPr/>
          <p:nvPr/>
        </p:nvSpPr>
        <p:spPr>
          <a:xfrm>
            <a:off x="2487700" y="928125"/>
            <a:ext cx="4149000" cy="825900"/>
          </a:xfrm>
          <a:prstGeom prst="roundRect">
            <a:avLst>
              <a:gd name="adj" fmla="val 16667"/>
            </a:avLst>
          </a:prstGeom>
          <a:solidFill>
            <a:srgbClr val="9A71B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chemeClr val="dk1"/>
                </a:solidFill>
                <a:latin typeface="Arial"/>
                <a:ea typeface="Arial"/>
                <a:cs typeface="Arial"/>
                <a:sym typeface="Arial"/>
              </a:rPr>
              <a:t>Why</a:t>
            </a:r>
            <a:r>
              <a:rPr lang="en-GB" sz="2000" b="0" i="0" u="none" strike="noStrike" cap="none">
                <a:solidFill>
                  <a:schemeClr val="dk1"/>
                </a:solidFill>
                <a:latin typeface="Arial"/>
                <a:ea typeface="Arial"/>
                <a:cs typeface="Arial"/>
                <a:sym typeface="Arial"/>
              </a:rPr>
              <a:t> do people use their </a:t>
            </a:r>
            <a:r>
              <a:rPr lang="en-GB" sz="2000" b="1" i="0" u="none" strike="noStrike" cap="none">
                <a:solidFill>
                  <a:schemeClr val="dk1"/>
                </a:solidFill>
                <a:highlight>
                  <a:srgbClr val="FFB703"/>
                </a:highlight>
                <a:latin typeface="Arial"/>
                <a:ea typeface="Arial"/>
                <a:cs typeface="Arial"/>
                <a:sym typeface="Arial"/>
              </a:rPr>
              <a:t>democratic</a:t>
            </a:r>
            <a:r>
              <a:rPr lang="en-GB" sz="2000" b="0" i="0" u="none" strike="noStrike" cap="none">
                <a:solidFill>
                  <a:schemeClr val="dk1"/>
                </a:solidFill>
                <a:latin typeface="Arial"/>
                <a:ea typeface="Arial"/>
                <a:cs typeface="Arial"/>
                <a:sym typeface="Arial"/>
              </a:rPr>
              <a:t> and </a:t>
            </a:r>
            <a:r>
              <a:rPr lang="en-GB" sz="2000" b="1" i="0" u="none" strike="noStrike" cap="none">
                <a:solidFill>
                  <a:schemeClr val="dk1"/>
                </a:solidFill>
                <a:highlight>
                  <a:srgbClr val="FB8500"/>
                </a:highlight>
                <a:latin typeface="Arial"/>
                <a:ea typeface="Arial"/>
                <a:cs typeface="Arial"/>
                <a:sym typeface="Arial"/>
              </a:rPr>
              <a:t>civic</a:t>
            </a:r>
            <a:r>
              <a:rPr lang="en-GB" sz="2000" b="0" i="0" u="none" strike="noStrike" cap="none">
                <a:solidFill>
                  <a:schemeClr val="dk1"/>
                </a:solidFill>
                <a:latin typeface="Arial"/>
                <a:ea typeface="Arial"/>
                <a:cs typeface="Arial"/>
                <a:sym typeface="Arial"/>
              </a:rPr>
              <a:t> rights?</a:t>
            </a:r>
            <a:endParaRPr sz="1400" b="0" i="0" u="none" strike="noStrike" cap="none">
              <a:solidFill>
                <a:schemeClr val="dk1"/>
              </a:solidFill>
              <a:latin typeface="Montserrat"/>
              <a:ea typeface="Montserrat"/>
              <a:cs typeface="Montserrat"/>
              <a:sym typeface="Montserrat"/>
            </a:endParaRPr>
          </a:p>
        </p:txBody>
      </p:sp>
      <p:pic>
        <p:nvPicPr>
          <p:cNvPr id="134" name="Google Shape;134;g2f37e289923_0_69"/>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135" name="Google Shape;135;g2f37e289923_0_69"/>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136" name="Google Shape;136;g2f37e289923_0_69"/>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137" name="Google Shape;137;g2f37e289923_0_69"/>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138" name="Google Shape;138;g2f37e289923_0_69"/>
          <p:cNvPicPr preferRelativeResize="0"/>
          <p:nvPr/>
        </p:nvPicPr>
        <p:blipFill rotWithShape="1">
          <a:blip r:embed="rId5">
            <a:alphaModFix/>
          </a:blip>
          <a:srcRect/>
          <a:stretch/>
        </p:blipFill>
        <p:spPr>
          <a:xfrm>
            <a:off x="2661938" y="214125"/>
            <a:ext cx="3820125" cy="280150"/>
          </a:xfrm>
          <a:prstGeom prst="rect">
            <a:avLst/>
          </a:prstGeom>
          <a:noFill/>
          <a:ln>
            <a:noFill/>
          </a:ln>
        </p:spPr>
      </p:pic>
      <p:pic>
        <p:nvPicPr>
          <p:cNvPr id="139" name="Google Shape;139;g2f37e289923_0_69"/>
          <p:cNvPicPr preferRelativeResize="0"/>
          <p:nvPr/>
        </p:nvPicPr>
        <p:blipFill rotWithShape="1">
          <a:blip r:embed="rId6">
            <a:alphaModFix/>
          </a:blip>
          <a:srcRect/>
          <a:stretch/>
        </p:blipFill>
        <p:spPr>
          <a:xfrm>
            <a:off x="3760738" y="2952988"/>
            <a:ext cx="1344760" cy="1344765"/>
          </a:xfrm>
          <a:prstGeom prst="rect">
            <a:avLst/>
          </a:prstGeom>
          <a:noFill/>
          <a:ln>
            <a:noFill/>
          </a:ln>
        </p:spPr>
      </p:pic>
      <p:pic>
        <p:nvPicPr>
          <p:cNvPr id="140" name="Google Shape;140;g2f37e289923_0_69"/>
          <p:cNvPicPr preferRelativeResize="0"/>
          <p:nvPr/>
        </p:nvPicPr>
        <p:blipFill rotWithShape="1">
          <a:blip r:embed="rId7">
            <a:alphaModFix/>
          </a:blip>
          <a:srcRect/>
          <a:stretch/>
        </p:blipFill>
        <p:spPr>
          <a:xfrm>
            <a:off x="149250" y="2066850"/>
            <a:ext cx="1988100" cy="1988100"/>
          </a:xfrm>
          <a:prstGeom prst="rect">
            <a:avLst/>
          </a:prstGeom>
          <a:noFill/>
          <a:ln>
            <a:noFill/>
          </a:ln>
        </p:spPr>
      </p:pic>
      <p:pic>
        <p:nvPicPr>
          <p:cNvPr id="141" name="Google Shape;141;g2f37e289923_0_69"/>
          <p:cNvPicPr preferRelativeResize="0"/>
          <p:nvPr/>
        </p:nvPicPr>
        <p:blipFill rotWithShape="1">
          <a:blip r:embed="rId8">
            <a:alphaModFix/>
          </a:blip>
          <a:srcRect/>
          <a:stretch/>
        </p:blipFill>
        <p:spPr>
          <a:xfrm>
            <a:off x="7059900" y="2863038"/>
            <a:ext cx="1434700" cy="1434700"/>
          </a:xfrm>
          <a:prstGeom prst="rect">
            <a:avLst/>
          </a:prstGeom>
          <a:noFill/>
          <a:ln>
            <a:noFill/>
          </a:ln>
        </p:spPr>
      </p:pic>
      <p:sp>
        <p:nvSpPr>
          <p:cNvPr id="142" name="Google Shape;142;g2f37e289923_0_69"/>
          <p:cNvSpPr/>
          <p:nvPr/>
        </p:nvSpPr>
        <p:spPr>
          <a:xfrm>
            <a:off x="168738" y="2149000"/>
            <a:ext cx="2161800" cy="758100"/>
          </a:xfrm>
          <a:prstGeom prst="roundRect">
            <a:avLst>
              <a:gd name="adj" fmla="val 9609"/>
            </a:avLst>
          </a:prstGeom>
          <a:solidFill>
            <a:srgbClr val="9A71B1"/>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GB" sz="1800" b="0" i="0" u="none" strike="noStrike" cap="none">
                <a:solidFill>
                  <a:schemeClr val="dk1"/>
                </a:solidFill>
                <a:latin typeface="Arial"/>
                <a:ea typeface="Arial"/>
                <a:cs typeface="Arial"/>
                <a:sym typeface="Arial"/>
              </a:rPr>
              <a:t>To gain knowledge and skills</a:t>
            </a: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3" name="Google Shape;143;g2f37e289923_0_69"/>
          <p:cNvSpPr/>
          <p:nvPr/>
        </p:nvSpPr>
        <p:spPr>
          <a:xfrm>
            <a:off x="3432538" y="2149000"/>
            <a:ext cx="2161800" cy="758100"/>
          </a:xfrm>
          <a:prstGeom prst="roundRect">
            <a:avLst>
              <a:gd name="adj" fmla="val 9609"/>
            </a:avLst>
          </a:prstGeom>
          <a:solidFill>
            <a:srgbClr val="9A71B1"/>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a:ea typeface="Arial"/>
                <a:cs typeface="Arial"/>
                <a:sym typeface="Arial"/>
              </a:rPr>
              <a:t>To make a difference </a:t>
            </a: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4" name="Google Shape;144;g2f37e289923_0_69"/>
          <p:cNvSpPr/>
          <p:nvPr/>
        </p:nvSpPr>
        <p:spPr>
          <a:xfrm>
            <a:off x="6696338" y="2149000"/>
            <a:ext cx="2161800" cy="758100"/>
          </a:xfrm>
          <a:prstGeom prst="roundRect">
            <a:avLst>
              <a:gd name="adj" fmla="val 9609"/>
            </a:avLst>
          </a:prstGeom>
          <a:solidFill>
            <a:srgbClr val="9A71B1"/>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a:ea typeface="Arial"/>
                <a:cs typeface="Arial"/>
                <a:sym typeface="Arial"/>
              </a:rPr>
              <a:t>To build stronger communities </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Google Shape;149;g2f37e289923_0_85"/>
          <p:cNvSpPr/>
          <p:nvPr/>
        </p:nvSpPr>
        <p:spPr>
          <a:xfrm>
            <a:off x="1687150" y="768275"/>
            <a:ext cx="5459400" cy="974100"/>
          </a:xfrm>
          <a:prstGeom prst="roundRect">
            <a:avLst>
              <a:gd name="adj" fmla="val 16667"/>
            </a:avLst>
          </a:prstGeom>
          <a:solidFill>
            <a:srgbClr val="9A71B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Let’s zoom in on voting:</a:t>
            </a:r>
            <a:endParaRPr sz="20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1" i="0" u="sng"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What do you know about voting?</a:t>
            </a:r>
            <a:endParaRPr sz="2000" b="1" i="0" u="none" strike="noStrike" cap="none">
              <a:solidFill>
                <a:schemeClr val="dk1"/>
              </a:solidFill>
              <a:latin typeface="Arial"/>
              <a:ea typeface="Arial"/>
              <a:cs typeface="Arial"/>
              <a:sym typeface="Arial"/>
            </a:endParaRPr>
          </a:p>
        </p:txBody>
      </p:sp>
      <p:pic>
        <p:nvPicPr>
          <p:cNvPr id="150" name="Google Shape;150;g2f37e289923_0_85"/>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151" name="Google Shape;151;g2f37e289923_0_85"/>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152" name="Google Shape;152;g2f37e289923_0_85"/>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153" name="Google Shape;153;g2f37e289923_0_85"/>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154" name="Google Shape;154;g2f37e289923_0_85"/>
          <p:cNvPicPr preferRelativeResize="0"/>
          <p:nvPr/>
        </p:nvPicPr>
        <p:blipFill rotWithShape="1">
          <a:blip r:embed="rId5">
            <a:alphaModFix/>
          </a:blip>
          <a:srcRect/>
          <a:stretch/>
        </p:blipFill>
        <p:spPr>
          <a:xfrm>
            <a:off x="2661938" y="214125"/>
            <a:ext cx="3820125" cy="280150"/>
          </a:xfrm>
          <a:prstGeom prst="rect">
            <a:avLst/>
          </a:prstGeom>
          <a:noFill/>
          <a:ln>
            <a:noFill/>
          </a:ln>
        </p:spPr>
      </p:pic>
      <p:pic>
        <p:nvPicPr>
          <p:cNvPr id="155" name="Google Shape;155;g2f37e289923_0_85"/>
          <p:cNvPicPr preferRelativeResize="0"/>
          <p:nvPr/>
        </p:nvPicPr>
        <p:blipFill rotWithShape="1">
          <a:blip r:embed="rId6">
            <a:alphaModFix/>
          </a:blip>
          <a:srcRect/>
          <a:stretch/>
        </p:blipFill>
        <p:spPr>
          <a:xfrm>
            <a:off x="1202205" y="1365850"/>
            <a:ext cx="3238270" cy="3238300"/>
          </a:xfrm>
          <a:prstGeom prst="rect">
            <a:avLst/>
          </a:prstGeom>
          <a:noFill/>
          <a:ln>
            <a:noFill/>
          </a:ln>
        </p:spPr>
      </p:pic>
      <p:pic>
        <p:nvPicPr>
          <p:cNvPr id="156" name="Google Shape;156;g2f37e289923_0_85"/>
          <p:cNvPicPr preferRelativeResize="0"/>
          <p:nvPr/>
        </p:nvPicPr>
        <p:blipFill rotWithShape="1">
          <a:blip r:embed="rId7">
            <a:alphaModFix/>
          </a:blip>
          <a:srcRect/>
          <a:stretch/>
        </p:blipFill>
        <p:spPr>
          <a:xfrm>
            <a:off x="4572000" y="1742375"/>
            <a:ext cx="2958850" cy="2958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sp>
        <p:nvSpPr>
          <p:cNvPr id="161" name="Google Shape;161;g2f37e289923_0_97"/>
          <p:cNvSpPr/>
          <p:nvPr/>
        </p:nvSpPr>
        <p:spPr>
          <a:xfrm>
            <a:off x="2661943" y="801400"/>
            <a:ext cx="3486600" cy="676800"/>
          </a:xfrm>
          <a:prstGeom prst="roundRect">
            <a:avLst>
              <a:gd name="adj" fmla="val 16667"/>
            </a:avLst>
          </a:prstGeom>
          <a:solidFill>
            <a:srgbClr val="7042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lt1"/>
                </a:solidFill>
                <a:latin typeface="Arial"/>
                <a:ea typeface="Arial"/>
                <a:cs typeface="Arial"/>
                <a:sym typeface="Arial"/>
              </a:rPr>
              <a:t>Who do you vote for?</a:t>
            </a:r>
            <a:endParaRPr sz="1400" b="1" i="0" u="none" strike="noStrike" cap="none">
              <a:solidFill>
                <a:schemeClr val="lt1"/>
              </a:solidFill>
              <a:latin typeface="Montserrat"/>
              <a:ea typeface="Montserrat"/>
              <a:cs typeface="Montserrat"/>
              <a:sym typeface="Montserrat"/>
            </a:endParaRPr>
          </a:p>
        </p:txBody>
      </p:sp>
      <p:pic>
        <p:nvPicPr>
          <p:cNvPr id="162" name="Google Shape;162;g2f37e289923_0_97"/>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163" name="Google Shape;163;g2f37e289923_0_97"/>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164" name="Google Shape;164;g2f37e289923_0_97"/>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165" name="Google Shape;165;g2f37e289923_0_97"/>
          <p:cNvCxnSpPr/>
          <p:nvPr/>
        </p:nvCxnSpPr>
        <p:spPr>
          <a:xfrm rot="10800000" flipH="1">
            <a:off x="300800" y="4118075"/>
            <a:ext cx="8208900" cy="23700"/>
          </a:xfrm>
          <a:prstGeom prst="straightConnector1">
            <a:avLst/>
          </a:prstGeom>
          <a:noFill/>
          <a:ln w="9525" cap="flat" cmpd="sng">
            <a:solidFill>
              <a:schemeClr val="dk2"/>
            </a:solidFill>
            <a:prstDash val="solid"/>
            <a:round/>
            <a:headEnd type="none" w="sm" len="sm"/>
            <a:tailEnd type="none" w="sm" len="sm"/>
          </a:ln>
        </p:spPr>
      </p:cxnSp>
      <p:pic>
        <p:nvPicPr>
          <p:cNvPr id="166" name="Google Shape;166;g2f37e289923_0_97"/>
          <p:cNvPicPr preferRelativeResize="0"/>
          <p:nvPr/>
        </p:nvPicPr>
        <p:blipFill rotWithShape="1">
          <a:blip r:embed="rId5">
            <a:alphaModFix/>
          </a:blip>
          <a:srcRect/>
          <a:stretch/>
        </p:blipFill>
        <p:spPr>
          <a:xfrm>
            <a:off x="2661938" y="214125"/>
            <a:ext cx="3820125" cy="280150"/>
          </a:xfrm>
          <a:prstGeom prst="rect">
            <a:avLst/>
          </a:prstGeom>
          <a:noFill/>
          <a:ln>
            <a:noFill/>
          </a:ln>
        </p:spPr>
      </p:pic>
      <p:pic>
        <p:nvPicPr>
          <p:cNvPr id="167" name="Google Shape;167;g2f37e289923_0_97"/>
          <p:cNvPicPr preferRelativeResize="0"/>
          <p:nvPr/>
        </p:nvPicPr>
        <p:blipFill rotWithShape="1">
          <a:blip r:embed="rId6">
            <a:alphaModFix/>
          </a:blip>
          <a:srcRect l="998" r="1009"/>
          <a:stretch/>
        </p:blipFill>
        <p:spPr>
          <a:xfrm>
            <a:off x="619988" y="1636075"/>
            <a:ext cx="7570500" cy="2347800"/>
          </a:xfrm>
          <a:prstGeom prst="roundRect">
            <a:avLst>
              <a:gd name="adj" fmla="val 16667"/>
            </a:avLst>
          </a:prstGeom>
          <a:noFill/>
          <a:ln w="19050" cap="flat" cmpd="sng">
            <a:solidFill>
              <a:srgbClr val="9A71B1"/>
            </a:solidFill>
            <a:prstDash val="solid"/>
            <a:round/>
            <a:headEnd type="none" w="sm" len="sm"/>
            <a:tailEnd type="none" w="sm" len="sm"/>
          </a:ln>
        </p:spPr>
      </p:pic>
      <p:sp>
        <p:nvSpPr>
          <p:cNvPr id="168" name="Google Shape;168;g2f37e289923_0_97"/>
          <p:cNvSpPr txBox="1"/>
          <p:nvPr/>
        </p:nvSpPr>
        <p:spPr>
          <a:xfrm>
            <a:off x="620000" y="1636088"/>
            <a:ext cx="4261500" cy="415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rgbClr val="4A3070"/>
                </a:solidFill>
                <a:latin typeface="Arial"/>
                <a:ea typeface="Arial"/>
                <a:cs typeface="Arial"/>
                <a:sym typeface="Arial"/>
              </a:rPr>
              <a:t>There are three types of election in London: </a:t>
            </a:r>
            <a:endParaRPr sz="900" b="1" i="0" u="none" strike="noStrike" cap="none">
              <a:solidFill>
                <a:srgbClr val="4A307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27d91c9-7156-4793-b1dc-97c4da7da15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D6080BA3BB2114097D9A9140B9C8E6C" ma:contentTypeVersion="12" ma:contentTypeDescription="Create a new document." ma:contentTypeScope="" ma:versionID="273cb16182d30c8758329ee73065e0f6">
  <xsd:schema xmlns:xsd="http://www.w3.org/2001/XMLSchema" xmlns:xs="http://www.w3.org/2001/XMLSchema" xmlns:p="http://schemas.microsoft.com/office/2006/metadata/properties" xmlns:ns2="827d91c9-7156-4793-b1dc-97c4da7da156" targetNamespace="http://schemas.microsoft.com/office/2006/metadata/properties" ma:root="true" ma:fieldsID="90251a86b6bf3a2c92937996428d340f" ns2:_="">
    <xsd:import namespace="827d91c9-7156-4793-b1dc-97c4da7da15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7d91c9-7156-4793-b1dc-97c4da7da1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651981c-07c9-48be-a366-aa18a08a6388"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F13471-1B23-452D-9B5B-D3FE18B9B16F}">
  <ds:schemaRefs>
    <ds:schemaRef ds:uri="http://schemas.microsoft.com/office/2006/metadata/properties"/>
    <ds:schemaRef ds:uri="http://schemas.microsoft.com/office/infopath/2007/PartnerControls"/>
    <ds:schemaRef ds:uri="827d91c9-7156-4793-b1dc-97c4da7da156"/>
  </ds:schemaRefs>
</ds:datastoreItem>
</file>

<file path=customXml/itemProps2.xml><?xml version="1.0" encoding="utf-8"?>
<ds:datastoreItem xmlns:ds="http://schemas.openxmlformats.org/officeDocument/2006/customXml" ds:itemID="{4C738893-06A6-439F-A0ED-64A6DF775BF8}">
  <ds:schemaRefs>
    <ds:schemaRef ds:uri="http://schemas.microsoft.com/sharepoint/v3/contenttype/forms"/>
  </ds:schemaRefs>
</ds:datastoreItem>
</file>

<file path=customXml/itemProps3.xml><?xml version="1.0" encoding="utf-8"?>
<ds:datastoreItem xmlns:ds="http://schemas.openxmlformats.org/officeDocument/2006/customXml" ds:itemID="{821A517F-535C-4969-AF8D-6739FCCC39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7d91c9-7156-4793-b1dc-97c4da7da1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19</Slides>
  <Notes>19</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4</cp:revision>
  <dcterms:modified xsi:type="dcterms:W3CDTF">2024-08-27T08:09:35Z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0x010100CD6080BA3BB2114097D9A9140B9C8E6C</vt:lpwstr>
  </property>
  <property fmtid="{D5CDD505-2E9C-101B-9397-08002B2CF9AE}" pid="3" name="MediaServiceImageTags">
    <vt:lpwstr/>
  </property>
  <property fmtid="{D5CDD505-2E9C-101B-9397-08002B2CF9AE}" pid="4" name="Order">
    <vt:r8>479000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