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5143500" type="screen16x9"/>
  <p:notesSz cx="6858000" cy="9144000"/>
  <p:embeddedFontLst>
    <p:embeddedFont>
      <p:font typeface="Montserrat"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Cqe9FrQQMWM6MacpfgHDuS1uxs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A83F25-9F33-58D7-3F8D-E977BDC29B26}" v="35" dt="2024-08-27T08:00:14.436"/>
  </p1510:revLst>
</p1510:revInfo>
</file>

<file path=ppt/tableStyles.xml><?xml version="1.0" encoding="utf-8"?>
<a:tblStyleLst xmlns:a="http://schemas.openxmlformats.org/drawingml/2006/main" def="{754C18E3-D5CE-4E7C-AB7C-1D2B8319C390}">
  <a:tblStyle styleId="{754C18E3-D5CE-4E7C-AB7C-1D2B8319C39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customschemas.google.com/relationships/presentationmetadata" Target="meta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beth Pop" userId="S::elisabeth.pop@london.gov.uk::8634a17a-75fd-4874-adad-d79916922296" providerId="AD" clId="Web-{2CA83F25-9F33-58D7-3F8D-E977BDC29B26}"/>
    <pc:docChg chg="modSld">
      <pc:chgData name="Elisabeth Pop" userId="S::elisabeth.pop@london.gov.uk::8634a17a-75fd-4874-adad-d79916922296" providerId="AD" clId="Web-{2CA83F25-9F33-58D7-3F8D-E977BDC29B26}" dt="2024-08-27T08:00:14.436" v="12"/>
      <pc:docMkLst>
        <pc:docMk/>
      </pc:docMkLst>
      <pc:sldChg chg="modSp">
        <pc:chgData name="Elisabeth Pop" userId="S::elisabeth.pop@london.gov.uk::8634a17a-75fd-4874-adad-d79916922296" providerId="AD" clId="Web-{2CA83F25-9F33-58D7-3F8D-E977BDC29B26}" dt="2024-08-27T07:58:28.637" v="6" actId="20577"/>
        <pc:sldMkLst>
          <pc:docMk/>
          <pc:sldMk cId="0" sldId="257"/>
        </pc:sldMkLst>
        <pc:spChg chg="mod">
          <ac:chgData name="Elisabeth Pop" userId="S::elisabeth.pop@london.gov.uk::8634a17a-75fd-4874-adad-d79916922296" providerId="AD" clId="Web-{2CA83F25-9F33-58D7-3F8D-E977BDC29B26}" dt="2024-08-27T07:58:28.637" v="6" actId="20577"/>
          <ac:spMkLst>
            <pc:docMk/>
            <pc:sldMk cId="0" sldId="257"/>
            <ac:spMk id="73" creationId="{00000000-0000-0000-0000-000000000000}"/>
          </ac:spMkLst>
        </pc:spChg>
      </pc:sldChg>
      <pc:sldChg chg="modSp">
        <pc:chgData name="Elisabeth Pop" userId="S::elisabeth.pop@london.gov.uk::8634a17a-75fd-4874-adad-d79916922296" providerId="AD" clId="Web-{2CA83F25-9F33-58D7-3F8D-E977BDC29B26}" dt="2024-08-27T07:59:13.513" v="10"/>
        <pc:sldMkLst>
          <pc:docMk/>
          <pc:sldMk cId="0" sldId="265"/>
        </pc:sldMkLst>
        <pc:graphicFrameChg chg="mod modGraphic">
          <ac:chgData name="Elisabeth Pop" userId="S::elisabeth.pop@london.gov.uk::8634a17a-75fd-4874-adad-d79916922296" providerId="AD" clId="Web-{2CA83F25-9F33-58D7-3F8D-E977BDC29B26}" dt="2024-08-27T07:59:13.513" v="10"/>
          <ac:graphicFrameMkLst>
            <pc:docMk/>
            <pc:sldMk cId="0" sldId="265"/>
            <ac:graphicFrameMk id="179" creationId="{00000000-0000-0000-0000-000000000000}"/>
          </ac:graphicFrameMkLst>
        </pc:graphicFrameChg>
      </pc:sldChg>
      <pc:sldChg chg="modSp">
        <pc:chgData name="Elisabeth Pop" userId="S::elisabeth.pop@london.gov.uk::8634a17a-75fd-4874-adad-d79916922296" providerId="AD" clId="Web-{2CA83F25-9F33-58D7-3F8D-E977BDC29B26}" dt="2024-08-27T08:00:03.623" v="11" actId="20577"/>
        <pc:sldMkLst>
          <pc:docMk/>
          <pc:sldMk cId="0" sldId="267"/>
        </pc:sldMkLst>
        <pc:spChg chg="mod">
          <ac:chgData name="Elisabeth Pop" userId="S::elisabeth.pop@london.gov.uk::8634a17a-75fd-4874-adad-d79916922296" providerId="AD" clId="Web-{2CA83F25-9F33-58D7-3F8D-E977BDC29B26}" dt="2024-08-27T08:00:03.623" v="11" actId="20577"/>
          <ac:spMkLst>
            <pc:docMk/>
            <pc:sldMk cId="0" sldId="267"/>
            <ac:spMk id="215" creationId="{00000000-0000-0000-0000-000000000000}"/>
          </ac:spMkLst>
        </pc:spChg>
      </pc:sldChg>
      <pc:sldChg chg="delSp">
        <pc:chgData name="Elisabeth Pop" userId="S::elisabeth.pop@london.gov.uk::8634a17a-75fd-4874-adad-d79916922296" providerId="AD" clId="Web-{2CA83F25-9F33-58D7-3F8D-E977BDC29B26}" dt="2024-08-27T08:00:14.436" v="12"/>
        <pc:sldMkLst>
          <pc:docMk/>
          <pc:sldMk cId="0" sldId="268"/>
        </pc:sldMkLst>
        <pc:spChg chg="del">
          <ac:chgData name="Elisabeth Pop" userId="S::elisabeth.pop@london.gov.uk::8634a17a-75fd-4874-adad-d79916922296" providerId="AD" clId="Web-{2CA83F25-9F33-58D7-3F8D-E977BDC29B26}" dt="2024-08-27T08:00:14.436" v="12"/>
          <ac:spMkLst>
            <pc:docMk/>
            <pc:sldMk cId="0" sldId="268"/>
            <ac:spMk id="22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ee1a97a88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2ee1a97a88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ee1a97a887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2ee1a97a887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Please note that a young person’s Oyster or student ID are NOT accepted forms of ID to vote in person.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f2c78800ad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2f2c78800ad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Please note that a young person’s Oyster or student ID are NOT accepted forms of ID to vote in person.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f2c78800ad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2f2c78800ad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Please note that a young person’s Oyster or student ID are NOT accepted forms of ID to vote in person.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Important to note that whether you are eligible to vote or not, you can participate in these ways of engagement.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f5936ab682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2f5936ab682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f318ba5fb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2f318ba5fb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f2c78800a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2f2c78800ad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f2c78800ad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2f2c78800ad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1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electoralcommission.org.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gov.uk/register-to-vote"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pn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3.png"/><Relationship Id="rId10" Type="http://schemas.openxmlformats.org/officeDocument/2006/relationships/hyperlink" Target="https://hansard.parliament.uk/" TargetMode="External"/><Relationship Id="rId4" Type="http://schemas.openxmlformats.org/officeDocument/2006/relationships/image" Target="../media/image2.png"/><Relationship Id="rId9" Type="http://schemas.openxmlformats.org/officeDocument/2006/relationships/hyperlink" Target="https://www.writetothem.com/who?pc=tn380j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registertovote.london/"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p1"/>
          <p:cNvSpPr txBox="1"/>
          <p:nvPr/>
        </p:nvSpPr>
        <p:spPr>
          <a:xfrm>
            <a:off x="509500" y="1092525"/>
            <a:ext cx="4267200" cy="708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GB" sz="3400" b="1" i="0" u="none" strike="noStrike" cap="none">
                <a:solidFill>
                  <a:schemeClr val="dk1"/>
                </a:solidFill>
                <a:latin typeface="Arial"/>
                <a:ea typeface="Arial"/>
                <a:cs typeface="Arial"/>
                <a:sym typeface="Arial"/>
              </a:rPr>
              <a:t>No Vote, No Voice!</a:t>
            </a:r>
            <a:endParaRPr sz="3400" b="1" i="0" u="none" strike="noStrike" cap="none">
              <a:solidFill>
                <a:schemeClr val="dk1"/>
              </a:solidFill>
              <a:latin typeface="Arial"/>
              <a:ea typeface="Arial"/>
              <a:cs typeface="Arial"/>
              <a:sym typeface="Arial"/>
            </a:endParaRPr>
          </a:p>
        </p:txBody>
      </p:sp>
      <p:pic>
        <p:nvPicPr>
          <p:cNvPr id="55" name="Google Shape;55;p1"/>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56" name="Google Shape;56;p1"/>
          <p:cNvPicPr preferRelativeResize="0"/>
          <p:nvPr/>
        </p:nvPicPr>
        <p:blipFill rotWithShape="1">
          <a:blip r:embed="rId4">
            <a:alphaModFix/>
          </a:blip>
          <a:srcRect/>
          <a:stretch/>
        </p:blipFill>
        <p:spPr>
          <a:xfrm>
            <a:off x="509500" y="4441988"/>
            <a:ext cx="1480269" cy="506676"/>
          </a:xfrm>
          <a:prstGeom prst="rect">
            <a:avLst/>
          </a:prstGeom>
          <a:noFill/>
          <a:ln>
            <a:noFill/>
          </a:ln>
        </p:spPr>
      </p:pic>
      <p:sp>
        <p:nvSpPr>
          <p:cNvPr id="57" name="Google Shape;57;p1"/>
          <p:cNvSpPr txBox="1"/>
          <p:nvPr/>
        </p:nvSpPr>
        <p:spPr>
          <a:xfrm>
            <a:off x="2520150" y="4470913"/>
            <a:ext cx="4103700" cy="44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Funded by the Greater London Authority, City Hall, Kamal Churchie Way, London, E16 1ZE</a:t>
            </a:r>
            <a:endParaRPr sz="1100" b="0" i="0" u="none" strike="noStrike" cap="none">
              <a:solidFill>
                <a:schemeClr val="dk1"/>
              </a:solidFill>
              <a:latin typeface="Arial"/>
              <a:ea typeface="Arial"/>
              <a:cs typeface="Arial"/>
              <a:sym typeface="Arial"/>
            </a:endParaRPr>
          </a:p>
        </p:txBody>
      </p:sp>
      <p:cxnSp>
        <p:nvCxnSpPr>
          <p:cNvPr id="58" name="Google Shape;58;p1"/>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59" name="Google Shape;59;p1"/>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60" name="Google Shape;60;p1"/>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61" name="Google Shape;61;p1"/>
          <p:cNvSpPr txBox="1"/>
          <p:nvPr/>
        </p:nvSpPr>
        <p:spPr>
          <a:xfrm>
            <a:off x="509500" y="1741425"/>
            <a:ext cx="5064300" cy="44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Democracy doesn’t end at the ballot box, it starts there.  </a:t>
            </a:r>
            <a:endParaRPr sz="1400" b="0" i="0" u="none" strike="noStrike" cap="none">
              <a:solidFill>
                <a:schemeClr val="dk1"/>
              </a:solidFill>
              <a:latin typeface="Arial"/>
              <a:ea typeface="Arial"/>
              <a:cs typeface="Arial"/>
              <a:sym typeface="Arial"/>
            </a:endParaRPr>
          </a:p>
        </p:txBody>
      </p:sp>
      <p:pic>
        <p:nvPicPr>
          <p:cNvPr id="62" name="Google Shape;62;p1"/>
          <p:cNvPicPr preferRelativeResize="0"/>
          <p:nvPr/>
        </p:nvPicPr>
        <p:blipFill rotWithShape="1">
          <a:blip r:embed="rId6">
            <a:alphaModFix/>
          </a:blip>
          <a:srcRect b="17299"/>
          <a:stretch/>
        </p:blipFill>
        <p:spPr>
          <a:xfrm>
            <a:off x="5040925" y="1003650"/>
            <a:ext cx="4006074" cy="33129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pic>
        <p:nvPicPr>
          <p:cNvPr id="173" name="Google Shape;173;g2ee1a97a887_0_5"/>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74" name="Google Shape;174;g2ee1a97a887_0_5"/>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175" name="Google Shape;175;g2ee1a97a887_0_5"/>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76" name="Google Shape;176;g2ee1a97a887_0_5"/>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177" name="Google Shape;177;g2ee1a97a887_0_5"/>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178" name="Google Shape;178;g2ee1a97a887_0_5"/>
          <p:cNvSpPr/>
          <p:nvPr/>
        </p:nvSpPr>
        <p:spPr>
          <a:xfrm>
            <a:off x="467563" y="691513"/>
            <a:ext cx="8208900" cy="431100"/>
          </a:xfrm>
          <a:prstGeom prst="roundRect">
            <a:avLst>
              <a:gd name="adj" fmla="val 16667"/>
            </a:avLst>
          </a:prstGeom>
          <a:solidFill>
            <a:srgbClr val="7042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Which </a:t>
            </a:r>
            <a:r>
              <a:rPr lang="en-GB" sz="2000" b="1" i="0" u="sng" strike="noStrike" cap="none">
                <a:solidFill>
                  <a:schemeClr val="lt1"/>
                </a:solidFill>
                <a:latin typeface="Arial"/>
                <a:ea typeface="Arial"/>
                <a:cs typeface="Arial"/>
                <a:sym typeface="Arial"/>
              </a:rPr>
              <a:t>London residents</a:t>
            </a:r>
            <a:r>
              <a:rPr lang="en-GB" sz="2000" b="0" i="0" u="none" strike="noStrike" cap="none">
                <a:solidFill>
                  <a:schemeClr val="lt1"/>
                </a:solidFill>
                <a:latin typeface="Arial"/>
                <a:ea typeface="Arial"/>
                <a:cs typeface="Arial"/>
                <a:sym typeface="Arial"/>
              </a:rPr>
              <a:t> are eligible to vote in these elections?</a:t>
            </a:r>
            <a:endParaRPr sz="1400" b="0" i="0" u="none" strike="noStrike" cap="none">
              <a:solidFill>
                <a:schemeClr val="lt1"/>
              </a:solidFill>
              <a:latin typeface="Montserrat"/>
              <a:ea typeface="Montserrat"/>
              <a:cs typeface="Montserrat"/>
              <a:sym typeface="Montserrat"/>
            </a:endParaRPr>
          </a:p>
        </p:txBody>
      </p:sp>
      <p:graphicFrame>
        <p:nvGraphicFramePr>
          <p:cNvPr id="179" name="Google Shape;179;g2ee1a97a887_0_5"/>
          <p:cNvGraphicFramePr/>
          <p:nvPr>
            <p:extLst>
              <p:ext uri="{D42A27DB-BD31-4B8C-83A1-F6EECF244321}">
                <p14:modId xmlns:p14="http://schemas.microsoft.com/office/powerpoint/2010/main" val="1232930954"/>
              </p:ext>
            </p:extLst>
          </p:nvPr>
        </p:nvGraphicFramePr>
        <p:xfrm>
          <a:off x="696188" y="1181763"/>
          <a:ext cx="7646250" cy="2900895"/>
        </p:xfrm>
        <a:graphic>
          <a:graphicData uri="http://schemas.openxmlformats.org/drawingml/2006/table">
            <a:tbl>
              <a:tblPr>
                <a:noFill/>
                <a:tableStyleId>{754C18E3-D5CE-4E7C-AB7C-1D2B8319C390}</a:tableStyleId>
              </a:tblPr>
              <a:tblGrid>
                <a:gridCol w="3161575">
                  <a:extLst>
                    <a:ext uri="{9D8B030D-6E8A-4147-A177-3AD203B41FA5}">
                      <a16:colId xmlns:a16="http://schemas.microsoft.com/office/drawing/2014/main" val="20000"/>
                    </a:ext>
                  </a:extLst>
                </a:gridCol>
                <a:gridCol w="1563775">
                  <a:extLst>
                    <a:ext uri="{9D8B030D-6E8A-4147-A177-3AD203B41FA5}">
                      <a16:colId xmlns:a16="http://schemas.microsoft.com/office/drawing/2014/main" val="20001"/>
                    </a:ext>
                  </a:extLst>
                </a:gridCol>
                <a:gridCol w="1558325">
                  <a:extLst>
                    <a:ext uri="{9D8B030D-6E8A-4147-A177-3AD203B41FA5}">
                      <a16:colId xmlns:a16="http://schemas.microsoft.com/office/drawing/2014/main" val="20002"/>
                    </a:ext>
                  </a:extLst>
                </a:gridCol>
                <a:gridCol w="1362575">
                  <a:extLst>
                    <a:ext uri="{9D8B030D-6E8A-4147-A177-3AD203B41FA5}">
                      <a16:colId xmlns:a16="http://schemas.microsoft.com/office/drawing/2014/main" val="20003"/>
                    </a:ext>
                  </a:extLst>
                </a:gridCol>
              </a:tblGrid>
              <a:tr h="8179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Mayor of London and London Assembly</a:t>
                      </a:r>
                      <a:endParaRPr sz="14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General / parliamentary </a:t>
                      </a:r>
                      <a:endParaRPr sz="14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Local / borough </a:t>
                      </a:r>
                      <a:endParaRPr sz="1400" b="1" u="none" strike="noStrike" cap="none"/>
                    </a:p>
                  </a:txBody>
                  <a:tcPr marL="91425" marR="91425" marT="91425" marB="91425"/>
                </a:tc>
                <a:extLst>
                  <a:ext uri="{0D108BD9-81ED-4DB2-BD59-A6C34878D82A}">
                    <a16:rowId xmlns:a16="http://schemas.microsoft.com/office/drawing/2014/main" val="10000"/>
                  </a:ext>
                </a:extLst>
              </a:tr>
              <a:tr h="39055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Must be at least </a:t>
                      </a:r>
                      <a:r>
                        <a:rPr lang="en-GB" sz="1400" b="1" u="none" strike="noStrike" cap="none"/>
                        <a:t>18 years</a:t>
                      </a:r>
                      <a:r>
                        <a:rPr lang="en-GB" sz="1400" u="none" strike="noStrike" cap="none"/>
                        <a:t> of age</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extLst>
                  <a:ext uri="{0D108BD9-81ED-4DB2-BD59-A6C34878D82A}">
                    <a16:rowId xmlns:a16="http://schemas.microsoft.com/office/drawing/2014/main" val="10001"/>
                  </a:ext>
                </a:extLst>
              </a:tr>
              <a:tr h="422650">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British</a:t>
                      </a:r>
                      <a:r>
                        <a:rPr lang="en-GB" sz="1400" u="none" strike="noStrike" cap="none"/>
                        <a:t> or </a:t>
                      </a:r>
                      <a:r>
                        <a:rPr lang="en-GB" sz="1400" b="1" u="none" strike="noStrike" cap="none"/>
                        <a:t>Irish</a:t>
                      </a:r>
                      <a:r>
                        <a:rPr lang="en-GB" sz="1400" u="none" strike="noStrike" cap="none"/>
                        <a:t> </a:t>
                      </a:r>
                      <a:r>
                        <a:rPr lang="en-GB" sz="1400" b="1" u="none" strike="noStrike" cap="none"/>
                        <a:t>citizens</a:t>
                      </a:r>
                      <a:r>
                        <a:rPr lang="en-GB" sz="1400" u="none" strike="noStrike" cap="none"/>
                        <a:t> </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extLst>
                  <a:ext uri="{0D108BD9-81ED-4DB2-BD59-A6C34878D82A}">
                    <a16:rowId xmlns:a16="http://schemas.microsoft.com/office/drawing/2014/main" val="10002"/>
                  </a:ext>
                </a:extLst>
              </a:tr>
              <a:tr h="43617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Qualifying </a:t>
                      </a:r>
                      <a:r>
                        <a:rPr lang="en-GB" sz="1400" b="1" u="none" strike="noStrike" cap="none"/>
                        <a:t>Commonwealth</a:t>
                      </a:r>
                      <a:r>
                        <a:rPr lang="en-GB" sz="1400" u="none" strike="noStrike" cap="none"/>
                        <a:t> citizens</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extLst>
                  <a:ext uri="{0D108BD9-81ED-4DB2-BD59-A6C34878D82A}">
                    <a16:rowId xmlns:a16="http://schemas.microsoft.com/office/drawing/2014/main" val="10003"/>
                  </a:ext>
                </a:extLst>
              </a:tr>
              <a:tr h="438100">
                <a:tc>
                  <a:txBody>
                    <a:bodyPr/>
                    <a:lstStyle/>
                    <a:p>
                      <a:pPr marL="0" marR="0" lvl="0" indent="0" algn="l" rtl="0">
                        <a:lnSpc>
                          <a:spcPct val="100000"/>
                        </a:lnSpc>
                        <a:spcBef>
                          <a:spcPts val="0"/>
                        </a:spcBef>
                        <a:spcAft>
                          <a:spcPts val="0"/>
                        </a:spcAft>
                        <a:buClr>
                          <a:schemeClr val="dk1"/>
                        </a:buClr>
                        <a:buSzPts val="1100"/>
                        <a:buFont typeface="Arial"/>
                        <a:buNone/>
                      </a:pPr>
                      <a:r>
                        <a:rPr lang="en-GB" sz="1400" u="none" strike="noStrike" cap="none">
                          <a:solidFill>
                            <a:schemeClr val="dk1"/>
                          </a:solidFill>
                        </a:rPr>
                        <a:t>Qualifying </a:t>
                      </a:r>
                      <a:r>
                        <a:rPr lang="en-GB" sz="1400" b="1" u="none" strike="noStrike" cap="none">
                          <a:solidFill>
                            <a:schemeClr val="dk1"/>
                          </a:solidFill>
                        </a:rPr>
                        <a:t>EU</a:t>
                      </a:r>
                      <a:r>
                        <a:rPr lang="en-GB" sz="1400" u="none" strike="noStrike" cap="none">
                          <a:solidFill>
                            <a:schemeClr val="dk1"/>
                          </a:solidFill>
                        </a:rPr>
                        <a:t> </a:t>
                      </a:r>
                      <a:r>
                        <a:rPr lang="en-GB" sz="1400" b="1" u="none" strike="noStrike" cap="none">
                          <a:solidFill>
                            <a:schemeClr val="dk1"/>
                          </a:solidFill>
                        </a:rPr>
                        <a:t>citizens</a:t>
                      </a:r>
                      <a:r>
                        <a:rPr lang="en-GB" sz="1400" u="none" strike="noStrike" cap="none">
                          <a:solidFill>
                            <a:schemeClr val="dk1"/>
                          </a:solidFill>
                        </a:rPr>
                        <a:t> or EU citizens with retained rights</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extLst>
                  <a:ext uri="{0D108BD9-81ED-4DB2-BD59-A6C34878D82A}">
                    <a16:rowId xmlns:a16="http://schemas.microsoft.com/office/drawing/2014/main" val="10004"/>
                  </a:ext>
                </a:extLst>
              </a:tr>
            </a:tbl>
          </a:graphicData>
        </a:graphic>
      </p:graphicFrame>
      <p:sp>
        <p:nvSpPr>
          <p:cNvPr id="180" name="Google Shape;180;g2ee1a97a887_0_5"/>
          <p:cNvSpPr/>
          <p:nvPr/>
        </p:nvSpPr>
        <p:spPr>
          <a:xfrm>
            <a:off x="312400" y="4122212"/>
            <a:ext cx="8208900" cy="280200"/>
          </a:xfrm>
          <a:prstGeom prst="roundRect">
            <a:avLst>
              <a:gd name="adj" fmla="val 16667"/>
            </a:avLst>
          </a:prstGeom>
          <a:solidFill>
            <a:srgbClr val="9A71B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1500" b="1" i="0" u="none" strike="noStrike" cap="none">
                <a:solidFill>
                  <a:schemeClr val="lt1"/>
                </a:solidFill>
                <a:latin typeface="Arial"/>
                <a:ea typeface="Arial"/>
                <a:cs typeface="Arial"/>
                <a:sym typeface="Arial"/>
              </a:rPr>
              <a:t>For further information on eligibility, head to </a:t>
            </a:r>
            <a:r>
              <a:rPr lang="en-GB" sz="1500" b="1" i="0" u="sng" strike="noStrike" cap="none">
                <a:solidFill>
                  <a:schemeClr val="lt1"/>
                </a:solidFill>
                <a:latin typeface="Arial"/>
                <a:ea typeface="Arial"/>
                <a:cs typeface="Arial"/>
                <a:sym typeface="Arial"/>
                <a:hlinkClick r:id="rId6">
                  <a:extLst>
                    <a:ext uri="{A12FA001-AC4F-418D-AE19-62706E023703}">
                      <ahyp:hlinkClr xmlns:ahyp="http://schemas.microsoft.com/office/drawing/2018/hyperlinkcolor" val="tx"/>
                    </a:ext>
                  </a:extLst>
                </a:hlinkClick>
              </a:rPr>
              <a:t>electoralcommission.org.uk</a:t>
            </a:r>
            <a:endParaRPr sz="9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pic>
        <p:nvPicPr>
          <p:cNvPr id="185" name="Google Shape;185;g2ee1a97a887_0_38"/>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86" name="Google Shape;186;g2ee1a97a887_0_38"/>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187" name="Google Shape;187;g2ee1a97a887_0_38"/>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88" name="Google Shape;188;g2ee1a97a887_0_38"/>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189" name="Google Shape;189;g2ee1a97a887_0_38"/>
          <p:cNvPicPr preferRelativeResize="0"/>
          <p:nvPr/>
        </p:nvPicPr>
        <p:blipFill rotWithShape="1">
          <a:blip r:embed="rId5">
            <a:alphaModFix/>
          </a:blip>
          <a:srcRect/>
          <a:stretch/>
        </p:blipFill>
        <p:spPr>
          <a:xfrm>
            <a:off x="2661938" y="214125"/>
            <a:ext cx="3820125" cy="280150"/>
          </a:xfrm>
          <a:prstGeom prst="rect">
            <a:avLst/>
          </a:prstGeom>
          <a:noFill/>
          <a:ln>
            <a:noFill/>
          </a:ln>
        </p:spPr>
      </p:pic>
      <p:pic>
        <p:nvPicPr>
          <p:cNvPr id="190" name="Google Shape;190;g2ee1a97a887_0_38"/>
          <p:cNvPicPr preferRelativeResize="0"/>
          <p:nvPr/>
        </p:nvPicPr>
        <p:blipFill rotWithShape="1">
          <a:blip r:embed="rId6">
            <a:alphaModFix/>
          </a:blip>
          <a:srcRect/>
          <a:stretch/>
        </p:blipFill>
        <p:spPr>
          <a:xfrm>
            <a:off x="2707105" y="2468237"/>
            <a:ext cx="3820125" cy="1355525"/>
          </a:xfrm>
          <a:prstGeom prst="rect">
            <a:avLst/>
          </a:prstGeom>
          <a:noFill/>
          <a:ln>
            <a:noFill/>
          </a:ln>
        </p:spPr>
      </p:pic>
      <p:sp>
        <p:nvSpPr>
          <p:cNvPr id="191" name="Google Shape;191;g2ee1a97a887_0_38"/>
          <p:cNvSpPr txBox="1"/>
          <p:nvPr/>
        </p:nvSpPr>
        <p:spPr>
          <a:xfrm>
            <a:off x="1394350" y="1694263"/>
            <a:ext cx="58122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Arial"/>
                <a:ea typeface="Arial"/>
                <a:cs typeface="Arial"/>
                <a:sym typeface="Arial"/>
              </a:rPr>
              <a:t>To register to vote, head to </a:t>
            </a:r>
            <a:r>
              <a:rPr lang="en-GB" sz="1600" b="0" i="0" u="sng" strike="noStrike" cap="none">
                <a:solidFill>
                  <a:schemeClr val="accent5"/>
                </a:solidFill>
                <a:latin typeface="Arial"/>
                <a:ea typeface="Arial"/>
                <a:cs typeface="Arial"/>
                <a:sym typeface="Arial"/>
                <a:hlinkClick r:id="rId7">
                  <a:extLst>
                    <a:ext uri="{A12FA001-AC4F-418D-AE19-62706E023703}">
                      <ahyp:hlinkClr xmlns:ahyp="http://schemas.microsoft.com/office/drawing/2018/hyperlinkcolor" val="tx"/>
                    </a:ext>
                  </a:extLst>
                </a:hlinkClick>
              </a:rPr>
              <a:t>gov.uk/register-to-vote</a:t>
            </a:r>
            <a:r>
              <a:rPr lang="en-GB" sz="1600" b="0" i="0" u="none" strike="noStrike" cap="none">
                <a:solidFill>
                  <a:schemeClr val="lt1"/>
                </a:solidFill>
                <a:latin typeface="Arial"/>
                <a:ea typeface="Arial"/>
                <a:cs typeface="Arial"/>
                <a:sym typeface="Arial"/>
              </a:rPr>
              <a:t> </a:t>
            </a:r>
            <a:endParaRPr sz="1600" b="0" i="0" u="none" strike="noStrike" cap="none">
              <a:solidFill>
                <a:schemeClr val="lt1"/>
              </a:solidFill>
              <a:latin typeface="Arial"/>
              <a:ea typeface="Arial"/>
              <a:cs typeface="Arial"/>
              <a:sym typeface="Arial"/>
            </a:endParaRPr>
          </a:p>
        </p:txBody>
      </p:sp>
      <p:grpSp>
        <p:nvGrpSpPr>
          <p:cNvPr id="192" name="Google Shape;192;g2ee1a97a887_0_38"/>
          <p:cNvGrpSpPr/>
          <p:nvPr/>
        </p:nvGrpSpPr>
        <p:grpSpPr>
          <a:xfrm>
            <a:off x="509488" y="1562675"/>
            <a:ext cx="710862" cy="785100"/>
            <a:chOff x="509488" y="1522650"/>
            <a:chExt cx="710862" cy="785100"/>
          </a:xfrm>
        </p:grpSpPr>
        <p:sp>
          <p:nvSpPr>
            <p:cNvPr id="193" name="Google Shape;193;g2ee1a97a887_0_38"/>
            <p:cNvSpPr txBox="1"/>
            <p:nvPr/>
          </p:nvSpPr>
          <p:spPr>
            <a:xfrm>
              <a:off x="599650" y="1522650"/>
              <a:ext cx="6207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n-GB" sz="3900" b="1" i="0" u="none" strike="noStrike" cap="none">
                  <a:solidFill>
                    <a:schemeClr val="dk1"/>
                  </a:solidFill>
                  <a:latin typeface="Arial"/>
                  <a:ea typeface="Arial"/>
                  <a:cs typeface="Arial"/>
                  <a:sym typeface="Arial"/>
                </a:rPr>
                <a:t>1</a:t>
              </a:r>
              <a:endParaRPr sz="3900" b="1" i="0" u="none" strike="noStrike" cap="none">
                <a:solidFill>
                  <a:schemeClr val="dk1"/>
                </a:solidFill>
                <a:latin typeface="Arial"/>
                <a:ea typeface="Arial"/>
                <a:cs typeface="Arial"/>
                <a:sym typeface="Arial"/>
              </a:endParaRPr>
            </a:p>
          </p:txBody>
        </p:sp>
        <p:sp>
          <p:nvSpPr>
            <p:cNvPr id="194" name="Google Shape;194;g2ee1a97a887_0_38"/>
            <p:cNvSpPr/>
            <p:nvPr/>
          </p:nvSpPr>
          <p:spPr>
            <a:xfrm>
              <a:off x="509488" y="1586850"/>
              <a:ext cx="648600" cy="5805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5" name="Google Shape;195;g2ee1a97a887_0_38"/>
          <p:cNvSpPr/>
          <p:nvPr/>
        </p:nvSpPr>
        <p:spPr>
          <a:xfrm>
            <a:off x="457750" y="968800"/>
            <a:ext cx="8208900" cy="431100"/>
          </a:xfrm>
          <a:prstGeom prst="roundRect">
            <a:avLst>
              <a:gd name="adj" fmla="val 16667"/>
            </a:avLst>
          </a:prstGeom>
          <a:solidFill>
            <a:srgbClr val="02304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How can you have your voice heard in the voting system?</a:t>
            </a:r>
            <a:endParaRPr sz="14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pic>
        <p:nvPicPr>
          <p:cNvPr id="200" name="Google Shape;200;g2f2c78800ad_0_99"/>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201" name="Google Shape;201;g2f2c78800ad_0_99"/>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202" name="Google Shape;202;g2f2c78800ad_0_99"/>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203" name="Google Shape;203;g2f2c78800ad_0_99"/>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204" name="Google Shape;204;g2f2c78800ad_0_99"/>
          <p:cNvPicPr preferRelativeResize="0"/>
          <p:nvPr/>
        </p:nvPicPr>
        <p:blipFill rotWithShape="1">
          <a:blip r:embed="rId5">
            <a:alphaModFix/>
          </a:blip>
          <a:srcRect/>
          <a:stretch/>
        </p:blipFill>
        <p:spPr>
          <a:xfrm>
            <a:off x="2661938" y="214125"/>
            <a:ext cx="3820125" cy="280150"/>
          </a:xfrm>
          <a:prstGeom prst="rect">
            <a:avLst/>
          </a:prstGeom>
          <a:noFill/>
          <a:ln>
            <a:noFill/>
          </a:ln>
        </p:spPr>
      </p:pic>
      <p:pic>
        <p:nvPicPr>
          <p:cNvPr id="205" name="Google Shape;205;g2f2c78800ad_0_99"/>
          <p:cNvPicPr preferRelativeResize="0"/>
          <p:nvPr/>
        </p:nvPicPr>
        <p:blipFill rotWithShape="1">
          <a:blip r:embed="rId6">
            <a:alphaModFix/>
          </a:blip>
          <a:srcRect l="31370" t="15553" r="33393" b="19642"/>
          <a:stretch/>
        </p:blipFill>
        <p:spPr>
          <a:xfrm>
            <a:off x="2908188" y="2157400"/>
            <a:ext cx="312223" cy="650400"/>
          </a:xfrm>
          <a:prstGeom prst="rect">
            <a:avLst/>
          </a:prstGeom>
          <a:noFill/>
          <a:ln>
            <a:noFill/>
          </a:ln>
        </p:spPr>
      </p:pic>
      <p:pic>
        <p:nvPicPr>
          <p:cNvPr id="206" name="Google Shape;206;g2f2c78800ad_0_99"/>
          <p:cNvPicPr preferRelativeResize="0"/>
          <p:nvPr/>
        </p:nvPicPr>
        <p:blipFill rotWithShape="1">
          <a:blip r:embed="rId7">
            <a:alphaModFix/>
          </a:blip>
          <a:srcRect/>
          <a:stretch/>
        </p:blipFill>
        <p:spPr>
          <a:xfrm>
            <a:off x="2808100" y="2939506"/>
            <a:ext cx="512398" cy="580357"/>
          </a:xfrm>
          <a:prstGeom prst="rect">
            <a:avLst/>
          </a:prstGeom>
          <a:noFill/>
          <a:ln>
            <a:noFill/>
          </a:ln>
        </p:spPr>
      </p:pic>
      <p:pic>
        <p:nvPicPr>
          <p:cNvPr id="207" name="Google Shape;207;g2f2c78800ad_0_99"/>
          <p:cNvPicPr preferRelativeResize="0"/>
          <p:nvPr/>
        </p:nvPicPr>
        <p:blipFill rotWithShape="1">
          <a:blip r:embed="rId8">
            <a:alphaModFix/>
          </a:blip>
          <a:srcRect/>
          <a:stretch/>
        </p:blipFill>
        <p:spPr>
          <a:xfrm>
            <a:off x="2808100" y="3565309"/>
            <a:ext cx="512398" cy="580357"/>
          </a:xfrm>
          <a:prstGeom prst="rect">
            <a:avLst/>
          </a:prstGeom>
          <a:noFill/>
          <a:ln>
            <a:noFill/>
          </a:ln>
        </p:spPr>
      </p:pic>
      <p:sp>
        <p:nvSpPr>
          <p:cNvPr id="208" name="Google Shape;208;g2f2c78800ad_0_99"/>
          <p:cNvSpPr txBox="1"/>
          <p:nvPr/>
        </p:nvSpPr>
        <p:spPr>
          <a:xfrm>
            <a:off x="1371050" y="1734813"/>
            <a:ext cx="2602800" cy="2401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Arial"/>
                <a:ea typeface="Arial"/>
                <a:cs typeface="Arial"/>
                <a:sym typeface="Arial"/>
              </a:rPr>
              <a:t>You can vote in:</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Arial"/>
                <a:ea typeface="Arial"/>
                <a:cs typeface="Arial"/>
                <a:sym typeface="Arial"/>
              </a:rPr>
              <a:t> </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Char char="●"/>
            </a:pPr>
            <a:r>
              <a:rPr lang="en-GB" sz="1600" b="1" i="0" u="none" strike="noStrike" cap="none">
                <a:solidFill>
                  <a:schemeClr val="dk1"/>
                </a:solidFill>
              </a:rPr>
              <a:t>In person</a:t>
            </a:r>
            <a:endParaRPr sz="1600" b="1" i="0" u="none" strike="noStrike" cap="none">
              <a:solidFill>
                <a:schemeClr val="dk1"/>
              </a:solidFil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Char char="●"/>
            </a:pPr>
            <a:r>
              <a:rPr lang="en-GB" sz="1600" b="1" i="0" u="none" strike="noStrike" cap="none">
                <a:solidFill>
                  <a:schemeClr val="dk1"/>
                </a:solidFill>
              </a:rPr>
              <a:t>By post</a:t>
            </a:r>
            <a:endParaRPr sz="1600" b="1" i="0" u="none" strike="noStrike" cap="none">
              <a:solidFill>
                <a:schemeClr val="dk1"/>
              </a:solidFil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GB" sz="1600" b="1" i="0" u="none" strike="noStrike" cap="none">
                <a:solidFill>
                  <a:schemeClr val="dk1"/>
                </a:solidFill>
              </a:rPr>
              <a:t>By proxy</a:t>
            </a:r>
            <a:r>
              <a:rPr lang="en-GB" sz="1600" b="0" i="0" u="none" strike="noStrike" cap="none">
                <a:solidFill>
                  <a:schemeClr val="dk1"/>
                </a:solidFill>
                <a:latin typeface="Arial"/>
                <a:ea typeface="Arial"/>
                <a:cs typeface="Arial"/>
                <a:sym typeface="Arial"/>
              </a:rPr>
              <a:t> </a:t>
            </a:r>
            <a:endParaRPr sz="1600" b="0" i="0" u="none" strike="noStrike" cap="none">
              <a:solidFill>
                <a:schemeClr val="lt1"/>
              </a:solidFill>
              <a:latin typeface="Arial"/>
              <a:ea typeface="Arial"/>
              <a:cs typeface="Arial"/>
              <a:sym typeface="Arial"/>
            </a:endParaRPr>
          </a:p>
        </p:txBody>
      </p:sp>
      <p:grpSp>
        <p:nvGrpSpPr>
          <p:cNvPr id="209" name="Google Shape;209;g2f2c78800ad_0_99"/>
          <p:cNvGrpSpPr/>
          <p:nvPr/>
        </p:nvGrpSpPr>
        <p:grpSpPr>
          <a:xfrm>
            <a:off x="509500" y="1622900"/>
            <a:ext cx="684537" cy="785100"/>
            <a:chOff x="1314588" y="2284450"/>
            <a:chExt cx="684537" cy="785100"/>
          </a:xfrm>
        </p:grpSpPr>
        <p:sp>
          <p:nvSpPr>
            <p:cNvPr id="210" name="Google Shape;210;g2f2c78800ad_0_99"/>
            <p:cNvSpPr txBox="1"/>
            <p:nvPr/>
          </p:nvSpPr>
          <p:spPr>
            <a:xfrm>
              <a:off x="1378425" y="2284450"/>
              <a:ext cx="6207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n-GB" sz="3900" b="1" i="0" u="none" strike="noStrike" cap="none">
                  <a:solidFill>
                    <a:schemeClr val="dk1"/>
                  </a:solidFill>
                  <a:latin typeface="Arial"/>
                  <a:ea typeface="Arial"/>
                  <a:cs typeface="Arial"/>
                  <a:sym typeface="Arial"/>
                </a:rPr>
                <a:t>2</a:t>
              </a:r>
              <a:endParaRPr sz="3900" b="1" i="0" u="none" strike="noStrike" cap="none">
                <a:solidFill>
                  <a:schemeClr val="dk1"/>
                </a:solidFill>
                <a:latin typeface="Arial"/>
                <a:ea typeface="Arial"/>
                <a:cs typeface="Arial"/>
                <a:sym typeface="Arial"/>
              </a:endParaRPr>
            </a:p>
          </p:txBody>
        </p:sp>
        <p:sp>
          <p:nvSpPr>
            <p:cNvPr id="211" name="Google Shape;211;g2f2c78800ad_0_99"/>
            <p:cNvSpPr/>
            <p:nvPr/>
          </p:nvSpPr>
          <p:spPr>
            <a:xfrm>
              <a:off x="1314588" y="2386750"/>
              <a:ext cx="648600" cy="5805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2" name="Google Shape;212;g2f2c78800ad_0_99"/>
          <p:cNvSpPr/>
          <p:nvPr/>
        </p:nvSpPr>
        <p:spPr>
          <a:xfrm>
            <a:off x="457750" y="968800"/>
            <a:ext cx="8208900" cy="431100"/>
          </a:xfrm>
          <a:prstGeom prst="roundRect">
            <a:avLst>
              <a:gd name="adj" fmla="val 16667"/>
            </a:avLst>
          </a:prstGeom>
          <a:solidFill>
            <a:srgbClr val="02304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How can you have your voice heard in the voting system?</a:t>
            </a:r>
            <a:endParaRPr sz="1400" b="1" i="0" u="none" strike="noStrike" cap="none">
              <a:solidFill>
                <a:schemeClr val="lt1"/>
              </a:solidFill>
              <a:latin typeface="Montserrat"/>
              <a:ea typeface="Montserrat"/>
              <a:cs typeface="Montserrat"/>
              <a:sym typeface="Montserrat"/>
            </a:endParaRPr>
          </a:p>
        </p:txBody>
      </p:sp>
      <p:sp>
        <p:nvSpPr>
          <p:cNvPr id="213" name="Google Shape;213;g2f2c78800ad_0_99"/>
          <p:cNvSpPr txBox="1"/>
          <p:nvPr/>
        </p:nvSpPr>
        <p:spPr>
          <a:xfrm>
            <a:off x="3288025" y="2152075"/>
            <a:ext cx="5020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a:solidFill>
                  <a:schemeClr val="dk1"/>
                </a:solidFill>
              </a:rPr>
              <a:t>This means that on election (voting) day you go to your local polling station, show your photo Voter ID and cast your vote. </a:t>
            </a:r>
            <a:endParaRPr sz="1200"/>
          </a:p>
        </p:txBody>
      </p:sp>
      <p:sp>
        <p:nvSpPr>
          <p:cNvPr id="214" name="Google Shape;214;g2f2c78800ad_0_99"/>
          <p:cNvSpPr txBox="1"/>
          <p:nvPr/>
        </p:nvSpPr>
        <p:spPr>
          <a:xfrm>
            <a:off x="3288025" y="2779388"/>
            <a:ext cx="5020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This means that before election (voting) day you are sent papers for you to vote at home. To vote, you must follow the instructions and post your vote before the deadline. </a:t>
            </a:r>
            <a:endParaRPr sz="1200"/>
          </a:p>
        </p:txBody>
      </p:sp>
      <p:sp>
        <p:nvSpPr>
          <p:cNvPr id="215" name="Google Shape;215;g2f2c78800ad_0_99"/>
          <p:cNvSpPr txBox="1"/>
          <p:nvPr/>
        </p:nvSpPr>
        <p:spPr>
          <a:xfrm>
            <a:off x="3288025" y="3519875"/>
            <a:ext cx="5020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This means that before election (voting) day you have chosen someone to vote in person instead of you. You trust this individual to vote for the person you wish. </a:t>
            </a:r>
            <a:endParaRPr sz="12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pic>
        <p:nvPicPr>
          <p:cNvPr id="220" name="Google Shape;220;g2f2c78800ad_0_132"/>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221" name="Google Shape;221;g2f2c78800ad_0_132"/>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223" name="Google Shape;223;g2f2c78800ad_0_132"/>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224" name="Google Shape;224;g2f2c78800ad_0_132"/>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225" name="Google Shape;225;g2f2c78800ad_0_132"/>
          <p:cNvPicPr preferRelativeResize="0"/>
          <p:nvPr/>
        </p:nvPicPr>
        <p:blipFill rotWithShape="1">
          <a:blip r:embed="rId5">
            <a:alphaModFix/>
          </a:blip>
          <a:srcRect/>
          <a:stretch/>
        </p:blipFill>
        <p:spPr>
          <a:xfrm>
            <a:off x="2661938" y="214125"/>
            <a:ext cx="3820125" cy="280150"/>
          </a:xfrm>
          <a:prstGeom prst="rect">
            <a:avLst/>
          </a:prstGeom>
          <a:noFill/>
          <a:ln>
            <a:noFill/>
          </a:ln>
        </p:spPr>
      </p:pic>
      <p:pic>
        <p:nvPicPr>
          <p:cNvPr id="226" name="Google Shape;226;g2f2c78800ad_0_132"/>
          <p:cNvPicPr preferRelativeResize="0"/>
          <p:nvPr/>
        </p:nvPicPr>
        <p:blipFill rotWithShape="1">
          <a:blip r:embed="rId6">
            <a:alphaModFix/>
          </a:blip>
          <a:srcRect r="72562" b="67262"/>
          <a:stretch/>
        </p:blipFill>
        <p:spPr>
          <a:xfrm>
            <a:off x="2995512" y="2366176"/>
            <a:ext cx="1253001" cy="761587"/>
          </a:xfrm>
          <a:prstGeom prst="rect">
            <a:avLst/>
          </a:prstGeom>
          <a:noFill/>
          <a:ln>
            <a:noFill/>
          </a:ln>
        </p:spPr>
      </p:pic>
      <p:pic>
        <p:nvPicPr>
          <p:cNvPr id="227" name="Google Shape;227;g2f2c78800ad_0_132"/>
          <p:cNvPicPr preferRelativeResize="0"/>
          <p:nvPr/>
        </p:nvPicPr>
        <p:blipFill rotWithShape="1">
          <a:blip r:embed="rId6">
            <a:alphaModFix/>
          </a:blip>
          <a:srcRect l="28239" t="46566" r="45728" b="24222"/>
          <a:stretch/>
        </p:blipFill>
        <p:spPr>
          <a:xfrm>
            <a:off x="5722488" y="2464303"/>
            <a:ext cx="1030225" cy="588955"/>
          </a:xfrm>
          <a:prstGeom prst="rect">
            <a:avLst/>
          </a:prstGeom>
          <a:noFill/>
          <a:ln>
            <a:noFill/>
          </a:ln>
        </p:spPr>
      </p:pic>
      <p:pic>
        <p:nvPicPr>
          <p:cNvPr id="228" name="Google Shape;228;g2f2c78800ad_0_132"/>
          <p:cNvPicPr preferRelativeResize="0"/>
          <p:nvPr/>
        </p:nvPicPr>
        <p:blipFill rotWithShape="1">
          <a:blip r:embed="rId6">
            <a:alphaModFix/>
          </a:blip>
          <a:srcRect l="78573" t="25620" b="28668"/>
          <a:stretch/>
        </p:blipFill>
        <p:spPr>
          <a:xfrm>
            <a:off x="4605966" y="2193479"/>
            <a:ext cx="881585" cy="958202"/>
          </a:xfrm>
          <a:prstGeom prst="rect">
            <a:avLst/>
          </a:prstGeom>
          <a:noFill/>
          <a:ln>
            <a:noFill/>
          </a:ln>
        </p:spPr>
      </p:pic>
      <p:sp>
        <p:nvSpPr>
          <p:cNvPr id="229" name="Google Shape;229;g2f2c78800ad_0_132"/>
          <p:cNvSpPr txBox="1"/>
          <p:nvPr/>
        </p:nvSpPr>
        <p:spPr>
          <a:xfrm>
            <a:off x="2783175" y="3031836"/>
            <a:ext cx="1677600" cy="588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UK, Channel Islands or EEA driving licence </a:t>
            </a:r>
            <a:endParaRPr sz="900" b="0" i="0" u="none" strike="noStrike" cap="none">
              <a:solidFill>
                <a:schemeClr val="dk1"/>
              </a:solidFill>
              <a:latin typeface="Arial"/>
              <a:ea typeface="Arial"/>
              <a:cs typeface="Arial"/>
              <a:sym typeface="Arial"/>
            </a:endParaRPr>
          </a:p>
        </p:txBody>
      </p:sp>
      <p:sp>
        <p:nvSpPr>
          <p:cNvPr id="230" name="Google Shape;230;g2f2c78800ad_0_132"/>
          <p:cNvSpPr txBox="1"/>
          <p:nvPr/>
        </p:nvSpPr>
        <p:spPr>
          <a:xfrm>
            <a:off x="1097225" y="2696550"/>
            <a:ext cx="1480200" cy="44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1400" b="0" i="0" u="none" strike="noStrike" cap="none">
                <a:solidFill>
                  <a:schemeClr val="dk1"/>
                </a:solidFill>
                <a:latin typeface="Arial"/>
                <a:ea typeface="Arial"/>
                <a:cs typeface="Arial"/>
                <a:sym typeface="Arial"/>
              </a:rPr>
              <a:t>These include, but are not limited to:</a:t>
            </a:r>
            <a:endParaRPr sz="1400" b="0" i="0" u="none" strike="noStrike" cap="none">
              <a:solidFill>
                <a:schemeClr val="dk1"/>
              </a:solidFill>
              <a:latin typeface="Arial"/>
              <a:ea typeface="Arial"/>
              <a:cs typeface="Arial"/>
              <a:sym typeface="Arial"/>
            </a:endParaRPr>
          </a:p>
        </p:txBody>
      </p:sp>
      <p:sp>
        <p:nvSpPr>
          <p:cNvPr id="231" name="Google Shape;231;g2f2c78800ad_0_132"/>
          <p:cNvSpPr txBox="1"/>
          <p:nvPr/>
        </p:nvSpPr>
        <p:spPr>
          <a:xfrm>
            <a:off x="4146661" y="3127748"/>
            <a:ext cx="1677600" cy="588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UK, commonwealth </a:t>
            </a:r>
            <a:endParaRPr sz="9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or EEA passport</a:t>
            </a:r>
            <a:endParaRPr sz="900" b="0" i="0" u="none" strike="noStrike" cap="none">
              <a:solidFill>
                <a:schemeClr val="dk1"/>
              </a:solidFill>
              <a:latin typeface="Arial"/>
              <a:ea typeface="Arial"/>
              <a:cs typeface="Arial"/>
              <a:sym typeface="Arial"/>
            </a:endParaRPr>
          </a:p>
        </p:txBody>
      </p:sp>
      <p:sp>
        <p:nvSpPr>
          <p:cNvPr id="232" name="Google Shape;232;g2f2c78800ad_0_132"/>
          <p:cNvSpPr txBox="1"/>
          <p:nvPr/>
        </p:nvSpPr>
        <p:spPr>
          <a:xfrm>
            <a:off x="5632664" y="3127748"/>
            <a:ext cx="1254300" cy="588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Blue Badge scheme card</a:t>
            </a:r>
            <a:endParaRPr sz="900" b="0" i="0" u="none" strike="noStrike" cap="none">
              <a:solidFill>
                <a:schemeClr val="dk1"/>
              </a:solidFill>
              <a:latin typeface="Arial"/>
              <a:ea typeface="Arial"/>
              <a:cs typeface="Arial"/>
              <a:sym typeface="Arial"/>
            </a:endParaRPr>
          </a:p>
        </p:txBody>
      </p:sp>
      <p:sp>
        <p:nvSpPr>
          <p:cNvPr id="233" name="Google Shape;233;g2f2c78800ad_0_132"/>
          <p:cNvSpPr txBox="1"/>
          <p:nvPr/>
        </p:nvSpPr>
        <p:spPr>
          <a:xfrm>
            <a:off x="1637550" y="1762375"/>
            <a:ext cx="54216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Arial"/>
                <a:ea typeface="Arial"/>
                <a:cs typeface="Arial"/>
                <a:sym typeface="Arial"/>
              </a:rPr>
              <a:t>You need an accepted form of ID to vote in person </a:t>
            </a:r>
            <a:endParaRPr sz="1600" b="0" i="0" u="none" strike="noStrike" cap="none">
              <a:solidFill>
                <a:schemeClr val="lt1"/>
              </a:solidFill>
              <a:latin typeface="Arial"/>
              <a:ea typeface="Arial"/>
              <a:cs typeface="Arial"/>
              <a:sym typeface="Arial"/>
            </a:endParaRPr>
          </a:p>
        </p:txBody>
      </p:sp>
      <p:grpSp>
        <p:nvGrpSpPr>
          <p:cNvPr id="234" name="Google Shape;234;g2f2c78800ad_0_132"/>
          <p:cNvGrpSpPr/>
          <p:nvPr/>
        </p:nvGrpSpPr>
        <p:grpSpPr>
          <a:xfrm>
            <a:off x="752688" y="1569900"/>
            <a:ext cx="710862" cy="785100"/>
            <a:chOff x="1751888" y="2430400"/>
            <a:chExt cx="710862" cy="785100"/>
          </a:xfrm>
        </p:grpSpPr>
        <p:sp>
          <p:nvSpPr>
            <p:cNvPr id="235" name="Google Shape;235;g2f2c78800ad_0_132"/>
            <p:cNvSpPr txBox="1"/>
            <p:nvPr/>
          </p:nvSpPr>
          <p:spPr>
            <a:xfrm>
              <a:off x="1842050" y="2430400"/>
              <a:ext cx="6207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n-GB" sz="3900" b="1" i="0" u="none" strike="noStrike" cap="none">
                  <a:solidFill>
                    <a:schemeClr val="dk1"/>
                  </a:solidFill>
                  <a:latin typeface="Arial"/>
                  <a:ea typeface="Arial"/>
                  <a:cs typeface="Arial"/>
                  <a:sym typeface="Arial"/>
                </a:rPr>
                <a:t>3</a:t>
              </a:r>
              <a:endParaRPr sz="3900" b="1" i="0" u="none" strike="noStrike" cap="none">
                <a:solidFill>
                  <a:schemeClr val="dk1"/>
                </a:solidFill>
                <a:latin typeface="Arial"/>
                <a:ea typeface="Arial"/>
                <a:cs typeface="Arial"/>
                <a:sym typeface="Arial"/>
              </a:endParaRPr>
            </a:p>
          </p:txBody>
        </p:sp>
        <p:sp>
          <p:nvSpPr>
            <p:cNvPr id="236" name="Google Shape;236;g2f2c78800ad_0_132"/>
            <p:cNvSpPr/>
            <p:nvPr/>
          </p:nvSpPr>
          <p:spPr>
            <a:xfrm>
              <a:off x="1751888" y="2532700"/>
              <a:ext cx="648600" cy="5805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7" name="Google Shape;237;g2f2c78800ad_0_132"/>
          <p:cNvSpPr/>
          <p:nvPr/>
        </p:nvSpPr>
        <p:spPr>
          <a:xfrm>
            <a:off x="457750" y="968800"/>
            <a:ext cx="8208900" cy="431100"/>
          </a:xfrm>
          <a:prstGeom prst="roundRect">
            <a:avLst>
              <a:gd name="adj" fmla="val 16667"/>
            </a:avLst>
          </a:prstGeom>
          <a:solidFill>
            <a:srgbClr val="02304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How can you have your voice heard in the voting system?</a:t>
            </a:r>
            <a:endParaRPr sz="14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10"/>
          <p:cNvSpPr/>
          <p:nvPr/>
        </p:nvSpPr>
        <p:spPr>
          <a:xfrm>
            <a:off x="509500" y="849450"/>
            <a:ext cx="8157000" cy="596700"/>
          </a:xfrm>
          <a:prstGeom prst="roundRect">
            <a:avLst>
              <a:gd name="adj" fmla="val 16667"/>
            </a:avLst>
          </a:prstGeom>
          <a:solidFill>
            <a:srgbClr val="02304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2000" b="1" i="0" u="none" strike="noStrike" cap="none">
                <a:solidFill>
                  <a:schemeClr val="lt1"/>
                </a:solidFill>
                <a:latin typeface="Arial"/>
                <a:ea typeface="Arial"/>
                <a:cs typeface="Arial"/>
                <a:sym typeface="Arial"/>
              </a:rPr>
              <a:t>How can you follow, talk to or meet the people you vote for (elected representative)?</a:t>
            </a:r>
            <a:endParaRPr sz="1400" b="1" i="0" u="none" strike="noStrike" cap="none">
              <a:solidFill>
                <a:schemeClr val="lt1"/>
              </a:solidFill>
              <a:latin typeface="Montserrat"/>
              <a:ea typeface="Montserrat"/>
              <a:cs typeface="Montserrat"/>
              <a:sym typeface="Montserrat"/>
            </a:endParaRPr>
          </a:p>
        </p:txBody>
      </p:sp>
      <p:pic>
        <p:nvPicPr>
          <p:cNvPr id="243" name="Google Shape;243;p10"/>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244" name="Google Shape;244;p10"/>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245" name="Google Shape;245;p10"/>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246" name="Google Shape;246;p10"/>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247" name="Google Shape;247;p10"/>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248" name="Google Shape;248;p10"/>
          <p:cNvSpPr/>
          <p:nvPr/>
        </p:nvSpPr>
        <p:spPr>
          <a:xfrm>
            <a:off x="853350" y="3053150"/>
            <a:ext cx="2573400" cy="815700"/>
          </a:xfrm>
          <a:prstGeom prst="roundRect">
            <a:avLst>
              <a:gd name="adj" fmla="val 9649"/>
            </a:avLst>
          </a:prstGeom>
          <a:solidFill>
            <a:srgbClr val="FB85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Arial"/>
                <a:ea typeface="Arial"/>
                <a:cs typeface="Arial"/>
                <a:sym typeface="Arial"/>
              </a:rPr>
              <a:t>Follow what they say and how they vote!</a:t>
            </a:r>
            <a:endParaRPr sz="1300" b="0" i="0" u="none" strike="noStrike" cap="none">
              <a:solidFill>
                <a:schemeClr val="lt1"/>
              </a:solidFill>
              <a:latin typeface="Arial"/>
              <a:ea typeface="Arial"/>
              <a:cs typeface="Arial"/>
              <a:sym typeface="Arial"/>
            </a:endParaRPr>
          </a:p>
        </p:txBody>
      </p:sp>
      <p:sp>
        <p:nvSpPr>
          <p:cNvPr id="249" name="Google Shape;249;p10"/>
          <p:cNvSpPr/>
          <p:nvPr/>
        </p:nvSpPr>
        <p:spPr>
          <a:xfrm>
            <a:off x="3539000" y="3053150"/>
            <a:ext cx="2573400" cy="815700"/>
          </a:xfrm>
          <a:prstGeom prst="roundRect">
            <a:avLst>
              <a:gd name="adj" fmla="val 9649"/>
            </a:avLst>
          </a:prstGeom>
          <a:solidFill>
            <a:srgbClr val="FB85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Arial"/>
                <a:ea typeface="Arial"/>
                <a:cs typeface="Arial"/>
                <a:sym typeface="Arial"/>
              </a:rPr>
              <a:t>Write to them! </a:t>
            </a:r>
            <a:endParaRPr sz="1300" b="0" i="0" u="none" strike="noStrike" cap="none">
              <a:solidFill>
                <a:schemeClr val="lt1"/>
              </a:solidFill>
              <a:latin typeface="Arial"/>
              <a:ea typeface="Arial"/>
              <a:cs typeface="Arial"/>
              <a:sym typeface="Arial"/>
            </a:endParaRPr>
          </a:p>
        </p:txBody>
      </p:sp>
      <p:sp>
        <p:nvSpPr>
          <p:cNvPr id="250" name="Google Shape;250;p10"/>
          <p:cNvSpPr/>
          <p:nvPr/>
        </p:nvSpPr>
        <p:spPr>
          <a:xfrm>
            <a:off x="6224650" y="3053150"/>
            <a:ext cx="2573400" cy="815700"/>
          </a:xfrm>
          <a:prstGeom prst="roundRect">
            <a:avLst>
              <a:gd name="adj" fmla="val 9649"/>
            </a:avLst>
          </a:prstGeom>
          <a:solidFill>
            <a:srgbClr val="FB85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Arial"/>
                <a:ea typeface="Arial"/>
                <a:cs typeface="Arial"/>
                <a:sym typeface="Arial"/>
              </a:rPr>
              <a:t>Talk to them! </a:t>
            </a:r>
            <a:endParaRPr sz="1300" b="0" i="0" u="none" strike="noStrike" cap="none">
              <a:solidFill>
                <a:schemeClr val="lt1"/>
              </a:solidFill>
              <a:latin typeface="Arial"/>
              <a:ea typeface="Arial"/>
              <a:cs typeface="Arial"/>
              <a:sym typeface="Arial"/>
            </a:endParaRPr>
          </a:p>
        </p:txBody>
      </p:sp>
      <p:pic>
        <p:nvPicPr>
          <p:cNvPr id="251" name="Google Shape;251;p10"/>
          <p:cNvPicPr preferRelativeResize="0"/>
          <p:nvPr/>
        </p:nvPicPr>
        <p:blipFill rotWithShape="1">
          <a:blip r:embed="rId6">
            <a:alphaModFix/>
          </a:blip>
          <a:srcRect/>
          <a:stretch/>
        </p:blipFill>
        <p:spPr>
          <a:xfrm>
            <a:off x="3807838" y="1300663"/>
            <a:ext cx="2034700" cy="2034700"/>
          </a:xfrm>
          <a:prstGeom prst="rect">
            <a:avLst/>
          </a:prstGeom>
          <a:noFill/>
          <a:ln>
            <a:noFill/>
          </a:ln>
        </p:spPr>
      </p:pic>
      <p:pic>
        <p:nvPicPr>
          <p:cNvPr id="252" name="Google Shape;252;p10"/>
          <p:cNvPicPr preferRelativeResize="0"/>
          <p:nvPr/>
        </p:nvPicPr>
        <p:blipFill rotWithShape="1">
          <a:blip r:embed="rId7">
            <a:alphaModFix/>
          </a:blip>
          <a:srcRect/>
          <a:stretch/>
        </p:blipFill>
        <p:spPr>
          <a:xfrm>
            <a:off x="1259600" y="1498038"/>
            <a:ext cx="1639925" cy="1639925"/>
          </a:xfrm>
          <a:prstGeom prst="rect">
            <a:avLst/>
          </a:prstGeom>
          <a:noFill/>
          <a:ln>
            <a:noFill/>
          </a:ln>
        </p:spPr>
      </p:pic>
      <p:pic>
        <p:nvPicPr>
          <p:cNvPr id="253" name="Google Shape;253;p10"/>
          <p:cNvPicPr preferRelativeResize="0"/>
          <p:nvPr/>
        </p:nvPicPr>
        <p:blipFill rotWithShape="1">
          <a:blip r:embed="rId8">
            <a:alphaModFix/>
          </a:blip>
          <a:srcRect/>
          <a:stretch/>
        </p:blipFill>
        <p:spPr>
          <a:xfrm>
            <a:off x="6629888" y="1376075"/>
            <a:ext cx="1761900" cy="1761900"/>
          </a:xfrm>
          <a:prstGeom prst="rect">
            <a:avLst/>
          </a:prstGeom>
          <a:noFill/>
          <a:ln>
            <a:noFill/>
          </a:ln>
        </p:spPr>
      </p:pic>
      <p:sp>
        <p:nvSpPr>
          <p:cNvPr id="254" name="Google Shape;254;p10"/>
          <p:cNvSpPr/>
          <p:nvPr/>
        </p:nvSpPr>
        <p:spPr>
          <a:xfrm>
            <a:off x="3564200" y="3903400"/>
            <a:ext cx="2523000" cy="395100"/>
          </a:xfrm>
          <a:prstGeom prst="roundRect">
            <a:avLst>
              <a:gd name="adj" fmla="val 16667"/>
            </a:avLst>
          </a:prstGeom>
          <a:solidFill>
            <a:schemeClr val="lt2"/>
          </a:solidFill>
          <a:ln w="9525" cap="flat" cmpd="sng">
            <a:solidFill>
              <a:srgbClr val="FB85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GB" sz="1400" b="0" i="0" u="none" strike="noStrike" cap="none">
                <a:solidFill>
                  <a:srgbClr val="000000"/>
                </a:solidFill>
                <a:latin typeface="Arial"/>
                <a:ea typeface="Arial"/>
                <a:cs typeface="Arial"/>
                <a:sym typeface="Arial"/>
              </a:rPr>
              <a:t>This link shows you how: </a:t>
            </a:r>
            <a:r>
              <a:rPr lang="en-GB" sz="1400" b="0" i="0" u="sng" strike="noStrike" cap="none">
                <a:solidFill>
                  <a:schemeClr val="accent5"/>
                </a:solidFill>
                <a:latin typeface="Arial"/>
                <a:ea typeface="Arial"/>
                <a:cs typeface="Arial"/>
                <a:sym typeface="Arial"/>
                <a:hlinkClick r:id="rId9">
                  <a:extLst>
                    <a:ext uri="{A12FA001-AC4F-418D-AE19-62706E023703}">
                      <ahyp:hlinkClr xmlns:ahyp="http://schemas.microsoft.com/office/drawing/2018/hyperlinkcolor" val="tx"/>
                    </a:ext>
                  </a:extLst>
                </a:hlinkClick>
              </a:rPr>
              <a:t>WriteToThem</a:t>
            </a:r>
            <a:endParaRPr sz="1400" b="0" i="0" u="none" strike="noStrike" cap="none">
              <a:solidFill>
                <a:srgbClr val="000000"/>
              </a:solidFill>
              <a:latin typeface="Arial"/>
              <a:ea typeface="Arial"/>
              <a:cs typeface="Arial"/>
              <a:sym typeface="Arial"/>
            </a:endParaRPr>
          </a:p>
        </p:txBody>
      </p:sp>
      <p:sp>
        <p:nvSpPr>
          <p:cNvPr id="255" name="Google Shape;255;p10"/>
          <p:cNvSpPr/>
          <p:nvPr/>
        </p:nvSpPr>
        <p:spPr>
          <a:xfrm>
            <a:off x="878550" y="3903400"/>
            <a:ext cx="2523000" cy="395100"/>
          </a:xfrm>
          <a:prstGeom prst="roundRect">
            <a:avLst>
              <a:gd name="adj" fmla="val 16667"/>
            </a:avLst>
          </a:prstGeom>
          <a:solidFill>
            <a:schemeClr val="lt2"/>
          </a:solidFill>
          <a:ln w="9525" cap="flat" cmpd="sng">
            <a:solidFill>
              <a:srgbClr val="FB85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This link shows you what is said/ voted for: </a:t>
            </a:r>
            <a:r>
              <a:rPr lang="en-GB" sz="1400" b="0" i="0" u="sng" strike="noStrike" cap="none">
                <a:solidFill>
                  <a:schemeClr val="accent5"/>
                </a:solidFill>
                <a:latin typeface="Arial"/>
                <a:ea typeface="Arial"/>
                <a:cs typeface="Arial"/>
                <a:sym typeface="Arial"/>
                <a:hlinkClick r:id="rId10">
                  <a:extLst>
                    <a:ext uri="{A12FA001-AC4F-418D-AE19-62706E023703}">
                      <ahyp:hlinkClr xmlns:ahyp="http://schemas.microsoft.com/office/drawing/2018/hyperlinkcolor" val="tx"/>
                    </a:ext>
                  </a:extLst>
                </a:hlinkClick>
              </a:rPr>
              <a:t>Hansard</a:t>
            </a:r>
            <a:endParaRPr sz="1400" b="0" i="0" u="none" strike="noStrike" cap="none">
              <a:solidFill>
                <a:schemeClr val="accent5"/>
              </a:solidFill>
              <a:latin typeface="Arial"/>
              <a:ea typeface="Arial"/>
              <a:cs typeface="Arial"/>
              <a:sym typeface="Arial"/>
            </a:endParaRPr>
          </a:p>
        </p:txBody>
      </p:sp>
      <p:sp>
        <p:nvSpPr>
          <p:cNvPr id="256" name="Google Shape;256;p10"/>
          <p:cNvSpPr/>
          <p:nvPr/>
        </p:nvSpPr>
        <p:spPr>
          <a:xfrm>
            <a:off x="6249850" y="3903400"/>
            <a:ext cx="2523000" cy="395100"/>
          </a:xfrm>
          <a:prstGeom prst="roundRect">
            <a:avLst>
              <a:gd name="adj" fmla="val 16667"/>
            </a:avLst>
          </a:prstGeom>
          <a:solidFill>
            <a:schemeClr val="lt2"/>
          </a:solidFill>
          <a:ln w="9525" cap="flat" cmpd="sng">
            <a:solidFill>
              <a:srgbClr val="FB85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Some representatives have days and times you can visit!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pic>
        <p:nvPicPr>
          <p:cNvPr id="261" name="Google Shape;261;p11"/>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262" name="Google Shape;262;p11"/>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263" name="Google Shape;263;p11"/>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264" name="Google Shape;264;p11"/>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265" name="Google Shape;265;p11"/>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266" name="Google Shape;266;p11"/>
          <p:cNvSpPr/>
          <p:nvPr/>
        </p:nvSpPr>
        <p:spPr>
          <a:xfrm>
            <a:off x="3864325" y="1613300"/>
            <a:ext cx="4574100" cy="2563200"/>
          </a:xfrm>
          <a:prstGeom prst="roundRect">
            <a:avLst>
              <a:gd name="adj" fmla="val 16667"/>
            </a:avLst>
          </a:prstGeom>
          <a:noFill/>
          <a:ln w="9525" cap="flat" cmpd="sng">
            <a:solidFill>
              <a:srgbClr val="6A040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Arial"/>
                <a:ea typeface="Arial"/>
                <a:cs typeface="Arial"/>
                <a:sym typeface="Arial"/>
              </a:rPr>
              <a:t>Check out the GLA democracy Hub </a:t>
            </a:r>
            <a:r>
              <a:rPr lang="en-GB" sz="1500" b="1" i="0" u="sng" strike="noStrike" cap="none">
                <a:solidFill>
                  <a:schemeClr val="hlink"/>
                </a:solidFill>
                <a:latin typeface="Arial"/>
                <a:ea typeface="Arial"/>
                <a:cs typeface="Arial"/>
                <a:sym typeface="Arial"/>
                <a:hlinkClick r:id="rId6"/>
              </a:rPr>
              <a:t>registertovote.london</a:t>
            </a:r>
            <a:r>
              <a:rPr lang="en-GB" sz="1500" b="1" i="0" u="none" strike="noStrike" cap="none">
                <a:solidFill>
                  <a:schemeClr val="dk1"/>
                </a:solidFill>
                <a:latin typeface="Arial"/>
                <a:ea typeface="Arial"/>
                <a:cs typeface="Arial"/>
                <a:sym typeface="Arial"/>
              </a:rPr>
              <a:t> to: </a:t>
            </a:r>
            <a:endParaRPr sz="15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Find more information on your civic and democratic rights </a:t>
            </a:r>
            <a:endParaRPr sz="1500" b="0" i="0" u="none" strike="noStrike" cap="none">
              <a:solidFill>
                <a:schemeClr val="dk1"/>
              </a:solidFill>
              <a:latin typeface="Arial"/>
              <a:ea typeface="Arial"/>
              <a:cs typeface="Arial"/>
              <a:sym typeface="Arial"/>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Find Frequently Asked Questions (FAQs) and WhatsApp chatbot (+44 7908820136)</a:t>
            </a:r>
            <a:endParaRPr sz="1500" b="0" i="0" u="none" strike="noStrike" cap="none">
              <a:solidFill>
                <a:schemeClr val="dk1"/>
              </a:solidFill>
              <a:latin typeface="Arial"/>
              <a:ea typeface="Arial"/>
              <a:cs typeface="Arial"/>
              <a:sym typeface="Arial"/>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Find resources in different languages, BSL and in Easy Read</a:t>
            </a:r>
            <a:endParaRPr sz="1500" b="0"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p:txBody>
      </p:sp>
      <p:pic>
        <p:nvPicPr>
          <p:cNvPr id="267" name="Google Shape;267;p11"/>
          <p:cNvPicPr preferRelativeResize="0"/>
          <p:nvPr/>
        </p:nvPicPr>
        <p:blipFill rotWithShape="1">
          <a:blip r:embed="rId7">
            <a:alphaModFix/>
          </a:blip>
          <a:srcRect/>
          <a:stretch/>
        </p:blipFill>
        <p:spPr>
          <a:xfrm>
            <a:off x="785925" y="1455100"/>
            <a:ext cx="2877950" cy="2877950"/>
          </a:xfrm>
          <a:prstGeom prst="rect">
            <a:avLst/>
          </a:prstGeom>
          <a:noFill/>
          <a:ln>
            <a:noFill/>
          </a:ln>
        </p:spPr>
      </p:pic>
      <p:sp>
        <p:nvSpPr>
          <p:cNvPr id="268" name="Google Shape;268;p11"/>
          <p:cNvSpPr/>
          <p:nvPr/>
        </p:nvSpPr>
        <p:spPr>
          <a:xfrm>
            <a:off x="509500" y="928125"/>
            <a:ext cx="7929000" cy="506700"/>
          </a:xfrm>
          <a:prstGeom prst="roundRect">
            <a:avLst>
              <a:gd name="adj" fmla="val 16667"/>
            </a:avLst>
          </a:prstGeom>
          <a:solidFill>
            <a:srgbClr val="FFB70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Your voice matters, make sure it gets heard! </a:t>
            </a:r>
            <a:endParaRPr sz="1400" b="1" i="0" u="none" strike="noStrike" cap="none">
              <a:solidFill>
                <a:schemeClr val="dk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pic>
        <p:nvPicPr>
          <p:cNvPr id="273" name="Google Shape;273;p12"/>
          <p:cNvPicPr preferRelativeResize="0"/>
          <p:nvPr/>
        </p:nvPicPr>
        <p:blipFill rotWithShape="1">
          <a:blip r:embed="rId3">
            <a:alphaModFix/>
          </a:blip>
          <a:srcRect l="20235" t="23213" r="22408" b="18313"/>
          <a:stretch/>
        </p:blipFill>
        <p:spPr>
          <a:xfrm>
            <a:off x="7600" y="644375"/>
            <a:ext cx="7339574" cy="4007151"/>
          </a:xfrm>
          <a:prstGeom prst="rect">
            <a:avLst/>
          </a:prstGeom>
          <a:noFill/>
          <a:ln>
            <a:noFill/>
          </a:ln>
        </p:spPr>
      </p:pic>
      <p:sp>
        <p:nvSpPr>
          <p:cNvPr id="274" name="Google Shape;274;p12"/>
          <p:cNvSpPr txBox="1"/>
          <p:nvPr/>
        </p:nvSpPr>
        <p:spPr>
          <a:xfrm>
            <a:off x="509500" y="1092525"/>
            <a:ext cx="4267200" cy="708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GB" sz="3400" b="1" i="0" u="none" strike="noStrike" cap="none">
                <a:solidFill>
                  <a:schemeClr val="dk1"/>
                </a:solidFill>
                <a:latin typeface="Arial"/>
                <a:ea typeface="Arial"/>
                <a:cs typeface="Arial"/>
                <a:sym typeface="Arial"/>
              </a:rPr>
              <a:t>Thank You!</a:t>
            </a:r>
            <a:endParaRPr sz="3400" b="1" i="0" u="none" strike="noStrike" cap="none">
              <a:solidFill>
                <a:schemeClr val="dk1"/>
              </a:solidFill>
              <a:latin typeface="Arial"/>
              <a:ea typeface="Arial"/>
              <a:cs typeface="Arial"/>
              <a:sym typeface="Arial"/>
            </a:endParaRPr>
          </a:p>
        </p:txBody>
      </p:sp>
      <p:pic>
        <p:nvPicPr>
          <p:cNvPr id="275" name="Google Shape;275;p12"/>
          <p:cNvPicPr preferRelativeResize="0"/>
          <p:nvPr/>
        </p:nvPicPr>
        <p:blipFill rotWithShape="1">
          <a:blip r:embed="rId4">
            <a:alphaModFix/>
          </a:blip>
          <a:srcRect/>
          <a:stretch/>
        </p:blipFill>
        <p:spPr>
          <a:xfrm>
            <a:off x="7511000" y="4141775"/>
            <a:ext cx="1217475" cy="1217475"/>
          </a:xfrm>
          <a:prstGeom prst="rect">
            <a:avLst/>
          </a:prstGeom>
          <a:noFill/>
          <a:ln>
            <a:noFill/>
          </a:ln>
        </p:spPr>
      </p:pic>
      <p:pic>
        <p:nvPicPr>
          <p:cNvPr id="276" name="Google Shape;276;p12"/>
          <p:cNvPicPr preferRelativeResize="0"/>
          <p:nvPr/>
        </p:nvPicPr>
        <p:blipFill rotWithShape="1">
          <a:blip r:embed="rId5">
            <a:alphaModFix/>
          </a:blip>
          <a:srcRect/>
          <a:stretch/>
        </p:blipFill>
        <p:spPr>
          <a:xfrm>
            <a:off x="509500" y="4441988"/>
            <a:ext cx="1480269" cy="506676"/>
          </a:xfrm>
          <a:prstGeom prst="rect">
            <a:avLst/>
          </a:prstGeom>
          <a:noFill/>
          <a:ln>
            <a:noFill/>
          </a:ln>
        </p:spPr>
      </p:pic>
      <p:sp>
        <p:nvSpPr>
          <p:cNvPr id="277" name="Google Shape;277;p12"/>
          <p:cNvSpPr txBox="1"/>
          <p:nvPr/>
        </p:nvSpPr>
        <p:spPr>
          <a:xfrm>
            <a:off x="2520150" y="4470913"/>
            <a:ext cx="4103700" cy="44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Funded by the Greater London Authority, City Hall, Kamal Churchie Way, London, E16 1ZE</a:t>
            </a:r>
            <a:endParaRPr sz="1100" b="0" i="0" u="none" strike="noStrike" cap="none">
              <a:solidFill>
                <a:schemeClr val="dk1"/>
              </a:solidFill>
              <a:latin typeface="Arial"/>
              <a:ea typeface="Arial"/>
              <a:cs typeface="Arial"/>
              <a:sym typeface="Arial"/>
            </a:endParaRPr>
          </a:p>
        </p:txBody>
      </p:sp>
      <p:cxnSp>
        <p:nvCxnSpPr>
          <p:cNvPr id="278" name="Google Shape;278;p12"/>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279" name="Google Shape;279;p12"/>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280" name="Google Shape;280;p12"/>
          <p:cNvPicPr preferRelativeResize="0"/>
          <p:nvPr/>
        </p:nvPicPr>
        <p:blipFill rotWithShape="1">
          <a:blip r:embed="rId6">
            <a:alphaModFix/>
          </a:blip>
          <a:srcRect/>
          <a:stretch/>
        </p:blipFill>
        <p:spPr>
          <a:xfrm>
            <a:off x="2661938" y="214125"/>
            <a:ext cx="3820125" cy="280150"/>
          </a:xfrm>
          <a:prstGeom prst="rect">
            <a:avLst/>
          </a:prstGeom>
          <a:noFill/>
          <a:ln>
            <a:noFill/>
          </a:ln>
        </p:spPr>
      </p:pic>
      <p:sp>
        <p:nvSpPr>
          <p:cNvPr id="281" name="Google Shape;281;p12"/>
          <p:cNvSpPr txBox="1"/>
          <p:nvPr/>
        </p:nvSpPr>
        <p:spPr>
          <a:xfrm>
            <a:off x="582750" y="1800525"/>
            <a:ext cx="6764400" cy="78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For more information contact the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Arial"/>
                <a:ea typeface="Arial"/>
                <a:cs typeface="Arial"/>
                <a:sym typeface="Arial"/>
              </a:rPr>
              <a:t>GLA Democratic Participation Team at: </a:t>
            </a:r>
            <a:r>
              <a:rPr lang="en-GB" sz="1400" b="1" i="0" u="none" strike="noStrike" cap="none">
                <a:solidFill>
                  <a:schemeClr val="dk1"/>
                </a:solidFill>
                <a:latin typeface="Arial"/>
                <a:ea typeface="Arial"/>
                <a:cs typeface="Arial"/>
                <a:sym typeface="Arial"/>
              </a:rPr>
              <a:t>democracy@london.gov.uk</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
        <p:nvSpPr>
          <p:cNvPr id="67" name="Google Shape;67;p2"/>
          <p:cNvSpPr/>
          <p:nvPr/>
        </p:nvSpPr>
        <p:spPr>
          <a:xfrm>
            <a:off x="412750" y="1020850"/>
            <a:ext cx="8005500" cy="3120900"/>
          </a:xfrm>
          <a:prstGeom prst="roundRect">
            <a:avLst>
              <a:gd name="adj" fmla="val 4078"/>
            </a:avLst>
          </a:prstGeom>
          <a:noFill/>
          <a:ln w="9525" cap="flat" cmpd="sng">
            <a:solidFill>
              <a:srgbClr val="0230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50000"/>
              </a:lnSpc>
              <a:spcBef>
                <a:spcPts val="400"/>
              </a:spcBef>
              <a:spcAft>
                <a:spcPts val="1000"/>
              </a:spcAft>
              <a:buClr>
                <a:srgbClr val="000000"/>
              </a:buClr>
              <a:buSzPts val="1400"/>
              <a:buFont typeface="Arial"/>
              <a:buNone/>
            </a:pPr>
            <a:endParaRPr sz="1400" b="0" i="0" u="none" strike="noStrike" cap="none">
              <a:solidFill>
                <a:srgbClr val="FFFFFF"/>
              </a:solidFill>
              <a:latin typeface="Montserrat"/>
              <a:ea typeface="Montserrat"/>
              <a:cs typeface="Montserrat"/>
              <a:sym typeface="Montserrat"/>
            </a:endParaRPr>
          </a:p>
        </p:txBody>
      </p:sp>
      <p:pic>
        <p:nvPicPr>
          <p:cNvPr id="68" name="Google Shape;68;p2"/>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69" name="Google Shape;69;p2"/>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70" name="Google Shape;70;p2"/>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71" name="Google Shape;71;p2"/>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72" name="Google Shape;72;p2"/>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73" name="Google Shape;73;p2"/>
          <p:cNvSpPr txBox="1"/>
          <p:nvPr/>
        </p:nvSpPr>
        <p:spPr>
          <a:xfrm>
            <a:off x="457750" y="1021000"/>
            <a:ext cx="8063400" cy="301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1" i="0" u="none" strike="noStrike" cap="none">
                <a:solidFill>
                  <a:schemeClr val="dk1"/>
                </a:solidFill>
                <a:latin typeface="Arial"/>
                <a:ea typeface="Arial"/>
                <a:cs typeface="Arial"/>
                <a:sym typeface="Arial"/>
              </a:rPr>
              <a:t>In this session we will explore the following questions: </a:t>
            </a:r>
            <a:endParaRPr sz="19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What are </a:t>
            </a:r>
            <a:r>
              <a:rPr lang="en-GB">
                <a:solidFill>
                  <a:schemeClr val="dk1"/>
                </a:solidFill>
              </a:rPr>
              <a:t>your</a:t>
            </a:r>
            <a:r>
              <a:rPr lang="en-GB" sz="1400" b="0" i="0" u="none" strike="noStrike" cap="none">
                <a:solidFill>
                  <a:schemeClr val="dk1"/>
                </a:solidFill>
                <a:latin typeface="Arial"/>
                <a:ea typeface="Arial"/>
                <a:cs typeface="Arial"/>
                <a:sym typeface="Arial"/>
              </a:rPr>
              <a:t> civic rights?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What are </a:t>
            </a:r>
            <a:r>
              <a:rPr lang="en-GB">
                <a:solidFill>
                  <a:schemeClr val="dk1"/>
                </a:solidFill>
              </a:rPr>
              <a:t>your</a:t>
            </a:r>
            <a:r>
              <a:rPr lang="en-GB" sz="1400" b="0" i="0" u="none" strike="noStrike" cap="none">
                <a:solidFill>
                  <a:schemeClr val="dk1"/>
                </a:solidFill>
                <a:latin typeface="Arial"/>
                <a:ea typeface="Arial"/>
                <a:cs typeface="Arial"/>
                <a:sym typeface="Arial"/>
              </a:rPr>
              <a:t> democratic rights?</a:t>
            </a:r>
            <a:endParaRPr sz="14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How can </a:t>
            </a:r>
            <a:r>
              <a:rPr lang="en-GB">
                <a:solidFill>
                  <a:schemeClr val="dk1"/>
                </a:solidFill>
              </a:rPr>
              <a:t>you</a:t>
            </a:r>
            <a:r>
              <a:rPr lang="en-GB" sz="1400" b="0" i="0" u="none" strike="noStrike" cap="none">
                <a:solidFill>
                  <a:schemeClr val="dk1"/>
                </a:solidFill>
                <a:latin typeface="Arial"/>
                <a:ea typeface="Arial"/>
                <a:cs typeface="Arial"/>
                <a:sym typeface="Arial"/>
              </a:rPr>
              <a:t> register to vote? And what does voting look like?</a:t>
            </a:r>
            <a:endParaRPr sz="14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indent="-317500">
              <a:buClr>
                <a:schemeClr val="dk1"/>
              </a:buClr>
              <a:buSzPts val="1400"/>
              <a:buFont typeface="Arial"/>
              <a:buChar char="●"/>
            </a:pPr>
            <a:r>
              <a:rPr lang="en-GB" sz="1400" b="0" i="0" u="none" strike="noStrike" cap="none">
                <a:solidFill>
                  <a:schemeClr val="dk1"/>
                </a:solidFill>
                <a:latin typeface="Arial"/>
                <a:ea typeface="Arial"/>
                <a:cs typeface="Arial"/>
                <a:sym typeface="Arial"/>
              </a:rPr>
              <a:t>How can </a:t>
            </a:r>
            <a:r>
              <a:rPr lang="en-GB">
                <a:solidFill>
                  <a:schemeClr val="dk1"/>
                </a:solidFill>
              </a:rPr>
              <a:t>you</a:t>
            </a:r>
            <a:r>
              <a:rPr lang="en-GB" sz="1400" b="0" i="0" u="none" strike="noStrike" cap="none">
                <a:solidFill>
                  <a:schemeClr val="dk1"/>
                </a:solidFill>
                <a:latin typeface="Arial"/>
                <a:ea typeface="Arial"/>
                <a:cs typeface="Arial"/>
                <a:sym typeface="Arial"/>
              </a:rPr>
              <a:t> follow, write or talk to the person who is voted in (</a:t>
            </a:r>
            <a:r>
              <a:rPr lang="en-GB">
                <a:solidFill>
                  <a:schemeClr val="dk1"/>
                </a:solidFill>
              </a:rPr>
              <a:t>elected representative</a:t>
            </a:r>
            <a:r>
              <a:rPr lang="en-GB" sz="14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sp>
        <p:nvSpPr>
          <p:cNvPr id="78" name="Google Shape;78;g2f5936ab682_0_56"/>
          <p:cNvSpPr/>
          <p:nvPr/>
        </p:nvSpPr>
        <p:spPr>
          <a:xfrm>
            <a:off x="652213" y="745375"/>
            <a:ext cx="7839600" cy="448800"/>
          </a:xfrm>
          <a:prstGeom prst="roundRect">
            <a:avLst>
              <a:gd name="adj" fmla="val 16667"/>
            </a:avLst>
          </a:prstGeom>
          <a:solidFill>
            <a:srgbClr val="FB85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Why is it important to know your </a:t>
            </a:r>
            <a:r>
              <a:rPr lang="en-GB" sz="2000">
                <a:solidFill>
                  <a:schemeClr val="dk1"/>
                </a:solidFill>
              </a:rPr>
              <a:t>r</a:t>
            </a:r>
            <a:r>
              <a:rPr lang="en-GB" sz="2000" b="0" i="0" u="none" strike="noStrike" cap="none">
                <a:solidFill>
                  <a:schemeClr val="dk1"/>
                </a:solidFill>
                <a:latin typeface="Arial"/>
                <a:ea typeface="Arial"/>
                <a:cs typeface="Arial"/>
                <a:sym typeface="Arial"/>
              </a:rPr>
              <a:t>ights? How have rights changed?</a:t>
            </a:r>
            <a:endParaRPr sz="1400" b="0" i="0" u="none" strike="noStrike" cap="none">
              <a:solidFill>
                <a:schemeClr val="dk1"/>
              </a:solidFill>
              <a:latin typeface="Montserrat"/>
              <a:ea typeface="Montserrat"/>
              <a:cs typeface="Montserrat"/>
              <a:sym typeface="Montserrat"/>
            </a:endParaRPr>
          </a:p>
        </p:txBody>
      </p:sp>
      <p:cxnSp>
        <p:nvCxnSpPr>
          <p:cNvPr id="79" name="Google Shape;79;g2f5936ab682_0_56"/>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pic>
        <p:nvPicPr>
          <p:cNvPr id="80" name="Google Shape;80;g2f5936ab682_0_56"/>
          <p:cNvPicPr preferRelativeResize="0"/>
          <p:nvPr/>
        </p:nvPicPr>
        <p:blipFill rotWithShape="1">
          <a:blip r:embed="rId3">
            <a:alphaModFix/>
          </a:blip>
          <a:srcRect/>
          <a:stretch/>
        </p:blipFill>
        <p:spPr>
          <a:xfrm>
            <a:off x="2661938" y="214125"/>
            <a:ext cx="3820125" cy="280150"/>
          </a:xfrm>
          <a:prstGeom prst="rect">
            <a:avLst/>
          </a:prstGeom>
          <a:noFill/>
          <a:ln>
            <a:noFill/>
          </a:ln>
        </p:spPr>
      </p:pic>
      <p:pic>
        <p:nvPicPr>
          <p:cNvPr id="81" name="Google Shape;81;g2f5936ab682_0_56"/>
          <p:cNvPicPr preferRelativeResize="0"/>
          <p:nvPr/>
        </p:nvPicPr>
        <p:blipFill>
          <a:blip r:embed="rId4">
            <a:alphaModFix/>
          </a:blip>
          <a:stretch>
            <a:fillRect/>
          </a:stretch>
        </p:blipFill>
        <p:spPr>
          <a:xfrm>
            <a:off x="1071525" y="1216500"/>
            <a:ext cx="6981352" cy="3926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g2f318ba5fb7_0_0"/>
          <p:cNvSpPr/>
          <p:nvPr/>
        </p:nvSpPr>
        <p:spPr>
          <a:xfrm>
            <a:off x="908275" y="2093644"/>
            <a:ext cx="7327500" cy="1217400"/>
          </a:xfrm>
          <a:prstGeom prst="roundRect">
            <a:avLst>
              <a:gd name="adj" fmla="val 16667"/>
            </a:avLst>
          </a:prstGeom>
          <a:solidFill>
            <a:srgbClr val="FB85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400" b="0" i="0" u="none" strike="noStrike" cap="none">
                <a:solidFill>
                  <a:schemeClr val="dk1"/>
                </a:solidFill>
                <a:latin typeface="Arial"/>
                <a:ea typeface="Arial"/>
                <a:cs typeface="Arial"/>
                <a:sym typeface="Arial"/>
              </a:rPr>
              <a:t>Put your hand up if you, or someone you know, has used this right…</a:t>
            </a:r>
            <a:endParaRPr sz="2400" b="0" i="0" u="none" strike="noStrike" cap="none">
              <a:solidFill>
                <a:schemeClr val="dk1"/>
              </a:solidFill>
              <a:latin typeface="Arial"/>
              <a:ea typeface="Arial"/>
              <a:cs typeface="Arial"/>
              <a:sym typeface="Arial"/>
            </a:endParaRPr>
          </a:p>
        </p:txBody>
      </p:sp>
      <p:pic>
        <p:nvPicPr>
          <p:cNvPr id="87" name="Google Shape;87;g2f318ba5fb7_0_0"/>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88" name="Google Shape;88;g2f318ba5fb7_0_0"/>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89" name="Google Shape;89;g2f318ba5fb7_0_0"/>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90" name="Google Shape;90;g2f318ba5fb7_0_0"/>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91" name="Google Shape;91;g2f318ba5fb7_0_0"/>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92" name="Google Shape;92;g2f318ba5fb7_0_0"/>
          <p:cNvSpPr/>
          <p:nvPr/>
        </p:nvSpPr>
        <p:spPr>
          <a:xfrm>
            <a:off x="2030346" y="1183938"/>
            <a:ext cx="5063700" cy="448800"/>
          </a:xfrm>
          <a:prstGeom prst="roundRect">
            <a:avLst>
              <a:gd name="adj" fmla="val 16667"/>
            </a:avLst>
          </a:prstGeom>
          <a:solidFill>
            <a:srgbClr val="FB85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Let’s look at some rights!</a:t>
            </a:r>
            <a:endParaRPr sz="1400" b="0" i="0" u="none" strike="noStrike" cap="none">
              <a:solidFill>
                <a:schemeClr val="dk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pic>
        <p:nvPicPr>
          <p:cNvPr id="97" name="Google Shape;97;p5"/>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98" name="Google Shape;98;p5"/>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99" name="Google Shape;99;p5"/>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00" name="Google Shape;100;p5"/>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101" name="Google Shape;101;p5"/>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102" name="Google Shape;102;p5"/>
          <p:cNvSpPr/>
          <p:nvPr/>
        </p:nvSpPr>
        <p:spPr>
          <a:xfrm>
            <a:off x="2770400" y="860774"/>
            <a:ext cx="3656700" cy="448800"/>
          </a:xfrm>
          <a:prstGeom prst="roundRect">
            <a:avLst>
              <a:gd name="adj" fmla="val 9609"/>
            </a:avLst>
          </a:prstGeom>
          <a:solidFill>
            <a:srgbClr val="FB8500"/>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Arial"/>
                <a:ea typeface="Arial"/>
                <a:cs typeface="Arial"/>
                <a:sym typeface="Arial"/>
              </a:rPr>
              <a:t>These are part of our </a:t>
            </a:r>
            <a:r>
              <a:rPr lang="en-GB" sz="1600" b="1" i="0" u="sng" strike="noStrike" cap="none">
                <a:solidFill>
                  <a:schemeClr val="dk1"/>
                </a:solidFill>
                <a:latin typeface="Arial"/>
                <a:ea typeface="Arial"/>
                <a:cs typeface="Arial"/>
                <a:sym typeface="Arial"/>
              </a:rPr>
              <a:t>Civic Rights</a:t>
            </a:r>
            <a:r>
              <a:rPr lang="en-GB" sz="16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103" name="Google Shape;103;p5"/>
          <p:cNvPicPr preferRelativeResize="0"/>
          <p:nvPr/>
        </p:nvPicPr>
        <p:blipFill rotWithShape="1">
          <a:blip r:embed="rId6">
            <a:alphaModFix/>
          </a:blip>
          <a:srcRect/>
          <a:stretch/>
        </p:blipFill>
        <p:spPr>
          <a:xfrm>
            <a:off x="2226368" y="1447300"/>
            <a:ext cx="2511350" cy="2511350"/>
          </a:xfrm>
          <a:prstGeom prst="rect">
            <a:avLst/>
          </a:prstGeom>
          <a:noFill/>
          <a:ln>
            <a:noFill/>
          </a:ln>
        </p:spPr>
      </p:pic>
      <p:pic>
        <p:nvPicPr>
          <p:cNvPr id="104" name="Google Shape;104;p5"/>
          <p:cNvPicPr preferRelativeResize="0"/>
          <p:nvPr/>
        </p:nvPicPr>
        <p:blipFill rotWithShape="1">
          <a:blip r:embed="rId7">
            <a:alphaModFix/>
          </a:blip>
          <a:srcRect/>
          <a:stretch/>
        </p:blipFill>
        <p:spPr>
          <a:xfrm>
            <a:off x="4802575" y="1378275"/>
            <a:ext cx="1961925" cy="1961925"/>
          </a:xfrm>
          <a:prstGeom prst="rect">
            <a:avLst/>
          </a:prstGeom>
          <a:noFill/>
          <a:ln>
            <a:noFill/>
          </a:ln>
        </p:spPr>
      </p:pic>
      <p:pic>
        <p:nvPicPr>
          <p:cNvPr id="105" name="Google Shape;105;p5"/>
          <p:cNvPicPr preferRelativeResize="0"/>
          <p:nvPr/>
        </p:nvPicPr>
        <p:blipFill rotWithShape="1">
          <a:blip r:embed="rId8">
            <a:alphaModFix/>
          </a:blip>
          <a:srcRect/>
          <a:stretch/>
        </p:blipFill>
        <p:spPr>
          <a:xfrm>
            <a:off x="202000" y="1309587"/>
            <a:ext cx="1757225" cy="1757205"/>
          </a:xfrm>
          <a:prstGeom prst="rect">
            <a:avLst/>
          </a:prstGeom>
          <a:noFill/>
          <a:ln>
            <a:noFill/>
          </a:ln>
        </p:spPr>
      </p:pic>
      <p:pic>
        <p:nvPicPr>
          <p:cNvPr id="106" name="Google Shape;106;p5"/>
          <p:cNvPicPr preferRelativeResize="0"/>
          <p:nvPr/>
        </p:nvPicPr>
        <p:blipFill rotWithShape="1">
          <a:blip r:embed="rId9">
            <a:alphaModFix/>
          </a:blip>
          <a:srcRect/>
          <a:stretch/>
        </p:blipFill>
        <p:spPr>
          <a:xfrm>
            <a:off x="6917000" y="1784322"/>
            <a:ext cx="1837300" cy="1837300"/>
          </a:xfrm>
          <a:prstGeom prst="rect">
            <a:avLst/>
          </a:prstGeom>
          <a:noFill/>
          <a:ln>
            <a:noFill/>
          </a:ln>
        </p:spPr>
      </p:pic>
      <p:sp>
        <p:nvSpPr>
          <p:cNvPr id="107" name="Google Shape;107;p5"/>
          <p:cNvSpPr/>
          <p:nvPr/>
        </p:nvSpPr>
        <p:spPr>
          <a:xfrm>
            <a:off x="-287" y="3075425"/>
            <a:ext cx="2161800" cy="631800"/>
          </a:xfrm>
          <a:prstGeom prst="roundRect">
            <a:avLst>
              <a:gd name="adj" fmla="val 9609"/>
            </a:avLst>
          </a:prstGeom>
          <a:solidFill>
            <a:srgbClr val="FB8500"/>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Starting or signing </a:t>
            </a:r>
            <a:r>
              <a:rPr lang="en-GB" sz="1400" b="1" i="0" u="none" strike="noStrike" cap="none">
                <a:solidFill>
                  <a:schemeClr val="dk1"/>
                </a:solidFill>
                <a:latin typeface="Arial"/>
                <a:ea typeface="Arial"/>
                <a:cs typeface="Arial"/>
                <a:sym typeface="Arial"/>
              </a:rPr>
              <a:t>petitions </a:t>
            </a: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8" name="Google Shape;108;p5"/>
          <p:cNvSpPr/>
          <p:nvPr/>
        </p:nvSpPr>
        <p:spPr>
          <a:xfrm>
            <a:off x="2401150" y="3494450"/>
            <a:ext cx="2161800" cy="631800"/>
          </a:xfrm>
          <a:prstGeom prst="roundRect">
            <a:avLst>
              <a:gd name="adj" fmla="val 9609"/>
            </a:avLst>
          </a:prstGeom>
          <a:solidFill>
            <a:srgbClr val="FB8500"/>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Taking part in peaceful, legal </a:t>
            </a:r>
            <a:r>
              <a:rPr lang="en-GB" sz="1400" b="1" i="0" u="none" strike="noStrike" cap="none">
                <a:solidFill>
                  <a:schemeClr val="dk1"/>
                </a:solidFill>
                <a:latin typeface="Arial"/>
                <a:ea typeface="Arial"/>
                <a:cs typeface="Arial"/>
                <a:sym typeface="Arial"/>
              </a:rPr>
              <a:t>protest</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9" name="Google Shape;109;p5"/>
          <p:cNvSpPr/>
          <p:nvPr/>
        </p:nvSpPr>
        <p:spPr>
          <a:xfrm>
            <a:off x="4700525" y="3028725"/>
            <a:ext cx="2161800" cy="506700"/>
          </a:xfrm>
          <a:prstGeom prst="roundRect">
            <a:avLst>
              <a:gd name="adj" fmla="val 9609"/>
            </a:avLst>
          </a:prstGeom>
          <a:solidFill>
            <a:srgbClr val="FB8500"/>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Community</a:t>
            </a:r>
            <a:r>
              <a:rPr lang="en-GB" sz="1400" b="0" i="0" u="none" strike="noStrike" cap="none">
                <a:solidFill>
                  <a:schemeClr val="dk1"/>
                </a:solidFill>
                <a:latin typeface="Arial"/>
                <a:ea typeface="Arial"/>
                <a:cs typeface="Arial"/>
                <a:sym typeface="Arial"/>
              </a:rPr>
              <a:t> organising</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0" name="Google Shape;110;p5"/>
          <p:cNvSpPr/>
          <p:nvPr/>
        </p:nvSpPr>
        <p:spPr>
          <a:xfrm>
            <a:off x="7150000" y="3557000"/>
            <a:ext cx="1371300" cy="506700"/>
          </a:xfrm>
          <a:prstGeom prst="roundRect">
            <a:avLst>
              <a:gd name="adj" fmla="val 9609"/>
            </a:avLst>
          </a:prstGeom>
          <a:solidFill>
            <a:srgbClr val="FB8500"/>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Volunteering</a:t>
            </a: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pic>
        <p:nvPicPr>
          <p:cNvPr id="115" name="Google Shape;115;g2f2c78800ad_0_32"/>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16" name="Google Shape;116;g2f2c78800ad_0_32"/>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117" name="Google Shape;117;g2f2c78800ad_0_32"/>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18" name="Google Shape;118;g2f2c78800ad_0_32"/>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119" name="Google Shape;119;g2f2c78800ad_0_32"/>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120" name="Google Shape;120;g2f2c78800ad_0_32"/>
          <p:cNvSpPr/>
          <p:nvPr/>
        </p:nvSpPr>
        <p:spPr>
          <a:xfrm>
            <a:off x="2283150" y="860775"/>
            <a:ext cx="4577700" cy="448800"/>
          </a:xfrm>
          <a:prstGeom prst="roundRect">
            <a:avLst>
              <a:gd name="adj" fmla="val 9609"/>
            </a:avLst>
          </a:prstGeom>
          <a:solidFill>
            <a:srgbClr val="FFB703"/>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Arial"/>
                <a:ea typeface="Arial"/>
                <a:cs typeface="Arial"/>
                <a:sym typeface="Arial"/>
              </a:rPr>
              <a:t>These are part of our </a:t>
            </a:r>
            <a:r>
              <a:rPr lang="en-GB" sz="1600" b="1" i="0" u="sng" strike="noStrike" cap="none">
                <a:solidFill>
                  <a:schemeClr val="dk1"/>
                </a:solidFill>
                <a:latin typeface="Arial"/>
                <a:ea typeface="Arial"/>
                <a:cs typeface="Arial"/>
                <a:sym typeface="Arial"/>
              </a:rPr>
              <a:t>Democratic Rights</a:t>
            </a:r>
            <a:r>
              <a:rPr lang="en-GB" sz="16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1" name="Google Shape;121;g2f2c78800ad_0_32"/>
          <p:cNvSpPr/>
          <p:nvPr/>
        </p:nvSpPr>
        <p:spPr>
          <a:xfrm>
            <a:off x="152399" y="3075425"/>
            <a:ext cx="2009100" cy="631800"/>
          </a:xfrm>
          <a:prstGeom prst="roundRect">
            <a:avLst>
              <a:gd name="adj" fmla="val 9609"/>
            </a:avLst>
          </a:prstGeom>
          <a:solidFill>
            <a:srgbClr val="FFB703"/>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Registering</a:t>
            </a:r>
            <a:r>
              <a:rPr lang="en-GB" sz="1400" b="0" i="0" u="none" strike="noStrike" cap="none">
                <a:solidFill>
                  <a:schemeClr val="dk1"/>
                </a:solidFill>
                <a:latin typeface="Arial"/>
                <a:ea typeface="Arial"/>
                <a:cs typeface="Arial"/>
                <a:sym typeface="Arial"/>
              </a:rPr>
              <a:t> to </a:t>
            </a:r>
            <a:r>
              <a:rPr lang="en-GB" sz="1400" b="1" i="0" u="none" strike="noStrike" cap="none">
                <a:solidFill>
                  <a:schemeClr val="dk1"/>
                </a:solidFill>
                <a:latin typeface="Arial"/>
                <a:ea typeface="Arial"/>
                <a:cs typeface="Arial"/>
                <a:sym typeface="Arial"/>
              </a:rPr>
              <a:t>vote</a:t>
            </a:r>
            <a:r>
              <a:rPr lang="en-GB" sz="1400" b="0" i="0" u="none" strike="noStrike" cap="none">
                <a:solidFill>
                  <a:schemeClr val="dk1"/>
                </a:solidFill>
                <a:latin typeface="Arial"/>
                <a:ea typeface="Arial"/>
                <a:cs typeface="Arial"/>
                <a:sym typeface="Arial"/>
              </a:rPr>
              <a:t> </a:t>
            </a: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2" name="Google Shape;122;g2f2c78800ad_0_32"/>
          <p:cNvSpPr/>
          <p:nvPr/>
        </p:nvSpPr>
        <p:spPr>
          <a:xfrm>
            <a:off x="2401150" y="3494450"/>
            <a:ext cx="2161800" cy="631800"/>
          </a:xfrm>
          <a:prstGeom prst="roundRect">
            <a:avLst>
              <a:gd name="adj" fmla="val 9609"/>
            </a:avLst>
          </a:prstGeom>
          <a:solidFill>
            <a:srgbClr val="FFB703"/>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Voting</a:t>
            </a:r>
            <a:r>
              <a:rPr lang="en-GB" sz="1400" b="0" i="0" u="none" strike="noStrike" cap="none">
                <a:solidFill>
                  <a:schemeClr val="dk1"/>
                </a:solidFill>
                <a:latin typeface="Arial"/>
                <a:ea typeface="Arial"/>
                <a:cs typeface="Arial"/>
                <a:sym typeface="Arial"/>
              </a:rPr>
              <a:t> in </a:t>
            </a:r>
            <a:r>
              <a:rPr lang="en-GB" sz="1400" b="1" i="0" u="none" strike="noStrike" cap="none">
                <a:solidFill>
                  <a:schemeClr val="dk1"/>
                </a:solidFill>
                <a:latin typeface="Arial"/>
                <a:ea typeface="Arial"/>
                <a:cs typeface="Arial"/>
                <a:sym typeface="Arial"/>
              </a:rPr>
              <a:t>elections</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3" name="Google Shape;123;g2f2c78800ad_0_32"/>
          <p:cNvSpPr/>
          <p:nvPr/>
        </p:nvSpPr>
        <p:spPr>
          <a:xfrm>
            <a:off x="4700525" y="3028725"/>
            <a:ext cx="2161800" cy="592800"/>
          </a:xfrm>
          <a:prstGeom prst="roundRect">
            <a:avLst>
              <a:gd name="adj" fmla="val 9609"/>
            </a:avLst>
          </a:prstGeom>
          <a:solidFill>
            <a:srgbClr val="FFB703"/>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Taking part in </a:t>
            </a:r>
            <a:r>
              <a:rPr lang="en-GB" sz="1400" b="1" i="0" u="none" strike="noStrike" cap="none">
                <a:solidFill>
                  <a:schemeClr val="dk1"/>
                </a:solidFill>
                <a:latin typeface="Arial"/>
                <a:ea typeface="Arial"/>
                <a:cs typeface="Arial"/>
                <a:sym typeface="Arial"/>
              </a:rPr>
              <a:t>citizens’ assemblies</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4" name="Google Shape;124;g2f2c78800ad_0_32"/>
          <p:cNvSpPr/>
          <p:nvPr/>
        </p:nvSpPr>
        <p:spPr>
          <a:xfrm>
            <a:off x="7150000" y="3557000"/>
            <a:ext cx="1371300" cy="631800"/>
          </a:xfrm>
          <a:prstGeom prst="roundRect">
            <a:avLst>
              <a:gd name="adj" fmla="val 9609"/>
            </a:avLst>
          </a:prstGeom>
          <a:solidFill>
            <a:srgbClr val="FFB703"/>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Standing </a:t>
            </a:r>
            <a:r>
              <a:rPr lang="en-GB" sz="1400" b="0" i="0" u="none" strike="noStrike" cap="none">
                <a:solidFill>
                  <a:schemeClr val="dk1"/>
                </a:solidFill>
                <a:latin typeface="Arial"/>
                <a:ea typeface="Arial"/>
                <a:cs typeface="Arial"/>
                <a:sym typeface="Arial"/>
              </a:rPr>
              <a:t>for</a:t>
            </a:r>
            <a:r>
              <a:rPr lang="en-GB" sz="1400" b="1" i="0" u="none" strike="noStrike" cap="none">
                <a:solidFill>
                  <a:schemeClr val="dk1"/>
                </a:solidFill>
                <a:latin typeface="Arial"/>
                <a:ea typeface="Arial"/>
                <a:cs typeface="Arial"/>
                <a:sym typeface="Arial"/>
              </a:rPr>
              <a:t> election </a:t>
            </a: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125" name="Google Shape;125;g2f2c78800ad_0_32"/>
          <p:cNvPicPr preferRelativeResize="0"/>
          <p:nvPr/>
        </p:nvPicPr>
        <p:blipFill rotWithShape="1">
          <a:blip r:embed="rId6">
            <a:alphaModFix/>
          </a:blip>
          <a:srcRect/>
          <a:stretch/>
        </p:blipFill>
        <p:spPr>
          <a:xfrm>
            <a:off x="4918712" y="1619863"/>
            <a:ext cx="1725450" cy="1725450"/>
          </a:xfrm>
          <a:prstGeom prst="rect">
            <a:avLst/>
          </a:prstGeom>
          <a:noFill/>
          <a:ln>
            <a:noFill/>
          </a:ln>
        </p:spPr>
      </p:pic>
      <p:pic>
        <p:nvPicPr>
          <p:cNvPr id="126" name="Google Shape;126;g2f2c78800ad_0_32"/>
          <p:cNvPicPr preferRelativeResize="0"/>
          <p:nvPr/>
        </p:nvPicPr>
        <p:blipFill rotWithShape="1">
          <a:blip r:embed="rId7">
            <a:alphaModFix/>
          </a:blip>
          <a:srcRect/>
          <a:stretch/>
        </p:blipFill>
        <p:spPr>
          <a:xfrm>
            <a:off x="2441850" y="1538875"/>
            <a:ext cx="1978350" cy="1978350"/>
          </a:xfrm>
          <a:prstGeom prst="rect">
            <a:avLst/>
          </a:prstGeom>
          <a:noFill/>
          <a:ln>
            <a:noFill/>
          </a:ln>
        </p:spPr>
      </p:pic>
      <p:pic>
        <p:nvPicPr>
          <p:cNvPr id="127" name="Google Shape;127;g2f2c78800ad_0_32"/>
          <p:cNvPicPr preferRelativeResize="0"/>
          <p:nvPr/>
        </p:nvPicPr>
        <p:blipFill rotWithShape="1">
          <a:blip r:embed="rId8">
            <a:alphaModFix/>
          </a:blip>
          <a:srcRect/>
          <a:stretch/>
        </p:blipFill>
        <p:spPr>
          <a:xfrm>
            <a:off x="7150000" y="2041450"/>
            <a:ext cx="1371300" cy="1371300"/>
          </a:xfrm>
          <a:prstGeom prst="rect">
            <a:avLst/>
          </a:prstGeom>
          <a:noFill/>
          <a:ln>
            <a:noFill/>
          </a:ln>
        </p:spPr>
      </p:pic>
      <p:pic>
        <p:nvPicPr>
          <p:cNvPr id="128" name="Google Shape;128;g2f2c78800ad_0_32"/>
          <p:cNvPicPr preferRelativeResize="0"/>
          <p:nvPr/>
        </p:nvPicPr>
        <p:blipFill rotWithShape="1">
          <a:blip r:embed="rId9">
            <a:alphaModFix/>
          </a:blip>
          <a:srcRect/>
          <a:stretch/>
        </p:blipFill>
        <p:spPr>
          <a:xfrm>
            <a:off x="183175" y="1309575"/>
            <a:ext cx="1978350" cy="1978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4"/>
          <p:cNvSpPr/>
          <p:nvPr/>
        </p:nvSpPr>
        <p:spPr>
          <a:xfrm>
            <a:off x="2487700" y="928125"/>
            <a:ext cx="4149000" cy="825900"/>
          </a:xfrm>
          <a:prstGeom prst="roundRect">
            <a:avLst>
              <a:gd name="adj" fmla="val 16667"/>
            </a:avLst>
          </a:prstGeom>
          <a:solidFill>
            <a:srgbClr val="9A71B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chemeClr val="dk1"/>
                </a:solidFill>
                <a:latin typeface="Arial"/>
                <a:ea typeface="Arial"/>
                <a:cs typeface="Arial"/>
                <a:sym typeface="Arial"/>
              </a:rPr>
              <a:t>Why</a:t>
            </a:r>
            <a:r>
              <a:rPr lang="en-GB" sz="2000" b="0" i="0" u="none" strike="noStrike" cap="none">
                <a:solidFill>
                  <a:schemeClr val="dk1"/>
                </a:solidFill>
                <a:latin typeface="Arial"/>
                <a:ea typeface="Arial"/>
                <a:cs typeface="Arial"/>
                <a:sym typeface="Arial"/>
              </a:rPr>
              <a:t> do people use their </a:t>
            </a:r>
            <a:r>
              <a:rPr lang="en-GB" sz="2000" b="1" i="0" u="none" strike="noStrike" cap="none">
                <a:solidFill>
                  <a:schemeClr val="dk1"/>
                </a:solidFill>
                <a:highlight>
                  <a:srgbClr val="FFB703"/>
                </a:highlight>
                <a:latin typeface="Arial"/>
                <a:ea typeface="Arial"/>
                <a:cs typeface="Arial"/>
                <a:sym typeface="Arial"/>
              </a:rPr>
              <a:t>democratic</a:t>
            </a:r>
            <a:r>
              <a:rPr lang="en-GB" sz="2000" b="0" i="0" u="none" strike="noStrike" cap="none">
                <a:solidFill>
                  <a:schemeClr val="dk1"/>
                </a:solidFill>
                <a:latin typeface="Arial"/>
                <a:ea typeface="Arial"/>
                <a:cs typeface="Arial"/>
                <a:sym typeface="Arial"/>
              </a:rPr>
              <a:t> and </a:t>
            </a:r>
            <a:r>
              <a:rPr lang="en-GB" sz="2000" b="1" i="0" u="none" strike="noStrike" cap="none">
                <a:solidFill>
                  <a:schemeClr val="dk1"/>
                </a:solidFill>
                <a:highlight>
                  <a:srgbClr val="FB8500"/>
                </a:highlight>
                <a:latin typeface="Arial"/>
                <a:ea typeface="Arial"/>
                <a:cs typeface="Arial"/>
                <a:sym typeface="Arial"/>
              </a:rPr>
              <a:t>civic</a:t>
            </a:r>
            <a:r>
              <a:rPr lang="en-GB" sz="2000" b="0" i="0" u="none" strike="noStrike" cap="none">
                <a:solidFill>
                  <a:schemeClr val="dk1"/>
                </a:solidFill>
                <a:latin typeface="Arial"/>
                <a:ea typeface="Arial"/>
                <a:cs typeface="Arial"/>
                <a:sym typeface="Arial"/>
              </a:rPr>
              <a:t> rights?</a:t>
            </a:r>
            <a:endParaRPr sz="1400" b="0" i="0" u="none" strike="noStrike" cap="none">
              <a:solidFill>
                <a:schemeClr val="dk1"/>
              </a:solidFill>
              <a:latin typeface="Montserrat"/>
              <a:ea typeface="Montserrat"/>
              <a:cs typeface="Montserrat"/>
              <a:sym typeface="Montserrat"/>
            </a:endParaRPr>
          </a:p>
        </p:txBody>
      </p:sp>
      <p:pic>
        <p:nvPicPr>
          <p:cNvPr id="134" name="Google Shape;134;p4"/>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35" name="Google Shape;135;p4"/>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136" name="Google Shape;136;p4"/>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37" name="Google Shape;137;p4"/>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138" name="Google Shape;138;p4"/>
          <p:cNvPicPr preferRelativeResize="0"/>
          <p:nvPr/>
        </p:nvPicPr>
        <p:blipFill rotWithShape="1">
          <a:blip r:embed="rId5">
            <a:alphaModFix/>
          </a:blip>
          <a:srcRect/>
          <a:stretch/>
        </p:blipFill>
        <p:spPr>
          <a:xfrm>
            <a:off x="2661938" y="214125"/>
            <a:ext cx="3820125" cy="280150"/>
          </a:xfrm>
          <a:prstGeom prst="rect">
            <a:avLst/>
          </a:prstGeom>
          <a:noFill/>
          <a:ln>
            <a:noFill/>
          </a:ln>
        </p:spPr>
      </p:pic>
      <p:pic>
        <p:nvPicPr>
          <p:cNvPr id="139" name="Google Shape;139;p4"/>
          <p:cNvPicPr preferRelativeResize="0"/>
          <p:nvPr/>
        </p:nvPicPr>
        <p:blipFill rotWithShape="1">
          <a:blip r:embed="rId6">
            <a:alphaModFix/>
          </a:blip>
          <a:srcRect/>
          <a:stretch/>
        </p:blipFill>
        <p:spPr>
          <a:xfrm>
            <a:off x="3760738" y="2952988"/>
            <a:ext cx="1344760" cy="1344765"/>
          </a:xfrm>
          <a:prstGeom prst="rect">
            <a:avLst/>
          </a:prstGeom>
          <a:noFill/>
          <a:ln>
            <a:noFill/>
          </a:ln>
        </p:spPr>
      </p:pic>
      <p:pic>
        <p:nvPicPr>
          <p:cNvPr id="140" name="Google Shape;140;p4"/>
          <p:cNvPicPr preferRelativeResize="0"/>
          <p:nvPr/>
        </p:nvPicPr>
        <p:blipFill rotWithShape="1">
          <a:blip r:embed="rId7">
            <a:alphaModFix/>
          </a:blip>
          <a:srcRect/>
          <a:stretch/>
        </p:blipFill>
        <p:spPr>
          <a:xfrm>
            <a:off x="149250" y="2066850"/>
            <a:ext cx="1988100" cy="1988100"/>
          </a:xfrm>
          <a:prstGeom prst="rect">
            <a:avLst/>
          </a:prstGeom>
          <a:noFill/>
          <a:ln>
            <a:noFill/>
          </a:ln>
        </p:spPr>
      </p:pic>
      <p:pic>
        <p:nvPicPr>
          <p:cNvPr id="141" name="Google Shape;141;p4"/>
          <p:cNvPicPr preferRelativeResize="0"/>
          <p:nvPr/>
        </p:nvPicPr>
        <p:blipFill rotWithShape="1">
          <a:blip r:embed="rId8">
            <a:alphaModFix/>
          </a:blip>
          <a:srcRect/>
          <a:stretch/>
        </p:blipFill>
        <p:spPr>
          <a:xfrm>
            <a:off x="7059900" y="2863038"/>
            <a:ext cx="1434700" cy="1434700"/>
          </a:xfrm>
          <a:prstGeom prst="rect">
            <a:avLst/>
          </a:prstGeom>
          <a:noFill/>
          <a:ln>
            <a:noFill/>
          </a:ln>
        </p:spPr>
      </p:pic>
      <p:sp>
        <p:nvSpPr>
          <p:cNvPr id="142" name="Google Shape;142;p4"/>
          <p:cNvSpPr/>
          <p:nvPr/>
        </p:nvSpPr>
        <p:spPr>
          <a:xfrm>
            <a:off x="168738" y="2149000"/>
            <a:ext cx="2161800" cy="758100"/>
          </a:xfrm>
          <a:prstGeom prst="roundRect">
            <a:avLst>
              <a:gd name="adj" fmla="val 9609"/>
            </a:avLst>
          </a:prstGeom>
          <a:solidFill>
            <a:srgbClr val="9A71B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To gain knowledge and skills</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3" name="Google Shape;143;p4"/>
          <p:cNvSpPr/>
          <p:nvPr/>
        </p:nvSpPr>
        <p:spPr>
          <a:xfrm>
            <a:off x="3432538" y="2149000"/>
            <a:ext cx="2161800" cy="758100"/>
          </a:xfrm>
          <a:prstGeom prst="roundRect">
            <a:avLst>
              <a:gd name="adj" fmla="val 9609"/>
            </a:avLst>
          </a:prstGeom>
          <a:solidFill>
            <a:srgbClr val="9A71B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To make a difference </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4" name="Google Shape;144;p4"/>
          <p:cNvSpPr/>
          <p:nvPr/>
        </p:nvSpPr>
        <p:spPr>
          <a:xfrm>
            <a:off x="6696338" y="2149000"/>
            <a:ext cx="2161800" cy="758100"/>
          </a:xfrm>
          <a:prstGeom prst="roundRect">
            <a:avLst>
              <a:gd name="adj" fmla="val 9609"/>
            </a:avLst>
          </a:prstGeom>
          <a:solidFill>
            <a:srgbClr val="9A71B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To build stronger communities </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g2f2c78800ad_0_81"/>
          <p:cNvSpPr/>
          <p:nvPr/>
        </p:nvSpPr>
        <p:spPr>
          <a:xfrm>
            <a:off x="1687150" y="768275"/>
            <a:ext cx="5459400" cy="974100"/>
          </a:xfrm>
          <a:prstGeom prst="roundRect">
            <a:avLst>
              <a:gd name="adj" fmla="val 16667"/>
            </a:avLst>
          </a:prstGeom>
          <a:solidFill>
            <a:srgbClr val="9A71B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Let’s zoom in on voting:</a:t>
            </a:r>
            <a:endParaRPr sz="2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1"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What do you know about voting?</a:t>
            </a:r>
            <a:endParaRPr sz="2000" b="1" i="0" u="none" strike="noStrike" cap="none">
              <a:solidFill>
                <a:schemeClr val="dk1"/>
              </a:solidFill>
              <a:latin typeface="Arial"/>
              <a:ea typeface="Arial"/>
              <a:cs typeface="Arial"/>
              <a:sym typeface="Arial"/>
            </a:endParaRPr>
          </a:p>
        </p:txBody>
      </p:sp>
      <p:pic>
        <p:nvPicPr>
          <p:cNvPr id="150" name="Google Shape;150;g2f2c78800ad_0_81"/>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51" name="Google Shape;151;g2f2c78800ad_0_81"/>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152" name="Google Shape;152;g2f2c78800ad_0_81"/>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53" name="Google Shape;153;g2f2c78800ad_0_81"/>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154" name="Google Shape;154;g2f2c78800ad_0_81"/>
          <p:cNvPicPr preferRelativeResize="0"/>
          <p:nvPr/>
        </p:nvPicPr>
        <p:blipFill rotWithShape="1">
          <a:blip r:embed="rId5">
            <a:alphaModFix/>
          </a:blip>
          <a:srcRect/>
          <a:stretch/>
        </p:blipFill>
        <p:spPr>
          <a:xfrm>
            <a:off x="2661938" y="214125"/>
            <a:ext cx="3820125" cy="280150"/>
          </a:xfrm>
          <a:prstGeom prst="rect">
            <a:avLst/>
          </a:prstGeom>
          <a:noFill/>
          <a:ln>
            <a:noFill/>
          </a:ln>
        </p:spPr>
      </p:pic>
      <p:pic>
        <p:nvPicPr>
          <p:cNvPr id="155" name="Google Shape;155;g2f2c78800ad_0_81"/>
          <p:cNvPicPr preferRelativeResize="0"/>
          <p:nvPr/>
        </p:nvPicPr>
        <p:blipFill rotWithShape="1">
          <a:blip r:embed="rId6">
            <a:alphaModFix/>
          </a:blip>
          <a:srcRect/>
          <a:stretch/>
        </p:blipFill>
        <p:spPr>
          <a:xfrm>
            <a:off x="1202205" y="1365850"/>
            <a:ext cx="3238270" cy="3238300"/>
          </a:xfrm>
          <a:prstGeom prst="rect">
            <a:avLst/>
          </a:prstGeom>
          <a:noFill/>
          <a:ln>
            <a:noFill/>
          </a:ln>
        </p:spPr>
      </p:pic>
      <p:pic>
        <p:nvPicPr>
          <p:cNvPr id="156" name="Google Shape;156;g2f2c78800ad_0_81"/>
          <p:cNvPicPr preferRelativeResize="0"/>
          <p:nvPr/>
        </p:nvPicPr>
        <p:blipFill rotWithShape="1">
          <a:blip r:embed="rId7">
            <a:alphaModFix/>
          </a:blip>
          <a:srcRect/>
          <a:stretch/>
        </p:blipFill>
        <p:spPr>
          <a:xfrm>
            <a:off x="4572000" y="1742375"/>
            <a:ext cx="2958850" cy="2958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9"/>
          <p:cNvSpPr/>
          <p:nvPr/>
        </p:nvSpPr>
        <p:spPr>
          <a:xfrm>
            <a:off x="2661943" y="801400"/>
            <a:ext cx="3486600" cy="676800"/>
          </a:xfrm>
          <a:prstGeom prst="roundRect">
            <a:avLst>
              <a:gd name="adj" fmla="val 16667"/>
            </a:avLst>
          </a:prstGeom>
          <a:solidFill>
            <a:srgbClr val="7042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Who do you vote for?</a:t>
            </a:r>
            <a:endParaRPr sz="1400" b="1" i="0" u="none" strike="noStrike" cap="none">
              <a:solidFill>
                <a:schemeClr val="lt1"/>
              </a:solidFill>
              <a:latin typeface="Montserrat"/>
              <a:ea typeface="Montserrat"/>
              <a:cs typeface="Montserrat"/>
              <a:sym typeface="Montserrat"/>
            </a:endParaRPr>
          </a:p>
        </p:txBody>
      </p:sp>
      <p:pic>
        <p:nvPicPr>
          <p:cNvPr id="162" name="Google Shape;162;p9"/>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63" name="Google Shape;163;p9"/>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164" name="Google Shape;164;p9"/>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65" name="Google Shape;165;p9"/>
          <p:cNvCxnSpPr/>
          <p:nvPr/>
        </p:nvCxnSpPr>
        <p:spPr>
          <a:xfrm rot="10800000" flipH="1">
            <a:off x="300800" y="4118075"/>
            <a:ext cx="8208900" cy="23700"/>
          </a:xfrm>
          <a:prstGeom prst="straightConnector1">
            <a:avLst/>
          </a:prstGeom>
          <a:noFill/>
          <a:ln w="9525" cap="flat" cmpd="sng">
            <a:solidFill>
              <a:schemeClr val="dk2"/>
            </a:solidFill>
            <a:prstDash val="solid"/>
            <a:round/>
            <a:headEnd type="none" w="sm" len="sm"/>
            <a:tailEnd type="none" w="sm" len="sm"/>
          </a:ln>
        </p:spPr>
      </p:cxnSp>
      <p:pic>
        <p:nvPicPr>
          <p:cNvPr id="166" name="Google Shape;166;p9"/>
          <p:cNvPicPr preferRelativeResize="0"/>
          <p:nvPr/>
        </p:nvPicPr>
        <p:blipFill rotWithShape="1">
          <a:blip r:embed="rId5">
            <a:alphaModFix/>
          </a:blip>
          <a:srcRect/>
          <a:stretch/>
        </p:blipFill>
        <p:spPr>
          <a:xfrm>
            <a:off x="2661938" y="214125"/>
            <a:ext cx="3820125" cy="280150"/>
          </a:xfrm>
          <a:prstGeom prst="rect">
            <a:avLst/>
          </a:prstGeom>
          <a:noFill/>
          <a:ln>
            <a:noFill/>
          </a:ln>
        </p:spPr>
      </p:pic>
      <p:pic>
        <p:nvPicPr>
          <p:cNvPr id="167" name="Google Shape;167;p9"/>
          <p:cNvPicPr preferRelativeResize="0"/>
          <p:nvPr/>
        </p:nvPicPr>
        <p:blipFill rotWithShape="1">
          <a:blip r:embed="rId6">
            <a:alphaModFix/>
          </a:blip>
          <a:srcRect l="998" r="1009"/>
          <a:stretch/>
        </p:blipFill>
        <p:spPr>
          <a:xfrm>
            <a:off x="619988" y="1636075"/>
            <a:ext cx="7570500" cy="2347800"/>
          </a:xfrm>
          <a:prstGeom prst="roundRect">
            <a:avLst>
              <a:gd name="adj" fmla="val 16667"/>
            </a:avLst>
          </a:prstGeom>
          <a:noFill/>
          <a:ln w="19050" cap="flat" cmpd="sng">
            <a:solidFill>
              <a:srgbClr val="9A71B1"/>
            </a:solidFill>
            <a:prstDash val="solid"/>
            <a:round/>
            <a:headEnd type="none" w="sm" len="sm"/>
            <a:tailEnd type="none" w="sm" len="sm"/>
          </a:ln>
        </p:spPr>
      </p:pic>
      <p:sp>
        <p:nvSpPr>
          <p:cNvPr id="168" name="Google Shape;168;p9"/>
          <p:cNvSpPr txBox="1"/>
          <p:nvPr/>
        </p:nvSpPr>
        <p:spPr>
          <a:xfrm>
            <a:off x="620000" y="1636088"/>
            <a:ext cx="42615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4A3070"/>
                </a:solidFill>
                <a:latin typeface="Arial"/>
                <a:ea typeface="Arial"/>
                <a:cs typeface="Arial"/>
                <a:sym typeface="Arial"/>
              </a:rPr>
              <a:t>There are three types of election in London: </a:t>
            </a:r>
            <a:endParaRPr sz="900" b="1" i="0" u="none" strike="noStrike" cap="none">
              <a:solidFill>
                <a:srgbClr val="4A307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6080BA3BB2114097D9A9140B9C8E6C" ma:contentTypeVersion="12" ma:contentTypeDescription="Create a new document." ma:contentTypeScope="" ma:versionID="273cb16182d30c8758329ee73065e0f6">
  <xsd:schema xmlns:xsd="http://www.w3.org/2001/XMLSchema" xmlns:xs="http://www.w3.org/2001/XMLSchema" xmlns:p="http://schemas.microsoft.com/office/2006/metadata/properties" xmlns:ns2="827d91c9-7156-4793-b1dc-97c4da7da156" targetNamespace="http://schemas.microsoft.com/office/2006/metadata/properties" ma:root="true" ma:fieldsID="90251a86b6bf3a2c92937996428d340f" ns2:_="">
    <xsd:import namespace="827d91c9-7156-4793-b1dc-97c4da7da15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d91c9-7156-4793-b1dc-97c4da7da1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651981c-07c9-48be-a366-aa18a08a638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27d91c9-7156-4793-b1dc-97c4da7da15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78B06C-F6AC-4635-BA8B-194C69D388F5}">
  <ds:schemaRefs>
    <ds:schemaRef ds:uri="827d91c9-7156-4793-b1dc-97c4da7da1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DC543AB-09C4-40D4-A0D2-6220AAB4E193}">
  <ds:schemaRefs>
    <ds:schemaRef ds:uri="827d91c9-7156-4793-b1dc-97c4da7da156"/>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708E150-167C-4DB5-972A-63F34D801A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16</Slides>
  <Notes>16</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2024-08-27T08:00:25Z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0x010100CD6080BA3BB2114097D9A9140B9C8E6C</vt:lpwstr>
  </property>
  <property fmtid="{D5CDD505-2E9C-101B-9397-08002B2CF9AE}" pid="3" name="MediaServiceImageTags">
    <vt:lpwstr/>
  </property>
  <property fmtid="{D5CDD505-2E9C-101B-9397-08002B2CF9AE}" pid="4" name="Order">
    <vt:r8>478700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