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comments/modernComment_103_0.xml" ContentType="application/vnd.ms-powerpoint.comments+xml"/>
  <Override PartName="/ppt/comments/modernComment_104_0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020">
          <p15:clr>
            <a:srgbClr val="A4A3A4"/>
          </p15:clr>
        </p15:guide>
        <p15:guide id="2" pos="1736">
          <p15:clr>
            <a:srgbClr val="A4A3A4"/>
          </p15:clr>
        </p15:guide>
      </p15:sldGuideLst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25" roundtripDataSignature="AMtx7mjgqhPqHKq83L7I6MEnV/xfTdi8m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6A5C99D-C4AD-65C8-897F-C87FE00299D2}" name="Janaki Mahadevan" initials="JM" userId="S::janaki.mahadevan@london.gov.uk::e6dc8391-67bf-46e0-a64e-d58eeca56cf2" providerId="AD"/>
  <p188:author id="{97BDFECA-C768-D890-6F1B-26AAE94F3B6D}" name="Elisabeth Pop" initials="EP" userId="S::elisabeth.pop@london.gov.uk::8634a17a-75fd-4874-adad-d7991692229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3AAEFA-6260-C34C-55ED-CB787492E1FF}" v="185" dt="2022-07-27T09:16:09.028"/>
    <p1510:client id="{3E6951DE-FBA5-E4FF-7656-7236CF446630}" v="19" dt="2022-07-11T15:34:46.854"/>
    <p1510:client id="{B2AE782B-93AA-6F34-51BC-2F1A0317C357}" v="8" dt="2022-07-11T15:25:54.765"/>
  </p1510:revLst>
</p1510:revInfo>
</file>

<file path=ppt/tableStyles.xml><?xml version="1.0" encoding="utf-8"?>
<a:tblStyleLst xmlns:a="http://schemas.openxmlformats.org/drawingml/2006/main" def="{7B6D0E6B-AC94-4E81-B512-B53A929739A1}">
  <a:tblStyle styleId="{7B6D0E6B-AC94-4E81-B512-B53A929739A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8780CE9D-EB97-4D4D-9890-4A09CFFD5705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854" y="108"/>
      </p:cViewPr>
      <p:guideLst>
        <p:guide orient="horz" pos="4020"/>
        <p:guide pos="17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customschemas.google.com/relationships/presentationmetadata" Target="meta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omments/modernComment_103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D52871B-B3C5-4ED9-836F-CF0376968135}" authorId="{C6A5C99D-C4AD-65C8-897F-C87FE00299D2}" status="resolved" created="2022-07-11T14:52:18.502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9"/>
      <ac:spMk id="196" creationId="{00000000-0000-0000-0000-000000000000}"/>
      <ac:txMk cp="229" len="12">
        <ac:context len="420" hash="1605306677"/>
      </ac:txMk>
    </ac:txMkLst>
    <p188:pos x="3636416" y="1844687"/>
    <p188:replyLst>
      <p188:reply id="{B5B20E7D-AC9E-4ADE-BBCC-9BBDFFAB5028}" authorId="{97BDFECA-C768-D890-6F1B-26AAE94F3B6D}" created="2022-07-11T15:24:40.685">
        <p188:txBody>
          <a:bodyPr/>
          <a:lstStyle/>
          <a:p>
            <a:r>
              <a:rPr lang="en-US"/>
              <a:t>great, thanks</a:t>
            </a:r>
          </a:p>
        </p188:txBody>
      </p188:reply>
    </p188:replyLst>
    <p188:txBody>
      <a:bodyPr/>
      <a:lstStyle/>
      <a:p>
        <a:r>
          <a:rPr lang="en-GB"/>
          <a:t>background, nationality or immigration status. - worth adding background in here to stress the point that everyone can be an active citizen</a:t>
        </a:r>
      </a:p>
    </p188:txBody>
  </p188:cm>
</p188:cmLst>
</file>

<file path=ppt/comments/modernComment_104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D5EA1AD-D62D-481F-A1ED-59D77025B981}" authorId="{C6A5C99D-C4AD-65C8-897F-C87FE00299D2}" status="resolved" created="2022-07-11T14:53:07.161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0"/>
      <ac:spMk id="202" creationId="{00000000-0000-0000-0000-000000000000}"/>
      <ac:txMk cp="53" len="44">
        <ac:context len="99" hash="1563710904"/>
      </ac:txMk>
    </ac:txMkLst>
    <p188:pos x="1315111" y="2744965"/>
    <p188:txBody>
      <a:bodyPr/>
      <a:lstStyle/>
      <a:p>
        <a:r>
          <a:rPr lang="en-GB"/>
          <a:t>Added this as a separate question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treforlondon.org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ypnow.co.uk/best%20practice/article/sisters-launch-campaign-for-law-change-to-tackle-public-sexual-harassment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221c0d4808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g1221c0d4808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49" name="Google Shape;249;g1221c0d4808_0_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Source: </a:t>
            </a:r>
            <a:r>
              <a:rPr lang="en-GB" u="sng" dirty="0">
                <a:solidFill>
                  <a:schemeClr val="hlink"/>
                </a:solidFill>
                <a:hlinkClick r:id="rId3"/>
              </a:rPr>
              <a:t>https://www.centreforlondon.org/</a:t>
            </a:r>
            <a:endParaRPr dirty="0"/>
          </a:p>
        </p:txBody>
      </p:sp>
      <p:sp>
        <p:nvSpPr>
          <p:cNvPr id="257" name="Google Shape;2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221c0d4808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g1221c0d4808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u="sng" dirty="0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 </a:t>
            </a:r>
            <a:r>
              <a:rPr lang="en-GB" u="sng" dirty="0">
                <a:solidFill>
                  <a:schemeClr val="hlink"/>
                </a:solidFill>
                <a:hlinkClick r:id="rId3"/>
              </a:rPr>
              <a:t>https://www.cypnow.co.uk/best%20practice/article/sisters-launch-campaign-for-law-change-to-tackle-public-sexual-harassment</a:t>
            </a:r>
            <a:endParaRPr dirty="0"/>
          </a:p>
        </p:txBody>
      </p:sp>
      <p:sp>
        <p:nvSpPr>
          <p:cNvPr id="266" name="Google Shape;266;g1221c0d4808_0_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221c0d4808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4" name="Google Shape;274;g1221c0d4808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221c0d4808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g1221c0d4808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g1221c0d4808_0_1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221c0d4808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g1221c0d4808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1" name="Google Shape;291;g1221c0d4808_0_1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221c0d4808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g1221c0d4808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g1221c0d4808_0_1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221c0d4808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g1221c0d4808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08" name="Google Shape;308;g1221c0d4808_0_1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6" name="Google Shape;31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221c0d48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1221c0d48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g1221c0d480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221d2f90e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1221d2f90e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g1221d2f90e4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221c0d480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1221c0d480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g1221c0d4808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221c0d480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1221c0d480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8" name="Google Shape;208;g1221c0d4808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221c0d4808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g1221c0d4808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g1221c0d4808_0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ONT COVER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g129ab3b9513_0_3" descr="Yellow_cov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g129ab3b9513_0_3"/>
          <p:cNvSpPr txBox="1">
            <a:spLocks noGrp="1"/>
          </p:cNvSpPr>
          <p:nvPr>
            <p:ph type="subTitle" idx="1"/>
          </p:nvPr>
        </p:nvSpPr>
        <p:spPr>
          <a:xfrm>
            <a:off x="339430" y="2939017"/>
            <a:ext cx="84315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63E42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g129ab3b9513_0_3"/>
          <p:cNvSpPr txBox="1"/>
          <p:nvPr/>
        </p:nvSpPr>
        <p:spPr>
          <a:xfrm>
            <a:off x="374872" y="1348857"/>
            <a:ext cx="64008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rPr>
              <a:t>POLITICAL L</a:t>
            </a:r>
            <a:r>
              <a:rPr lang="en-GB" sz="800">
                <a:solidFill>
                  <a:srgbClr val="363E42"/>
                </a:solidFill>
              </a:rPr>
              <a:t>ITERACY</a:t>
            </a:r>
            <a:r>
              <a:rPr lang="en-GB" sz="8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rPr>
              <a:t> RESOURCES 2022 | ACTIVE CITIZENSHIP</a:t>
            </a:r>
            <a:endParaRPr sz="800" b="0" i="0" u="none" strike="noStrike" cap="none">
              <a:solidFill>
                <a:srgbClr val="363E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g129ab3b9513_0_3"/>
          <p:cNvSpPr txBox="1"/>
          <p:nvPr/>
        </p:nvSpPr>
        <p:spPr>
          <a:xfrm>
            <a:off x="3255484" y="6169445"/>
            <a:ext cx="2633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Arial"/>
              <a:buNone/>
            </a:pPr>
            <a:r>
              <a:rPr lang="en-GB" sz="650">
                <a:solidFill>
                  <a:schemeClr val="dk1"/>
                </a:solidFill>
              </a:rPr>
              <a:t>Funded by the Greater London Authority, City Hall, Kamal Chunchie Way, London, E16 1ZE</a:t>
            </a:r>
            <a:endParaRPr sz="650">
              <a:solidFill>
                <a:schemeClr val="dk1"/>
              </a:solidFill>
            </a:endParaRPr>
          </a:p>
        </p:txBody>
      </p:sp>
      <p:pic>
        <p:nvPicPr>
          <p:cNvPr id="18" name="Google Shape;18;g129ab3b9513_0_3" descr="Yellow_cover.jpg"/>
          <p:cNvPicPr preferRelativeResize="0"/>
          <p:nvPr/>
        </p:nvPicPr>
        <p:blipFill rotWithShape="1">
          <a:blip r:embed="rId2">
            <a:alphaModFix/>
          </a:blip>
          <a:srcRect l="43950" t="19668" r="22252" b="63262"/>
          <a:stretch/>
        </p:blipFill>
        <p:spPr>
          <a:xfrm>
            <a:off x="0" y="5863613"/>
            <a:ext cx="2386999" cy="90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g129ab3b9513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675" y="6054400"/>
            <a:ext cx="1514701" cy="518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g129ab3b9513_0_3"/>
          <p:cNvPicPr preferRelativeResize="0"/>
          <p:nvPr/>
        </p:nvPicPr>
        <p:blipFill rotWithShape="1">
          <a:blip r:embed="rId4">
            <a:alphaModFix/>
          </a:blip>
          <a:srcRect t="30378" b="20097"/>
          <a:stretch/>
        </p:blipFill>
        <p:spPr>
          <a:xfrm>
            <a:off x="7256225" y="6075729"/>
            <a:ext cx="1514700" cy="750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EECH BUBBLE SLIDE">
  <p:cSld name="SPEECH BUBB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g129ab3b9513_0_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g129ab3b9513_0_28"/>
          <p:cNvSpPr txBox="1">
            <a:spLocks noGrp="1"/>
          </p:cNvSpPr>
          <p:nvPr>
            <p:ph type="sldNum" idx="12"/>
          </p:nvPr>
        </p:nvSpPr>
        <p:spPr>
          <a:xfrm>
            <a:off x="7696790" y="6249582"/>
            <a:ext cx="10869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1" name="Google Shape;91;g129ab3b9513_0_28"/>
          <p:cNvSpPr txBox="1">
            <a:spLocks noGrp="1"/>
          </p:cNvSpPr>
          <p:nvPr>
            <p:ph type="body" idx="1"/>
          </p:nvPr>
        </p:nvSpPr>
        <p:spPr>
          <a:xfrm>
            <a:off x="374872" y="1604165"/>
            <a:ext cx="40089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g129ab3b9513_0_28"/>
          <p:cNvSpPr txBox="1"/>
          <p:nvPr/>
        </p:nvSpPr>
        <p:spPr>
          <a:xfrm>
            <a:off x="374872" y="1348857"/>
            <a:ext cx="64008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r>
              <a:rPr lang="en-GB" sz="800">
                <a:solidFill>
                  <a:srgbClr val="363E42"/>
                </a:solidFill>
              </a:rPr>
              <a:t>POLITICAL LITERACY RESOURCES 2022 | ACTIVE CITIZENSHIP</a:t>
            </a:r>
            <a:endParaRPr sz="800">
              <a:solidFill>
                <a:srgbClr val="363E4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endParaRPr sz="800">
              <a:solidFill>
                <a:srgbClr val="363E42"/>
              </a:solidFill>
            </a:endParaRPr>
          </a:p>
        </p:txBody>
      </p:sp>
      <p:sp>
        <p:nvSpPr>
          <p:cNvPr id="93" name="Google Shape;93;g129ab3b9513_0_28"/>
          <p:cNvSpPr txBox="1">
            <a:spLocks noGrp="1"/>
          </p:cNvSpPr>
          <p:nvPr>
            <p:ph type="body" idx="2"/>
          </p:nvPr>
        </p:nvSpPr>
        <p:spPr>
          <a:xfrm>
            <a:off x="363489" y="2033753"/>
            <a:ext cx="1938300" cy="9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1320"/>
              <a:buFont typeface="Arial"/>
              <a:buNone/>
              <a:defRPr sz="12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g129ab3b9513_0_28"/>
          <p:cNvSpPr txBox="1">
            <a:spLocks noGrp="1"/>
          </p:cNvSpPr>
          <p:nvPr>
            <p:ph type="body" idx="3"/>
          </p:nvPr>
        </p:nvSpPr>
        <p:spPr>
          <a:xfrm>
            <a:off x="2469241" y="2028498"/>
            <a:ext cx="1938300" cy="9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1320"/>
              <a:buFont typeface="Arial"/>
              <a:buNone/>
              <a:defRPr sz="12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g129ab3b9513_0_28"/>
          <p:cNvSpPr txBox="1">
            <a:spLocks noGrp="1"/>
          </p:cNvSpPr>
          <p:nvPr>
            <p:ph type="body" idx="4"/>
          </p:nvPr>
        </p:nvSpPr>
        <p:spPr>
          <a:xfrm>
            <a:off x="4572000" y="2033753"/>
            <a:ext cx="1938300" cy="9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1320"/>
              <a:buFont typeface="Arial"/>
              <a:buNone/>
              <a:defRPr sz="12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g129ab3b9513_0_28"/>
          <p:cNvSpPr txBox="1">
            <a:spLocks noGrp="1"/>
          </p:cNvSpPr>
          <p:nvPr>
            <p:ph type="body" idx="5"/>
          </p:nvPr>
        </p:nvSpPr>
        <p:spPr>
          <a:xfrm>
            <a:off x="6677752" y="2028498"/>
            <a:ext cx="1938300" cy="9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1320"/>
              <a:buFont typeface="Arial"/>
              <a:buNone/>
              <a:defRPr sz="12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g129ab3b9513_0_28"/>
          <p:cNvSpPr txBox="1">
            <a:spLocks noGrp="1"/>
          </p:cNvSpPr>
          <p:nvPr>
            <p:ph type="body" idx="6"/>
          </p:nvPr>
        </p:nvSpPr>
        <p:spPr>
          <a:xfrm>
            <a:off x="363489" y="3434255"/>
            <a:ext cx="1938300" cy="9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1320"/>
              <a:buFont typeface="Arial"/>
              <a:buNone/>
              <a:defRPr sz="12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g129ab3b9513_0_28"/>
          <p:cNvSpPr txBox="1">
            <a:spLocks noGrp="1"/>
          </p:cNvSpPr>
          <p:nvPr>
            <p:ph type="body" idx="7"/>
          </p:nvPr>
        </p:nvSpPr>
        <p:spPr>
          <a:xfrm>
            <a:off x="2469241" y="3429000"/>
            <a:ext cx="1938300" cy="9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1320"/>
              <a:buFont typeface="Arial"/>
              <a:buNone/>
              <a:defRPr sz="12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g129ab3b9513_0_28"/>
          <p:cNvSpPr txBox="1">
            <a:spLocks noGrp="1"/>
          </p:cNvSpPr>
          <p:nvPr>
            <p:ph type="body" idx="8"/>
          </p:nvPr>
        </p:nvSpPr>
        <p:spPr>
          <a:xfrm>
            <a:off x="4572000" y="3434255"/>
            <a:ext cx="1938300" cy="9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1320"/>
              <a:buFont typeface="Arial"/>
              <a:buNone/>
              <a:defRPr sz="12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g129ab3b9513_0_28"/>
          <p:cNvSpPr txBox="1">
            <a:spLocks noGrp="1"/>
          </p:cNvSpPr>
          <p:nvPr>
            <p:ph type="body" idx="9"/>
          </p:nvPr>
        </p:nvSpPr>
        <p:spPr>
          <a:xfrm>
            <a:off x="6677752" y="3429000"/>
            <a:ext cx="1938300" cy="9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1320"/>
              <a:buFont typeface="Arial"/>
              <a:buNone/>
              <a:defRPr sz="12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g129ab3b9513_0_28"/>
          <p:cNvSpPr txBox="1">
            <a:spLocks noGrp="1"/>
          </p:cNvSpPr>
          <p:nvPr>
            <p:ph type="body" idx="13"/>
          </p:nvPr>
        </p:nvSpPr>
        <p:spPr>
          <a:xfrm>
            <a:off x="363489" y="4740168"/>
            <a:ext cx="1938300" cy="9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1320"/>
              <a:buFont typeface="Arial"/>
              <a:buNone/>
              <a:defRPr sz="12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g129ab3b9513_0_28"/>
          <p:cNvSpPr txBox="1">
            <a:spLocks noGrp="1"/>
          </p:cNvSpPr>
          <p:nvPr>
            <p:ph type="body" idx="14"/>
          </p:nvPr>
        </p:nvSpPr>
        <p:spPr>
          <a:xfrm>
            <a:off x="2469241" y="4734913"/>
            <a:ext cx="1938300" cy="9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1320"/>
              <a:buFont typeface="Arial"/>
              <a:buNone/>
              <a:defRPr sz="12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g129ab3b9513_0_28"/>
          <p:cNvSpPr txBox="1">
            <a:spLocks noGrp="1"/>
          </p:cNvSpPr>
          <p:nvPr>
            <p:ph type="body" idx="15"/>
          </p:nvPr>
        </p:nvSpPr>
        <p:spPr>
          <a:xfrm>
            <a:off x="4572000" y="4740168"/>
            <a:ext cx="1938300" cy="9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1320"/>
              <a:buFont typeface="Arial"/>
              <a:buNone/>
              <a:defRPr sz="12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4" name="Google Shape;104;g129ab3b9513_0_28"/>
          <p:cNvPicPr preferRelativeResize="0"/>
          <p:nvPr/>
        </p:nvPicPr>
        <p:blipFill rotWithShape="1">
          <a:blip r:embed="rId3">
            <a:alphaModFix/>
          </a:blip>
          <a:srcRect t="30378" b="20097"/>
          <a:stretch/>
        </p:blipFill>
        <p:spPr>
          <a:xfrm>
            <a:off x="7213150" y="6054388"/>
            <a:ext cx="1557776" cy="771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OTE SLIDE">
  <p:cSld name="VOTE SLID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g129ab3b9513_0_68" descr="Light_yellow_4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129ab3b9513_0_68"/>
          <p:cNvSpPr txBox="1">
            <a:spLocks noGrp="1"/>
          </p:cNvSpPr>
          <p:nvPr>
            <p:ph type="sldNum" idx="12"/>
          </p:nvPr>
        </p:nvSpPr>
        <p:spPr>
          <a:xfrm>
            <a:off x="7696790" y="6249582"/>
            <a:ext cx="10869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8" name="Google Shape;108;g129ab3b9513_0_68"/>
          <p:cNvSpPr txBox="1">
            <a:spLocks noGrp="1"/>
          </p:cNvSpPr>
          <p:nvPr>
            <p:ph type="body" idx="1"/>
          </p:nvPr>
        </p:nvSpPr>
        <p:spPr>
          <a:xfrm>
            <a:off x="374872" y="2066327"/>
            <a:ext cx="40089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g129ab3b9513_0_68"/>
          <p:cNvSpPr txBox="1">
            <a:spLocks noGrp="1"/>
          </p:cNvSpPr>
          <p:nvPr>
            <p:ph type="body" idx="2"/>
          </p:nvPr>
        </p:nvSpPr>
        <p:spPr>
          <a:xfrm>
            <a:off x="374874" y="2906215"/>
            <a:ext cx="4008900" cy="29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639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CA000"/>
              </a:buClr>
              <a:buSzPts val="154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0" name="Google Shape;110;g129ab3b9513_0_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874" y="1666802"/>
            <a:ext cx="322181" cy="32218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129ab3b9513_0_68"/>
          <p:cNvSpPr txBox="1"/>
          <p:nvPr/>
        </p:nvSpPr>
        <p:spPr>
          <a:xfrm>
            <a:off x="374872" y="1348857"/>
            <a:ext cx="64008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r>
              <a:rPr lang="en-GB" sz="800">
                <a:solidFill>
                  <a:srgbClr val="363E42"/>
                </a:solidFill>
              </a:rPr>
              <a:t>POLITICAL LITERACY RESOURCES 2022 | ACTIVE CITIZENSHIP</a:t>
            </a:r>
            <a:endParaRPr sz="800">
              <a:solidFill>
                <a:srgbClr val="363E4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endParaRPr sz="800">
              <a:solidFill>
                <a:srgbClr val="363E42"/>
              </a:solidFill>
            </a:endParaRPr>
          </a:p>
        </p:txBody>
      </p:sp>
      <p:sp>
        <p:nvSpPr>
          <p:cNvPr id="112" name="Google Shape;112;g129ab3b9513_0_68"/>
          <p:cNvSpPr txBox="1">
            <a:spLocks noGrp="1"/>
          </p:cNvSpPr>
          <p:nvPr>
            <p:ph type="body" idx="3"/>
          </p:nvPr>
        </p:nvSpPr>
        <p:spPr>
          <a:xfrm>
            <a:off x="877964" y="1679161"/>
            <a:ext cx="3505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3" name="Google Shape;113;g129ab3b9513_0_68"/>
          <p:cNvPicPr preferRelativeResize="0"/>
          <p:nvPr/>
        </p:nvPicPr>
        <p:blipFill rotWithShape="1">
          <a:blip r:embed="rId4">
            <a:alphaModFix/>
          </a:blip>
          <a:srcRect t="30378" b="20097"/>
          <a:stretch/>
        </p:blipFill>
        <p:spPr>
          <a:xfrm>
            <a:off x="7213150" y="6054388"/>
            <a:ext cx="1557776" cy="771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HE ELECTORAL SYSTEM SLIDE">
  <p:cSld name="1_THE ELECTORAL SYSTEM SLID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g129ab3b9513_0_76" descr="Light_yellow_5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129ab3b9513_0_76"/>
          <p:cNvSpPr txBox="1">
            <a:spLocks noGrp="1"/>
          </p:cNvSpPr>
          <p:nvPr>
            <p:ph type="sldNum" idx="12"/>
          </p:nvPr>
        </p:nvSpPr>
        <p:spPr>
          <a:xfrm>
            <a:off x="7696790" y="6249582"/>
            <a:ext cx="10869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7" name="Google Shape;117;g129ab3b9513_0_76"/>
          <p:cNvSpPr txBox="1">
            <a:spLocks noGrp="1"/>
          </p:cNvSpPr>
          <p:nvPr>
            <p:ph type="body" idx="1"/>
          </p:nvPr>
        </p:nvSpPr>
        <p:spPr>
          <a:xfrm>
            <a:off x="374872" y="2066327"/>
            <a:ext cx="40089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g129ab3b9513_0_76"/>
          <p:cNvSpPr txBox="1">
            <a:spLocks noGrp="1"/>
          </p:cNvSpPr>
          <p:nvPr>
            <p:ph type="body" idx="2"/>
          </p:nvPr>
        </p:nvSpPr>
        <p:spPr>
          <a:xfrm>
            <a:off x="374874" y="2906215"/>
            <a:ext cx="4008900" cy="29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639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CA000"/>
              </a:buClr>
              <a:buSzPts val="154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9" name="Google Shape;119;g129ab3b9513_0_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874" y="1666802"/>
            <a:ext cx="322181" cy="32218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129ab3b9513_0_76"/>
          <p:cNvSpPr txBox="1"/>
          <p:nvPr/>
        </p:nvSpPr>
        <p:spPr>
          <a:xfrm>
            <a:off x="374872" y="1348857"/>
            <a:ext cx="64008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r>
              <a:rPr lang="en-GB" sz="800">
                <a:solidFill>
                  <a:srgbClr val="363E42"/>
                </a:solidFill>
              </a:rPr>
              <a:t>POLITICAL LITERACY RESOURCES 2022 | ACTIVE CITIZENSHIP</a:t>
            </a:r>
            <a:endParaRPr sz="800">
              <a:solidFill>
                <a:srgbClr val="363E4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endParaRPr sz="800">
              <a:solidFill>
                <a:srgbClr val="363E42"/>
              </a:solidFill>
            </a:endParaRPr>
          </a:p>
        </p:txBody>
      </p:sp>
      <p:pic>
        <p:nvPicPr>
          <p:cNvPr id="121" name="Google Shape;121;g129ab3b9513_0_76"/>
          <p:cNvPicPr preferRelativeResize="0"/>
          <p:nvPr/>
        </p:nvPicPr>
        <p:blipFill rotWithShape="1">
          <a:blip r:embed="rId4">
            <a:alphaModFix/>
          </a:blip>
          <a:srcRect t="30378" b="20097"/>
          <a:stretch/>
        </p:blipFill>
        <p:spPr>
          <a:xfrm>
            <a:off x="7213150" y="6054388"/>
            <a:ext cx="1557776" cy="771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,BULLETS AND 3x IMAGES SLIDE">
  <p:cSld name="TEXT,BULLETS AND 3x IMAGES SLIDE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29ab3b9513_0_90"/>
          <p:cNvSpPr txBox="1">
            <a:spLocks noGrp="1"/>
          </p:cNvSpPr>
          <p:nvPr>
            <p:ph type="sldNum" idx="12"/>
          </p:nvPr>
        </p:nvSpPr>
        <p:spPr>
          <a:xfrm>
            <a:off x="7696790" y="6249582"/>
            <a:ext cx="10869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4" name="Google Shape;124;g129ab3b9513_0_90"/>
          <p:cNvSpPr txBox="1">
            <a:spLocks noGrp="1"/>
          </p:cNvSpPr>
          <p:nvPr>
            <p:ph type="body" idx="1"/>
          </p:nvPr>
        </p:nvSpPr>
        <p:spPr>
          <a:xfrm>
            <a:off x="374872" y="2066327"/>
            <a:ext cx="40089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g129ab3b9513_0_90"/>
          <p:cNvSpPr txBox="1">
            <a:spLocks noGrp="1"/>
          </p:cNvSpPr>
          <p:nvPr>
            <p:ph type="body" idx="2"/>
          </p:nvPr>
        </p:nvSpPr>
        <p:spPr>
          <a:xfrm>
            <a:off x="374874" y="2906215"/>
            <a:ext cx="4008900" cy="29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639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CA000"/>
              </a:buClr>
              <a:buSzPts val="154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g129ab3b9513_0_90"/>
          <p:cNvSpPr>
            <a:spLocks noGrp="1"/>
          </p:cNvSpPr>
          <p:nvPr>
            <p:ph type="pic" idx="3"/>
          </p:nvPr>
        </p:nvSpPr>
        <p:spPr>
          <a:xfrm>
            <a:off x="4575175" y="1669519"/>
            <a:ext cx="2000100" cy="199710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g129ab3b9513_0_90"/>
          <p:cNvSpPr>
            <a:spLocks noGrp="1"/>
          </p:cNvSpPr>
          <p:nvPr>
            <p:ph type="pic" idx="4"/>
          </p:nvPr>
        </p:nvSpPr>
        <p:spPr>
          <a:xfrm>
            <a:off x="6766338" y="1669519"/>
            <a:ext cx="2000100" cy="1997100"/>
          </a:xfrm>
          <a:prstGeom prst="rect">
            <a:avLst/>
          </a:prstGeom>
          <a:noFill/>
          <a:ln>
            <a:noFill/>
          </a:ln>
        </p:spPr>
      </p:sp>
      <p:sp>
        <p:nvSpPr>
          <p:cNvPr id="128" name="Google Shape;128;g129ab3b9513_0_90"/>
          <p:cNvSpPr>
            <a:spLocks noGrp="1"/>
          </p:cNvSpPr>
          <p:nvPr>
            <p:ph type="pic" idx="5"/>
          </p:nvPr>
        </p:nvSpPr>
        <p:spPr>
          <a:xfrm>
            <a:off x="4575174" y="3872521"/>
            <a:ext cx="4191300" cy="1997100"/>
          </a:xfrm>
          <a:prstGeom prst="rect">
            <a:avLst/>
          </a:prstGeom>
          <a:noFill/>
          <a:ln>
            <a:noFill/>
          </a:ln>
        </p:spPr>
      </p:sp>
      <p:pic>
        <p:nvPicPr>
          <p:cNvPr id="129" name="Google Shape;129;g129ab3b9513_0_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6420" y="1663383"/>
            <a:ext cx="318182" cy="31818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129ab3b9513_0_90"/>
          <p:cNvSpPr txBox="1"/>
          <p:nvPr/>
        </p:nvSpPr>
        <p:spPr>
          <a:xfrm>
            <a:off x="374872" y="1348857"/>
            <a:ext cx="64008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r>
              <a:rPr lang="en-GB" sz="800">
                <a:solidFill>
                  <a:srgbClr val="363E42"/>
                </a:solidFill>
              </a:rPr>
              <a:t>POLITICAL LITERACY RESOURCES 2022 | ACTIVE CITIZENSHIP</a:t>
            </a:r>
            <a:endParaRPr sz="800">
              <a:solidFill>
                <a:srgbClr val="363E4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endParaRPr sz="800">
              <a:solidFill>
                <a:srgbClr val="363E42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,BULLETS AND 4x IMAGES SLIDE">
  <p:cSld name="1_TEXT,BULLETS AND 4x IMAGES SLIDE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29ab3b9513_0_99"/>
          <p:cNvSpPr txBox="1">
            <a:spLocks noGrp="1"/>
          </p:cNvSpPr>
          <p:nvPr>
            <p:ph type="sldNum" idx="12"/>
          </p:nvPr>
        </p:nvSpPr>
        <p:spPr>
          <a:xfrm>
            <a:off x="7696790" y="6249582"/>
            <a:ext cx="10869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3" name="Google Shape;133;g129ab3b9513_0_99"/>
          <p:cNvSpPr txBox="1">
            <a:spLocks noGrp="1"/>
          </p:cNvSpPr>
          <p:nvPr>
            <p:ph type="body" idx="1"/>
          </p:nvPr>
        </p:nvSpPr>
        <p:spPr>
          <a:xfrm>
            <a:off x="374872" y="2066327"/>
            <a:ext cx="40089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g129ab3b9513_0_99"/>
          <p:cNvSpPr txBox="1">
            <a:spLocks noGrp="1"/>
          </p:cNvSpPr>
          <p:nvPr>
            <p:ph type="body" idx="2"/>
          </p:nvPr>
        </p:nvSpPr>
        <p:spPr>
          <a:xfrm>
            <a:off x="374874" y="2906215"/>
            <a:ext cx="4008900" cy="29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639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CA000"/>
              </a:buClr>
              <a:buSzPts val="154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g129ab3b9513_0_99"/>
          <p:cNvSpPr>
            <a:spLocks noGrp="1"/>
          </p:cNvSpPr>
          <p:nvPr>
            <p:ph type="pic" idx="3"/>
          </p:nvPr>
        </p:nvSpPr>
        <p:spPr>
          <a:xfrm>
            <a:off x="4575175" y="1669519"/>
            <a:ext cx="2000100" cy="1997100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g129ab3b9513_0_99"/>
          <p:cNvSpPr>
            <a:spLocks noGrp="1"/>
          </p:cNvSpPr>
          <p:nvPr>
            <p:ph type="pic" idx="4"/>
          </p:nvPr>
        </p:nvSpPr>
        <p:spPr>
          <a:xfrm>
            <a:off x="6766338" y="1669519"/>
            <a:ext cx="2000100" cy="1997100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g129ab3b9513_0_99"/>
          <p:cNvSpPr>
            <a:spLocks noGrp="1"/>
          </p:cNvSpPr>
          <p:nvPr>
            <p:ph type="pic" idx="5"/>
          </p:nvPr>
        </p:nvSpPr>
        <p:spPr>
          <a:xfrm>
            <a:off x="4575174" y="3869184"/>
            <a:ext cx="2000100" cy="1997100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g129ab3b9513_0_99"/>
          <p:cNvSpPr>
            <a:spLocks noGrp="1"/>
          </p:cNvSpPr>
          <p:nvPr>
            <p:ph type="pic" idx="6"/>
          </p:nvPr>
        </p:nvSpPr>
        <p:spPr>
          <a:xfrm>
            <a:off x="6766337" y="3869184"/>
            <a:ext cx="2000100" cy="19971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g129ab3b9513_0_99"/>
          <p:cNvSpPr txBox="1"/>
          <p:nvPr/>
        </p:nvSpPr>
        <p:spPr>
          <a:xfrm>
            <a:off x="374872" y="1348857"/>
            <a:ext cx="64008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r>
              <a:rPr lang="en-GB" sz="800">
                <a:solidFill>
                  <a:srgbClr val="363E42"/>
                </a:solidFill>
              </a:rPr>
              <a:t>POLITICAL LITERACY RESOURCES 2022 | ACTIVE CITIZENSHIP</a:t>
            </a:r>
            <a:endParaRPr sz="800">
              <a:solidFill>
                <a:srgbClr val="363E4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endParaRPr sz="800">
              <a:solidFill>
                <a:srgbClr val="363E42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EXT,BULLETS AND 1x IMAGES SLIDE">
  <p:cSld name="2_TEXT,BULLETS AND 1x IMAGES SLIDE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29ab3b9513_0_108"/>
          <p:cNvSpPr txBox="1">
            <a:spLocks noGrp="1"/>
          </p:cNvSpPr>
          <p:nvPr>
            <p:ph type="sldNum" idx="12"/>
          </p:nvPr>
        </p:nvSpPr>
        <p:spPr>
          <a:xfrm>
            <a:off x="7696790" y="6249582"/>
            <a:ext cx="10869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2" name="Google Shape;142;g129ab3b9513_0_108"/>
          <p:cNvSpPr txBox="1">
            <a:spLocks noGrp="1"/>
          </p:cNvSpPr>
          <p:nvPr>
            <p:ph type="body" idx="1"/>
          </p:nvPr>
        </p:nvSpPr>
        <p:spPr>
          <a:xfrm>
            <a:off x="374872" y="2066327"/>
            <a:ext cx="40089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g129ab3b9513_0_108"/>
          <p:cNvSpPr txBox="1">
            <a:spLocks noGrp="1"/>
          </p:cNvSpPr>
          <p:nvPr>
            <p:ph type="body" idx="2"/>
          </p:nvPr>
        </p:nvSpPr>
        <p:spPr>
          <a:xfrm>
            <a:off x="374874" y="2906215"/>
            <a:ext cx="4008900" cy="29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242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CA000"/>
              </a:buClr>
              <a:buSzPts val="1320"/>
              <a:buFont typeface="Arial"/>
              <a:buChar char="•"/>
              <a:defRPr sz="12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g129ab3b9513_0_108"/>
          <p:cNvSpPr txBox="1"/>
          <p:nvPr/>
        </p:nvSpPr>
        <p:spPr>
          <a:xfrm>
            <a:off x="374872" y="1348857"/>
            <a:ext cx="64008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r>
              <a:rPr lang="en-GB" sz="800">
                <a:solidFill>
                  <a:srgbClr val="363E42"/>
                </a:solidFill>
              </a:rPr>
              <a:t>POLITICAL LITERACY RESOURCES 2022 | ACTIVE CITIZENSHIP</a:t>
            </a:r>
            <a:endParaRPr sz="800">
              <a:solidFill>
                <a:srgbClr val="363E4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endParaRPr sz="800">
              <a:solidFill>
                <a:srgbClr val="363E42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FULL WIDTH IMAGE PAGE">
  <p:cSld name="SINGLE FULL WIDTH IMAGE PAG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29ab3b9513_0_124"/>
          <p:cNvSpPr txBox="1">
            <a:spLocks noGrp="1"/>
          </p:cNvSpPr>
          <p:nvPr>
            <p:ph type="sldNum" idx="12"/>
          </p:nvPr>
        </p:nvSpPr>
        <p:spPr>
          <a:xfrm>
            <a:off x="7696790" y="6249582"/>
            <a:ext cx="10869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7" name="Google Shape;147;g129ab3b9513_0_124"/>
          <p:cNvSpPr>
            <a:spLocks noGrp="1"/>
          </p:cNvSpPr>
          <p:nvPr>
            <p:ph type="pic" idx="2"/>
          </p:nvPr>
        </p:nvSpPr>
        <p:spPr>
          <a:xfrm>
            <a:off x="374872" y="1663701"/>
            <a:ext cx="8391600" cy="4206000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g129ab3b9513_0_124"/>
          <p:cNvSpPr txBox="1"/>
          <p:nvPr/>
        </p:nvSpPr>
        <p:spPr>
          <a:xfrm>
            <a:off x="374872" y="1348857"/>
            <a:ext cx="64008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r>
              <a:rPr lang="en-GB" sz="800">
                <a:solidFill>
                  <a:srgbClr val="363E42"/>
                </a:solidFill>
              </a:rPr>
              <a:t>POLITICAL LITERACY RESOURCES 2022 | ACTIVE CITIZENSHIP</a:t>
            </a:r>
            <a:endParaRPr sz="800">
              <a:solidFill>
                <a:srgbClr val="363E4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endParaRPr sz="800">
              <a:solidFill>
                <a:srgbClr val="363E42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LY SLIDE">
  <p:cSld name="TEXT ONLY SLIDE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29ab3b9513_0_135"/>
          <p:cNvSpPr txBox="1">
            <a:spLocks noGrp="1"/>
          </p:cNvSpPr>
          <p:nvPr>
            <p:ph type="sldNum" idx="12"/>
          </p:nvPr>
        </p:nvSpPr>
        <p:spPr>
          <a:xfrm>
            <a:off x="7696790" y="6249582"/>
            <a:ext cx="10869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1" name="Google Shape;151;g129ab3b9513_0_135"/>
          <p:cNvSpPr txBox="1">
            <a:spLocks noGrp="1"/>
          </p:cNvSpPr>
          <p:nvPr>
            <p:ph type="body" idx="1"/>
          </p:nvPr>
        </p:nvSpPr>
        <p:spPr>
          <a:xfrm>
            <a:off x="374872" y="2066327"/>
            <a:ext cx="83916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g129ab3b9513_0_135"/>
          <p:cNvSpPr txBox="1">
            <a:spLocks noGrp="1"/>
          </p:cNvSpPr>
          <p:nvPr>
            <p:ph type="body" idx="2"/>
          </p:nvPr>
        </p:nvSpPr>
        <p:spPr>
          <a:xfrm>
            <a:off x="374874" y="2906215"/>
            <a:ext cx="8391600" cy="29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1540"/>
              <a:buFont typeface="Arial"/>
              <a:buNone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g129ab3b9513_0_135"/>
          <p:cNvSpPr txBox="1"/>
          <p:nvPr/>
        </p:nvSpPr>
        <p:spPr>
          <a:xfrm>
            <a:off x="374872" y="1348857"/>
            <a:ext cx="64008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r>
              <a:rPr lang="en-GB" sz="800">
                <a:solidFill>
                  <a:srgbClr val="363E42"/>
                </a:solidFill>
              </a:rPr>
              <a:t>POLITICAL LITERACY RESOURCES 2022 | ACTIVE CITIZENSHIP</a:t>
            </a:r>
            <a:endParaRPr sz="800">
              <a:solidFill>
                <a:srgbClr val="363E4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endParaRPr sz="800">
              <a:solidFill>
                <a:srgbClr val="363E42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INGLE COLUMN TEXT WITH TABLE STYLE SLIDE">
  <p:cSld name="1_SINGLE COLUMN TEXT WITH TABLE STYLE SLIDE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29ab3b9513_0_140"/>
          <p:cNvSpPr txBox="1">
            <a:spLocks noGrp="1"/>
          </p:cNvSpPr>
          <p:nvPr>
            <p:ph type="sldNum" idx="12"/>
          </p:nvPr>
        </p:nvSpPr>
        <p:spPr>
          <a:xfrm>
            <a:off x="7696790" y="6249582"/>
            <a:ext cx="10869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6" name="Google Shape;156;g129ab3b9513_0_140"/>
          <p:cNvSpPr txBox="1">
            <a:spLocks noGrp="1"/>
          </p:cNvSpPr>
          <p:nvPr>
            <p:ph type="body" idx="1"/>
          </p:nvPr>
        </p:nvSpPr>
        <p:spPr>
          <a:xfrm>
            <a:off x="374872" y="2066327"/>
            <a:ext cx="40089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g129ab3b9513_0_140"/>
          <p:cNvSpPr txBox="1">
            <a:spLocks noGrp="1"/>
          </p:cNvSpPr>
          <p:nvPr>
            <p:ph type="body" idx="2"/>
          </p:nvPr>
        </p:nvSpPr>
        <p:spPr>
          <a:xfrm>
            <a:off x="374874" y="2906215"/>
            <a:ext cx="4008900" cy="29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1540"/>
              <a:buFont typeface="Arial"/>
              <a:buNone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aphicFrame>
        <p:nvGraphicFramePr>
          <p:cNvPr id="158" name="Google Shape;158;g129ab3b9513_0_140"/>
          <p:cNvGraphicFramePr/>
          <p:nvPr/>
        </p:nvGraphicFramePr>
        <p:xfrm>
          <a:off x="4774642" y="2066327"/>
          <a:ext cx="4009000" cy="3950740"/>
        </p:xfrm>
        <a:graphic>
          <a:graphicData uri="http://schemas.openxmlformats.org/drawingml/2006/table">
            <a:tbl>
              <a:tblPr firstRow="1" bandRow="1">
                <a:noFill/>
                <a:tableStyleId>{7B6D0E6B-AC94-4E81-B512-B53A929739A1}</a:tableStyleId>
              </a:tblPr>
              <a:tblGrid>
                <a:gridCol w="200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</a:t>
                      </a:r>
                      <a:endParaRPr sz="14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7000" marR="127000" marT="127000" marB="127000">
                    <a:lnL w="9525" cap="flat" cmpd="sng">
                      <a:solidFill>
                        <a:srgbClr val="00AE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E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E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</a:t>
                      </a:r>
                      <a:endParaRPr sz="1400" u="none" strike="noStrike" cap="none"/>
                    </a:p>
                  </a:txBody>
                  <a:tcPr marL="127000" marR="127000" marT="127000" marB="1270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E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E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E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A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3E42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363E4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 number of seats directly reflects the number of votes cast </a:t>
                      </a:r>
                      <a:br>
                        <a:rPr lang="en-GB" sz="1200" b="0" i="0" u="none" strike="noStrike" cap="none">
                          <a:solidFill>
                            <a:srgbClr val="363E4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GB" sz="1200" b="0" i="0" u="none" strike="noStrike" cap="none">
                          <a:solidFill>
                            <a:srgbClr val="363E4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for each party</a:t>
                      </a:r>
                      <a:endParaRPr sz="1400" u="none" strike="noStrike" cap="none"/>
                    </a:p>
                  </a:txBody>
                  <a:tcPr marL="127000" marR="127000" marT="127000" marB="127000">
                    <a:lnL w="9525" cap="flat" cmpd="sng">
                      <a:solidFill>
                        <a:srgbClr val="00AE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E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E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E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AEEF">
                        <a:alpha val="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3838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3B383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Consensus politics isn’t always what voters want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7000" marR="127000" marT="127000" marB="127000">
                    <a:lnL w="9525" cap="flat" cmpd="sng">
                      <a:solidFill>
                        <a:srgbClr val="00AE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E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E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E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AEEF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3838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3B383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Every vote counts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7000" marR="127000" marT="127000" marB="127000">
                    <a:lnL w="9525" cap="flat" cmpd="sng">
                      <a:solidFill>
                        <a:srgbClr val="00AE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E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E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E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AEEF">
                        <a:alpha val="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3838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3B383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Gridlock - It can take longer for coalitions and minority governments to reach decisions.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7000" marR="127000" marT="127000" marB="127000">
                    <a:lnL w="9525" cap="flat" cmpd="sng">
                      <a:solidFill>
                        <a:srgbClr val="00AE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E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E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E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AEEF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3838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3B383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Less tactical voting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7000" marR="127000" marT="127000" marB="127000">
                    <a:lnL w="9525" cap="flat" cmpd="sng">
                      <a:solidFill>
                        <a:srgbClr val="00AE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E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E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E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AEEF">
                        <a:alpha val="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7000" marR="127000" marT="127000" marB="127000">
                    <a:lnL w="9525" cap="flat" cmpd="sng">
                      <a:solidFill>
                        <a:srgbClr val="00AE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E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E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E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AEEF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3838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3B383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Less tactical voting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7000" marR="127000" marT="127000" marB="127000">
                    <a:lnL w="9525" cap="flat" cmpd="sng">
                      <a:solidFill>
                        <a:srgbClr val="00AE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E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E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E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AEEF">
                        <a:alpha val="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7000" marR="127000" marT="127000" marB="127000">
                    <a:lnL w="9525" cap="flat" cmpd="sng">
                      <a:solidFill>
                        <a:srgbClr val="00AE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E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E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E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AEEF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4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3838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3B383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Balanced middle-way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7000" marR="127000" marT="127000" marB="127000">
                    <a:lnL w="9525" cap="flat" cmpd="sng">
                      <a:solidFill>
                        <a:srgbClr val="00AE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E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E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E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AEEF">
                        <a:alpha val="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7000" marR="127000" marT="127000" marB="127000">
                    <a:lnL w="9525" cap="flat" cmpd="sng">
                      <a:solidFill>
                        <a:srgbClr val="00AE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AE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E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E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AEEF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9" name="Google Shape;159;g129ab3b9513_0_140"/>
          <p:cNvSpPr txBox="1"/>
          <p:nvPr/>
        </p:nvSpPr>
        <p:spPr>
          <a:xfrm>
            <a:off x="374872" y="1348857"/>
            <a:ext cx="64008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r>
              <a:rPr lang="en-GB" sz="800">
                <a:solidFill>
                  <a:srgbClr val="363E42"/>
                </a:solidFill>
              </a:rPr>
              <a:t>POLITICAL LITERACY RESOURCES 2022 | ACTIVE CITIZENSHIP</a:t>
            </a:r>
            <a:endParaRPr sz="800">
              <a:solidFill>
                <a:srgbClr val="363E4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endParaRPr sz="800">
              <a:solidFill>
                <a:srgbClr val="363E42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LINKS SLIDE">
  <p:cSld name="VIDEO LINKS SLIDE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29ab3b9513_0_146"/>
          <p:cNvSpPr txBox="1">
            <a:spLocks noGrp="1"/>
          </p:cNvSpPr>
          <p:nvPr>
            <p:ph type="sldNum" idx="12"/>
          </p:nvPr>
        </p:nvSpPr>
        <p:spPr>
          <a:xfrm>
            <a:off x="7696790" y="6249582"/>
            <a:ext cx="10869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2" name="Google Shape;162;g129ab3b9513_0_146"/>
          <p:cNvSpPr txBox="1">
            <a:spLocks noGrp="1"/>
          </p:cNvSpPr>
          <p:nvPr>
            <p:ph type="body" idx="1"/>
          </p:nvPr>
        </p:nvSpPr>
        <p:spPr>
          <a:xfrm>
            <a:off x="374872" y="2066327"/>
            <a:ext cx="84087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g129ab3b9513_0_146"/>
          <p:cNvSpPr txBox="1">
            <a:spLocks noGrp="1"/>
          </p:cNvSpPr>
          <p:nvPr>
            <p:ph type="body" idx="2"/>
          </p:nvPr>
        </p:nvSpPr>
        <p:spPr>
          <a:xfrm>
            <a:off x="374874" y="2906215"/>
            <a:ext cx="8391600" cy="29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1540"/>
              <a:buFont typeface="Arial"/>
              <a:buNone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4" name="Google Shape;164;g129ab3b9513_0_1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4874" y="1661304"/>
            <a:ext cx="321500" cy="32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129ab3b9513_0_146"/>
          <p:cNvSpPr txBox="1"/>
          <p:nvPr/>
        </p:nvSpPr>
        <p:spPr>
          <a:xfrm>
            <a:off x="374872" y="1348857"/>
            <a:ext cx="64008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r>
              <a:rPr lang="en-GB" sz="800">
                <a:solidFill>
                  <a:srgbClr val="363E42"/>
                </a:solidFill>
              </a:rPr>
              <a:t>POLITICAL LITERACY RESOURCES 2022 | ACTIVE CITIZENSHIP</a:t>
            </a:r>
            <a:endParaRPr sz="800">
              <a:solidFill>
                <a:srgbClr val="363E4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endParaRPr sz="800">
              <a:solidFill>
                <a:srgbClr val="363E4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COLUMN TEXT ONLY SLIDE">
  <p:cSld name="SINGLE COLUMN TEXT ONLY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129ab3b9513_0_44"/>
          <p:cNvSpPr txBox="1">
            <a:spLocks noGrp="1"/>
          </p:cNvSpPr>
          <p:nvPr>
            <p:ph type="body" idx="1"/>
          </p:nvPr>
        </p:nvSpPr>
        <p:spPr>
          <a:xfrm>
            <a:off x="374872" y="2066327"/>
            <a:ext cx="40089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g129ab3b9513_0_44"/>
          <p:cNvSpPr txBox="1">
            <a:spLocks noGrp="1"/>
          </p:cNvSpPr>
          <p:nvPr>
            <p:ph type="body" idx="2"/>
          </p:nvPr>
        </p:nvSpPr>
        <p:spPr>
          <a:xfrm>
            <a:off x="374874" y="2906215"/>
            <a:ext cx="4008900" cy="29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1540"/>
              <a:buFont typeface="Arial"/>
              <a:buNone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g129ab3b9513_0_44"/>
          <p:cNvSpPr txBox="1"/>
          <p:nvPr/>
        </p:nvSpPr>
        <p:spPr>
          <a:xfrm>
            <a:off x="374872" y="1348857"/>
            <a:ext cx="64008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r>
              <a:rPr lang="en-GB" sz="800">
                <a:solidFill>
                  <a:srgbClr val="363E42"/>
                </a:solidFill>
              </a:rPr>
              <a:t>POLITICAL LITERACY RESOURCES 2022 | ACTIVE CITIZENSHIP</a:t>
            </a:r>
            <a:endParaRPr sz="800">
              <a:solidFill>
                <a:srgbClr val="363E4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endParaRPr sz="800">
              <a:solidFill>
                <a:srgbClr val="363E42"/>
              </a:solidFill>
            </a:endParaRPr>
          </a:p>
        </p:txBody>
      </p:sp>
      <p:sp>
        <p:nvSpPr>
          <p:cNvPr id="25" name="Google Shape;25;g129ab3b9513_0_44"/>
          <p:cNvSpPr/>
          <p:nvPr/>
        </p:nvSpPr>
        <p:spPr>
          <a:xfrm>
            <a:off x="243575" y="5860900"/>
            <a:ext cx="1636500" cy="738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g129ab3b9513_0_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9675" y="6054400"/>
            <a:ext cx="1514701" cy="518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INGLE FULL WIDTH IMAGE WITH PAGE TITLEPAGE">
  <p:cSld name="1_SINGLE FULL WIDTH IMAGE WITH PAGE TITLEPAG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129ab3b9513_0_128"/>
          <p:cNvSpPr txBox="1">
            <a:spLocks noGrp="1"/>
          </p:cNvSpPr>
          <p:nvPr>
            <p:ph type="sldNum" idx="12"/>
          </p:nvPr>
        </p:nvSpPr>
        <p:spPr>
          <a:xfrm>
            <a:off x="7696790" y="6249582"/>
            <a:ext cx="10869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g129ab3b9513_0_128"/>
          <p:cNvSpPr>
            <a:spLocks noGrp="1"/>
          </p:cNvSpPr>
          <p:nvPr>
            <p:ph type="pic" idx="2"/>
          </p:nvPr>
        </p:nvSpPr>
        <p:spPr>
          <a:xfrm>
            <a:off x="374872" y="2608263"/>
            <a:ext cx="8391600" cy="3261300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g129ab3b9513_0_128"/>
          <p:cNvSpPr txBox="1">
            <a:spLocks noGrp="1"/>
          </p:cNvSpPr>
          <p:nvPr>
            <p:ph type="body" idx="1"/>
          </p:nvPr>
        </p:nvSpPr>
        <p:spPr>
          <a:xfrm>
            <a:off x="374872" y="2066328"/>
            <a:ext cx="8391600" cy="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g129ab3b9513_0_128"/>
          <p:cNvSpPr txBox="1"/>
          <p:nvPr/>
        </p:nvSpPr>
        <p:spPr>
          <a:xfrm>
            <a:off x="374872" y="1348857"/>
            <a:ext cx="64008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r>
              <a:rPr lang="en-GB" sz="800">
                <a:solidFill>
                  <a:srgbClr val="363E42"/>
                </a:solidFill>
              </a:rPr>
              <a:t>POLITICAL LITERACY RESOURCES 2022 | ACTIVE CITIZENSHIP</a:t>
            </a:r>
            <a:endParaRPr sz="800">
              <a:solidFill>
                <a:srgbClr val="363E4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endParaRPr sz="800">
              <a:solidFill>
                <a:srgbClr val="363E42"/>
              </a:solidFill>
            </a:endParaRPr>
          </a:p>
        </p:txBody>
      </p:sp>
      <p:sp>
        <p:nvSpPr>
          <p:cNvPr id="32" name="Google Shape;32;g129ab3b9513_0_128"/>
          <p:cNvSpPr/>
          <p:nvPr/>
        </p:nvSpPr>
        <p:spPr>
          <a:xfrm>
            <a:off x="243575" y="5860900"/>
            <a:ext cx="1636500" cy="738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g129ab3b9513_0_1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9675" y="6054400"/>
            <a:ext cx="1514701" cy="518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 SLIDE">
  <p:cSld name="QUESTION SLID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g129ab3b9513_0_19" descr="Light_yellow_1.jpg"/>
          <p:cNvPicPr preferRelativeResize="0"/>
          <p:nvPr/>
        </p:nvPicPr>
        <p:blipFill rotWithShape="1">
          <a:blip r:embed="rId2">
            <a:alphaModFix/>
          </a:blip>
          <a:srcRect r="446"/>
          <a:stretch/>
        </p:blipFill>
        <p:spPr>
          <a:xfrm>
            <a:off x="-38050" y="1"/>
            <a:ext cx="91033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g129ab3b9513_0_19"/>
          <p:cNvSpPr txBox="1">
            <a:spLocks noGrp="1"/>
          </p:cNvSpPr>
          <p:nvPr>
            <p:ph type="body" idx="1"/>
          </p:nvPr>
        </p:nvSpPr>
        <p:spPr>
          <a:xfrm>
            <a:off x="374872" y="2066328"/>
            <a:ext cx="4137300" cy="3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g129ab3b9513_0_19"/>
          <p:cNvSpPr txBox="1">
            <a:spLocks noGrp="1"/>
          </p:cNvSpPr>
          <p:nvPr>
            <p:ph type="sldNum" idx="12"/>
          </p:nvPr>
        </p:nvSpPr>
        <p:spPr>
          <a:xfrm>
            <a:off x="7696790" y="6249582"/>
            <a:ext cx="10869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" name="Google Shape;38;g129ab3b9513_0_19"/>
          <p:cNvSpPr txBox="1"/>
          <p:nvPr/>
        </p:nvSpPr>
        <p:spPr>
          <a:xfrm>
            <a:off x="374872" y="1348857"/>
            <a:ext cx="64008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r>
              <a:rPr lang="en-GB" sz="800">
                <a:solidFill>
                  <a:srgbClr val="363E42"/>
                </a:solidFill>
              </a:rPr>
              <a:t>POLITICAL LITERACY RESOURCES 2022 | ACTIVE CITIZENSHIP</a:t>
            </a:r>
            <a:endParaRPr sz="800">
              <a:solidFill>
                <a:srgbClr val="363E4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endParaRPr sz="800">
              <a:solidFill>
                <a:srgbClr val="363E42"/>
              </a:solidFill>
            </a:endParaRPr>
          </a:p>
        </p:txBody>
      </p:sp>
      <p:sp>
        <p:nvSpPr>
          <p:cNvPr id="39" name="Google Shape;39;g129ab3b9513_0_19"/>
          <p:cNvSpPr txBox="1">
            <a:spLocks noGrp="1"/>
          </p:cNvSpPr>
          <p:nvPr>
            <p:ph type="body" idx="2"/>
          </p:nvPr>
        </p:nvSpPr>
        <p:spPr>
          <a:xfrm>
            <a:off x="3351738" y="3125336"/>
            <a:ext cx="3634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0" name="Google Shape;40;g129ab3b9513_0_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872" y="1663152"/>
            <a:ext cx="323810" cy="323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g129ab3b9513_0_19" descr="Light_yellow_1.jpg"/>
          <p:cNvPicPr preferRelativeResize="0"/>
          <p:nvPr/>
        </p:nvPicPr>
        <p:blipFill rotWithShape="1">
          <a:blip r:embed="rId2">
            <a:alphaModFix/>
          </a:blip>
          <a:srcRect t="49950" r="83434" b="35070"/>
          <a:stretch/>
        </p:blipFill>
        <p:spPr>
          <a:xfrm>
            <a:off x="197900" y="5800013"/>
            <a:ext cx="1514700" cy="1027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g129ab3b9513_0_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9675" y="6054400"/>
            <a:ext cx="1514701" cy="518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4x IMAGES SLIDE">
  <p:cSld name="TEXT AND 4x IMAGES SLID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129ab3b9513_0_113"/>
          <p:cNvSpPr txBox="1">
            <a:spLocks noGrp="1"/>
          </p:cNvSpPr>
          <p:nvPr>
            <p:ph type="sldNum" idx="12"/>
          </p:nvPr>
        </p:nvSpPr>
        <p:spPr>
          <a:xfrm>
            <a:off x="7696790" y="6249582"/>
            <a:ext cx="10869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5" name="Google Shape;45;g129ab3b9513_0_113"/>
          <p:cNvSpPr txBox="1">
            <a:spLocks noGrp="1"/>
          </p:cNvSpPr>
          <p:nvPr>
            <p:ph type="body" idx="1"/>
          </p:nvPr>
        </p:nvSpPr>
        <p:spPr>
          <a:xfrm>
            <a:off x="374872" y="2066327"/>
            <a:ext cx="40089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g129ab3b9513_0_113"/>
          <p:cNvSpPr>
            <a:spLocks noGrp="1"/>
          </p:cNvSpPr>
          <p:nvPr>
            <p:ph type="pic" idx="2"/>
          </p:nvPr>
        </p:nvSpPr>
        <p:spPr>
          <a:xfrm>
            <a:off x="4575175" y="1669519"/>
            <a:ext cx="2000100" cy="19971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g129ab3b9513_0_113"/>
          <p:cNvSpPr>
            <a:spLocks noGrp="1"/>
          </p:cNvSpPr>
          <p:nvPr>
            <p:ph type="pic" idx="3"/>
          </p:nvPr>
        </p:nvSpPr>
        <p:spPr>
          <a:xfrm>
            <a:off x="6766338" y="1669519"/>
            <a:ext cx="2000100" cy="1997100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g129ab3b9513_0_113"/>
          <p:cNvSpPr>
            <a:spLocks noGrp="1"/>
          </p:cNvSpPr>
          <p:nvPr>
            <p:ph type="pic" idx="4"/>
          </p:nvPr>
        </p:nvSpPr>
        <p:spPr>
          <a:xfrm>
            <a:off x="4575174" y="3869184"/>
            <a:ext cx="2000100" cy="1997100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g129ab3b9513_0_113"/>
          <p:cNvSpPr>
            <a:spLocks noGrp="1"/>
          </p:cNvSpPr>
          <p:nvPr>
            <p:ph type="pic" idx="5"/>
          </p:nvPr>
        </p:nvSpPr>
        <p:spPr>
          <a:xfrm>
            <a:off x="6766337" y="3869184"/>
            <a:ext cx="2000100" cy="19971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g129ab3b9513_0_113"/>
          <p:cNvSpPr txBox="1">
            <a:spLocks noGrp="1"/>
          </p:cNvSpPr>
          <p:nvPr>
            <p:ph type="body" idx="6"/>
          </p:nvPr>
        </p:nvSpPr>
        <p:spPr>
          <a:xfrm>
            <a:off x="374874" y="2906215"/>
            <a:ext cx="4008900" cy="29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1540"/>
              <a:buFont typeface="Arial"/>
              <a:buNone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g129ab3b9513_0_113"/>
          <p:cNvSpPr txBox="1"/>
          <p:nvPr/>
        </p:nvSpPr>
        <p:spPr>
          <a:xfrm>
            <a:off x="374872" y="1348857"/>
            <a:ext cx="64008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r>
              <a:rPr lang="en-GB" sz="800">
                <a:solidFill>
                  <a:srgbClr val="363E42"/>
                </a:solidFill>
              </a:rPr>
              <a:t>POLITICAL LITERACY RESOURCES 2022 | ACTIVE CITIZENSHIP</a:t>
            </a:r>
            <a:endParaRPr sz="800">
              <a:solidFill>
                <a:srgbClr val="363E4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endParaRPr sz="800">
              <a:solidFill>
                <a:srgbClr val="363E42"/>
              </a:solidFill>
            </a:endParaRPr>
          </a:p>
        </p:txBody>
      </p:sp>
      <p:sp>
        <p:nvSpPr>
          <p:cNvPr id="52" name="Google Shape;52;g129ab3b9513_0_113"/>
          <p:cNvSpPr/>
          <p:nvPr/>
        </p:nvSpPr>
        <p:spPr>
          <a:xfrm>
            <a:off x="243575" y="5860900"/>
            <a:ext cx="1636500" cy="738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g129ab3b9513_0_1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9675" y="6054400"/>
            <a:ext cx="1514701" cy="518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ON SLIDE">
  <p:cSld name="ACTION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g129ab3b9513_0_51" descr="Light_yellow_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g129ab3b9513_0_51"/>
          <p:cNvSpPr txBox="1">
            <a:spLocks noGrp="1"/>
          </p:cNvSpPr>
          <p:nvPr>
            <p:ph type="sldNum" idx="12"/>
          </p:nvPr>
        </p:nvSpPr>
        <p:spPr>
          <a:xfrm>
            <a:off x="7696790" y="6249582"/>
            <a:ext cx="10869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" name="Google Shape;57;g129ab3b9513_0_51"/>
          <p:cNvSpPr txBox="1">
            <a:spLocks noGrp="1"/>
          </p:cNvSpPr>
          <p:nvPr>
            <p:ph type="body" idx="1"/>
          </p:nvPr>
        </p:nvSpPr>
        <p:spPr>
          <a:xfrm>
            <a:off x="374872" y="2066327"/>
            <a:ext cx="40089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8" name="Google Shape;58;g129ab3b9513_0_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933" y="1666802"/>
            <a:ext cx="320100" cy="3201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g129ab3b9513_0_51"/>
          <p:cNvSpPr txBox="1"/>
          <p:nvPr/>
        </p:nvSpPr>
        <p:spPr>
          <a:xfrm>
            <a:off x="374872" y="1348857"/>
            <a:ext cx="64008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r>
              <a:rPr lang="en-GB" sz="800">
                <a:solidFill>
                  <a:srgbClr val="363E42"/>
                </a:solidFill>
              </a:rPr>
              <a:t>POLITICAL LITERACY RESOURCES 2022 | ACTIVE CITIZENSHIP</a:t>
            </a:r>
            <a:endParaRPr sz="800">
              <a:solidFill>
                <a:srgbClr val="363E4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endParaRPr sz="800">
              <a:solidFill>
                <a:srgbClr val="363E42"/>
              </a:solidFill>
            </a:endParaRPr>
          </a:p>
        </p:txBody>
      </p:sp>
      <p:sp>
        <p:nvSpPr>
          <p:cNvPr id="60" name="Google Shape;60;g129ab3b9513_0_51"/>
          <p:cNvSpPr txBox="1">
            <a:spLocks noGrp="1"/>
          </p:cNvSpPr>
          <p:nvPr>
            <p:ph type="body" idx="2"/>
          </p:nvPr>
        </p:nvSpPr>
        <p:spPr>
          <a:xfrm>
            <a:off x="374874" y="2906215"/>
            <a:ext cx="4008900" cy="29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639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CA000"/>
              </a:buClr>
              <a:buSzPts val="154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1" name="Google Shape;61;g129ab3b9513_0_51" descr="Light_yellow_1.jpg"/>
          <p:cNvPicPr preferRelativeResize="0"/>
          <p:nvPr/>
        </p:nvPicPr>
        <p:blipFill rotWithShape="1">
          <a:blip r:embed="rId4">
            <a:alphaModFix/>
          </a:blip>
          <a:srcRect t="49950" r="83434" b="35070"/>
          <a:stretch/>
        </p:blipFill>
        <p:spPr>
          <a:xfrm>
            <a:off x="197900" y="5800025"/>
            <a:ext cx="1819151" cy="102722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g129ab3b9513_0_51"/>
          <p:cNvSpPr txBox="1">
            <a:spLocks noGrp="1"/>
          </p:cNvSpPr>
          <p:nvPr>
            <p:ph type="body" idx="3"/>
          </p:nvPr>
        </p:nvSpPr>
        <p:spPr>
          <a:xfrm>
            <a:off x="877964" y="1679161"/>
            <a:ext cx="3505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3" name="Google Shape;63;g129ab3b9513_0_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9675" y="6054400"/>
            <a:ext cx="1514701" cy="518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g129ab3b9513_0_51"/>
          <p:cNvPicPr preferRelativeResize="0"/>
          <p:nvPr/>
        </p:nvPicPr>
        <p:blipFill rotWithShape="1">
          <a:blip r:embed="rId6">
            <a:alphaModFix/>
          </a:blip>
          <a:srcRect t="30378" b="20097"/>
          <a:stretch/>
        </p:blipFill>
        <p:spPr>
          <a:xfrm>
            <a:off x="7213150" y="6054388"/>
            <a:ext cx="1557776" cy="771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,BULLETS AND 1x IMAGES SLIDE">
  <p:cSld name="1_TEXT,BULLETS AND 1x IMAGES SLID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29ab3b9513_0_11"/>
          <p:cNvSpPr txBox="1">
            <a:spLocks noGrp="1"/>
          </p:cNvSpPr>
          <p:nvPr>
            <p:ph type="sldNum" idx="12"/>
          </p:nvPr>
        </p:nvSpPr>
        <p:spPr>
          <a:xfrm>
            <a:off x="7696790" y="6249582"/>
            <a:ext cx="10869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7" name="Google Shape;67;g129ab3b9513_0_11"/>
          <p:cNvSpPr txBox="1">
            <a:spLocks noGrp="1"/>
          </p:cNvSpPr>
          <p:nvPr>
            <p:ph type="body" idx="1"/>
          </p:nvPr>
        </p:nvSpPr>
        <p:spPr>
          <a:xfrm>
            <a:off x="374872" y="2066327"/>
            <a:ext cx="40089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g129ab3b9513_0_11"/>
          <p:cNvSpPr txBox="1">
            <a:spLocks noGrp="1"/>
          </p:cNvSpPr>
          <p:nvPr>
            <p:ph type="body" idx="2"/>
          </p:nvPr>
        </p:nvSpPr>
        <p:spPr>
          <a:xfrm>
            <a:off x="374874" y="2906215"/>
            <a:ext cx="4008900" cy="29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639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CA000"/>
              </a:buClr>
              <a:buSzPts val="154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g129ab3b9513_0_11"/>
          <p:cNvSpPr/>
          <p:nvPr/>
        </p:nvSpPr>
        <p:spPr>
          <a:xfrm>
            <a:off x="243575" y="5860900"/>
            <a:ext cx="1339500" cy="738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g129ab3b9513_0_11"/>
          <p:cNvSpPr>
            <a:spLocks noGrp="1"/>
          </p:cNvSpPr>
          <p:nvPr>
            <p:ph type="pic" idx="3"/>
          </p:nvPr>
        </p:nvSpPr>
        <p:spPr>
          <a:xfrm>
            <a:off x="4575174" y="1663701"/>
            <a:ext cx="4191300" cy="42060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g129ab3b9513_0_11"/>
          <p:cNvSpPr txBox="1"/>
          <p:nvPr/>
        </p:nvSpPr>
        <p:spPr>
          <a:xfrm>
            <a:off x="374872" y="1348857"/>
            <a:ext cx="64008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r>
              <a:rPr lang="en-GB" sz="800">
                <a:solidFill>
                  <a:srgbClr val="363E42"/>
                </a:solidFill>
              </a:rPr>
              <a:t>POLITICAL LITERACY RESOURCES 2022 | ACTIVE CITIZENSHIP</a:t>
            </a:r>
            <a:endParaRPr sz="800">
              <a:solidFill>
                <a:srgbClr val="363E4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endParaRPr sz="800">
              <a:solidFill>
                <a:srgbClr val="363E42"/>
              </a:solidFill>
            </a:endParaRPr>
          </a:p>
        </p:txBody>
      </p:sp>
      <p:pic>
        <p:nvPicPr>
          <p:cNvPr id="72" name="Google Shape;72;g129ab3b9513_0_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9675" y="6054400"/>
            <a:ext cx="1514701" cy="518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 AND BULLETS ONLY SLIDE">
  <p:cSld name="1_TEXT AND BULLETS ONLY SLID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29ab3b9513_0_83"/>
          <p:cNvSpPr txBox="1">
            <a:spLocks noGrp="1"/>
          </p:cNvSpPr>
          <p:nvPr>
            <p:ph type="sldNum" idx="12"/>
          </p:nvPr>
        </p:nvSpPr>
        <p:spPr>
          <a:xfrm>
            <a:off x="7696790" y="6249582"/>
            <a:ext cx="10869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g129ab3b9513_0_83"/>
          <p:cNvSpPr txBox="1">
            <a:spLocks noGrp="1"/>
          </p:cNvSpPr>
          <p:nvPr>
            <p:ph type="body" idx="1"/>
          </p:nvPr>
        </p:nvSpPr>
        <p:spPr>
          <a:xfrm>
            <a:off x="374872" y="2066327"/>
            <a:ext cx="40089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g129ab3b9513_0_83"/>
          <p:cNvSpPr txBox="1">
            <a:spLocks noGrp="1"/>
          </p:cNvSpPr>
          <p:nvPr>
            <p:ph type="body" idx="2"/>
          </p:nvPr>
        </p:nvSpPr>
        <p:spPr>
          <a:xfrm>
            <a:off x="374874" y="2906215"/>
            <a:ext cx="4008900" cy="29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639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CA000"/>
              </a:buClr>
              <a:buSzPts val="154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g129ab3b9513_0_83"/>
          <p:cNvSpPr txBox="1"/>
          <p:nvPr/>
        </p:nvSpPr>
        <p:spPr>
          <a:xfrm>
            <a:off x="374872" y="1348857"/>
            <a:ext cx="64008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r>
              <a:rPr lang="en-GB" sz="800">
                <a:solidFill>
                  <a:srgbClr val="363E42"/>
                </a:solidFill>
              </a:rPr>
              <a:t>POLITICAL LITERACY RESOURCES 2022 | ACTIVE CITIZENSHIP</a:t>
            </a:r>
            <a:endParaRPr sz="800">
              <a:solidFill>
                <a:srgbClr val="363E4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endParaRPr sz="800">
              <a:solidFill>
                <a:srgbClr val="363E42"/>
              </a:solidFill>
            </a:endParaRPr>
          </a:p>
        </p:txBody>
      </p:sp>
      <p:sp>
        <p:nvSpPr>
          <p:cNvPr id="78" name="Google Shape;78;g129ab3b9513_0_83"/>
          <p:cNvSpPr/>
          <p:nvPr/>
        </p:nvSpPr>
        <p:spPr>
          <a:xfrm>
            <a:off x="243575" y="5860900"/>
            <a:ext cx="1636500" cy="738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g129ab3b9513_0_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9675" y="6054400"/>
            <a:ext cx="1514701" cy="518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 COVER SLIDE">
  <p:cSld name="BACK COVER SLID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g129ab3b9513_0_61" descr="Yellow_cov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g129ab3b9513_0_61"/>
          <p:cNvSpPr txBox="1">
            <a:spLocks noGrp="1"/>
          </p:cNvSpPr>
          <p:nvPr>
            <p:ph type="body" idx="1"/>
          </p:nvPr>
        </p:nvSpPr>
        <p:spPr>
          <a:xfrm>
            <a:off x="374872" y="2066328"/>
            <a:ext cx="40089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EE266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129ab3b9513_0_61"/>
          <p:cNvSpPr txBox="1">
            <a:spLocks noGrp="1"/>
          </p:cNvSpPr>
          <p:nvPr>
            <p:ph type="body" idx="2"/>
          </p:nvPr>
        </p:nvSpPr>
        <p:spPr>
          <a:xfrm>
            <a:off x="374874" y="2587257"/>
            <a:ext cx="4008900" cy="9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1540"/>
              <a:buFont typeface="Arial"/>
              <a:buNone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363E4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4" name="Google Shape;84;g129ab3b9513_0_61" descr="Yellow_cover.jpg"/>
          <p:cNvPicPr preferRelativeResize="0"/>
          <p:nvPr/>
        </p:nvPicPr>
        <p:blipFill rotWithShape="1">
          <a:blip r:embed="rId2">
            <a:alphaModFix/>
          </a:blip>
          <a:srcRect l="43950" t="19668" r="22252" b="63262"/>
          <a:stretch/>
        </p:blipFill>
        <p:spPr>
          <a:xfrm>
            <a:off x="98950" y="5863550"/>
            <a:ext cx="2386999" cy="90417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g129ab3b9513_0_61"/>
          <p:cNvSpPr txBox="1"/>
          <p:nvPr/>
        </p:nvSpPr>
        <p:spPr>
          <a:xfrm>
            <a:off x="374872" y="1348857"/>
            <a:ext cx="64008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r>
              <a:rPr lang="en-GB" sz="800">
                <a:solidFill>
                  <a:srgbClr val="363E42"/>
                </a:solidFill>
              </a:rPr>
              <a:t>POLITICAL LITERACY RESOURCES 2022 | ACTIVE CITIZENSHIP</a:t>
            </a:r>
            <a:endParaRPr sz="800">
              <a:solidFill>
                <a:srgbClr val="363E4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800"/>
              <a:buFont typeface="Arial"/>
              <a:buNone/>
            </a:pPr>
            <a:endParaRPr sz="800">
              <a:solidFill>
                <a:srgbClr val="363E42"/>
              </a:solidFill>
            </a:endParaRPr>
          </a:p>
        </p:txBody>
      </p:sp>
      <p:pic>
        <p:nvPicPr>
          <p:cNvPr id="86" name="Google Shape;86;g129ab3b9513_0_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675" y="6054400"/>
            <a:ext cx="1514701" cy="518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129ab3b9513_0_61"/>
          <p:cNvPicPr preferRelativeResize="0"/>
          <p:nvPr/>
        </p:nvPicPr>
        <p:blipFill rotWithShape="1">
          <a:blip r:embed="rId4">
            <a:alphaModFix/>
          </a:blip>
          <a:srcRect t="30378" b="20097"/>
          <a:stretch/>
        </p:blipFill>
        <p:spPr>
          <a:xfrm>
            <a:off x="7256975" y="6054388"/>
            <a:ext cx="1557776" cy="771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29ab3b9513_0_0"/>
          <p:cNvSpPr txBox="1">
            <a:spLocks noGrp="1"/>
          </p:cNvSpPr>
          <p:nvPr>
            <p:ph type="sldNum" idx="12"/>
          </p:nvPr>
        </p:nvSpPr>
        <p:spPr>
          <a:xfrm>
            <a:off x="7696790" y="6249582"/>
            <a:ext cx="10869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" name="Google Shape;11;g129ab3b9513_0_0" descr="White.jpg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g129ab3b9513_0_0"/>
          <p:cNvPicPr preferRelativeResize="0"/>
          <p:nvPr/>
        </p:nvPicPr>
        <p:blipFill rotWithShape="1">
          <a:blip r:embed="rId22">
            <a:alphaModFix/>
          </a:blip>
          <a:srcRect t="30378" b="20097"/>
          <a:stretch/>
        </p:blipFill>
        <p:spPr>
          <a:xfrm>
            <a:off x="7213150" y="6054388"/>
            <a:ext cx="1557776" cy="77147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rive.google.com/drive/folders/12W1F9L7gGVTiVPiyADSlctC1Ddde_sKb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18/10/relationships/comments" Target="../comments/modernComment_103_0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4_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"/>
          <p:cNvSpPr txBox="1">
            <a:spLocks noGrp="1"/>
          </p:cNvSpPr>
          <p:nvPr>
            <p:ph type="ctrTitle"/>
          </p:nvPr>
        </p:nvSpPr>
        <p:spPr>
          <a:xfrm>
            <a:off x="339430" y="1935644"/>
            <a:ext cx="8434414" cy="1065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6600"/>
              <a:buFont typeface="Arial"/>
              <a:buNone/>
            </a:pPr>
            <a:r>
              <a:rPr lang="en-GB" sz="4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LONDON </a:t>
            </a:r>
            <a:endParaRPr sz="4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ubTitle" idx="1"/>
          </p:nvPr>
        </p:nvSpPr>
        <p:spPr>
          <a:xfrm>
            <a:off x="339430" y="2939017"/>
            <a:ext cx="8431508" cy="41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1500"/>
              <a:buNone/>
            </a:pPr>
            <a:r>
              <a:rPr lang="en-GB"/>
              <a:t>Lesson | ACTIVE CITIZENSHIP</a:t>
            </a:r>
            <a:endParaRPr/>
          </a:p>
        </p:txBody>
      </p:sp>
      <p:sp>
        <p:nvSpPr>
          <p:cNvPr id="172" name="Google Shape;172;p1"/>
          <p:cNvSpPr txBox="1">
            <a:spLocks noGrp="1"/>
          </p:cNvSpPr>
          <p:nvPr>
            <p:ph type="sldNum" idx="4294967295"/>
          </p:nvPr>
        </p:nvSpPr>
        <p:spPr>
          <a:xfrm>
            <a:off x="7764515" y="6317707"/>
            <a:ext cx="10869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 fontScale="775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GB"/>
              <a:t>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221c0d4808_0_72"/>
          <p:cNvSpPr txBox="1">
            <a:spLocks noGrp="1"/>
          </p:cNvSpPr>
          <p:nvPr>
            <p:ph type="sldNum" idx="12"/>
          </p:nvPr>
        </p:nvSpPr>
        <p:spPr>
          <a:xfrm>
            <a:off x="7849165" y="6317707"/>
            <a:ext cx="10869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 fontScale="775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sp>
        <p:nvSpPr>
          <p:cNvPr id="252" name="Google Shape;252;g1221c0d4808_0_72"/>
          <p:cNvSpPr txBox="1">
            <a:spLocks noGrp="1"/>
          </p:cNvSpPr>
          <p:nvPr>
            <p:ph type="body" idx="1"/>
          </p:nvPr>
        </p:nvSpPr>
        <p:spPr>
          <a:xfrm>
            <a:off x="374872" y="2066327"/>
            <a:ext cx="40089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 sz="2700"/>
              <a:t>Write down….</a:t>
            </a:r>
            <a:endParaRPr sz="2700"/>
          </a:p>
        </p:txBody>
      </p:sp>
      <p:sp>
        <p:nvSpPr>
          <p:cNvPr id="253" name="Google Shape;253;g1221c0d4808_0_72"/>
          <p:cNvSpPr txBox="1">
            <a:spLocks noGrp="1"/>
          </p:cNvSpPr>
          <p:nvPr>
            <p:ph type="body" idx="2"/>
          </p:nvPr>
        </p:nvSpPr>
        <p:spPr>
          <a:xfrm>
            <a:off x="374874" y="2906215"/>
            <a:ext cx="4008900" cy="29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lang="en-GB" sz="2000"/>
              <a:t>What makes you proud to live in London?</a:t>
            </a:r>
            <a:endParaRPr sz="2000"/>
          </a:p>
          <a:p>
            <a:pPr indent="-355600">
              <a:buSzPts val="2000"/>
              <a:buAutoNum type="arabicParenR"/>
            </a:pPr>
            <a:r>
              <a:rPr lang="en-GB" sz="2000"/>
              <a:t>What would you like to see in London in 5 years’ time?</a:t>
            </a:r>
            <a:endParaRPr sz="2000"/>
          </a:p>
        </p:txBody>
      </p:sp>
      <p:sp>
        <p:nvSpPr>
          <p:cNvPr id="254" name="Google Shape;254;g1221c0d4808_0_72"/>
          <p:cNvSpPr txBox="1">
            <a:spLocks noGrp="1"/>
          </p:cNvSpPr>
          <p:nvPr>
            <p:ph type="body" idx="3"/>
          </p:nvPr>
        </p:nvSpPr>
        <p:spPr>
          <a:xfrm>
            <a:off x="877964" y="1679161"/>
            <a:ext cx="3505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Appreciative inquiry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7"/>
          <p:cNvSpPr txBox="1">
            <a:spLocks noGrp="1"/>
          </p:cNvSpPr>
          <p:nvPr>
            <p:ph type="sldNum" idx="4294967295"/>
          </p:nvPr>
        </p:nvSpPr>
        <p:spPr>
          <a:xfrm>
            <a:off x="7807515" y="6317695"/>
            <a:ext cx="10869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 fontScale="775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sp>
        <p:nvSpPr>
          <p:cNvPr id="260" name="Google Shape;260;p7"/>
          <p:cNvSpPr txBox="1">
            <a:spLocks noGrp="1"/>
          </p:cNvSpPr>
          <p:nvPr>
            <p:ph type="body" idx="1"/>
          </p:nvPr>
        </p:nvSpPr>
        <p:spPr>
          <a:xfrm>
            <a:off x="374872" y="2066327"/>
            <a:ext cx="4008997" cy="833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2200"/>
              <a:buFont typeface="Arial"/>
              <a:buNone/>
            </a:pPr>
            <a:r>
              <a:rPr lang="en-GB"/>
              <a:t>Focusing on London Challenges: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2200"/>
              <a:buFont typeface="Arial"/>
              <a:buNone/>
            </a:pPr>
            <a:endParaRPr/>
          </a:p>
        </p:txBody>
      </p:sp>
      <p:sp>
        <p:nvSpPr>
          <p:cNvPr id="261" name="Google Shape;261;p7"/>
          <p:cNvSpPr txBox="1">
            <a:spLocks noGrp="1"/>
          </p:cNvSpPr>
          <p:nvPr>
            <p:ph type="body" idx="2"/>
          </p:nvPr>
        </p:nvSpPr>
        <p:spPr>
          <a:xfrm>
            <a:off x="374874" y="2906215"/>
            <a:ext cx="4008900" cy="29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endParaRPr sz="1600"/>
          </a:p>
          <a:p>
            <a:pPr marL="45720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endParaRPr sz="1600"/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Increase in cost of living</a:t>
            </a:r>
            <a:endParaRPr sz="1800"/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Women’s safety</a:t>
            </a:r>
            <a:endParaRPr sz="1800"/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Homelessness and temporary accommodation</a:t>
            </a:r>
            <a:endParaRPr sz="1800"/>
          </a:p>
          <a:p>
            <a:pPr marL="45720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endParaRPr sz="160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154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1540"/>
              <a:buFont typeface="Arial"/>
              <a:buNone/>
            </a:pPr>
            <a:endParaRPr/>
          </a:p>
        </p:txBody>
      </p:sp>
      <p:pic>
        <p:nvPicPr>
          <p:cNvPr id="262" name="Google Shape;26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9094" y="1998088"/>
            <a:ext cx="4455331" cy="2975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221c0d4808_0_81"/>
          <p:cNvSpPr txBox="1">
            <a:spLocks noGrp="1"/>
          </p:cNvSpPr>
          <p:nvPr>
            <p:ph type="sldNum" idx="12"/>
          </p:nvPr>
        </p:nvSpPr>
        <p:spPr>
          <a:xfrm>
            <a:off x="7865890" y="6317707"/>
            <a:ext cx="10869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 fontScale="775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sp>
        <p:nvSpPr>
          <p:cNvPr id="269" name="Google Shape;269;g1221c0d4808_0_81"/>
          <p:cNvSpPr txBox="1">
            <a:spLocks noGrp="1"/>
          </p:cNvSpPr>
          <p:nvPr>
            <p:ph type="body" idx="1"/>
          </p:nvPr>
        </p:nvSpPr>
        <p:spPr>
          <a:xfrm>
            <a:off x="374872" y="2066327"/>
            <a:ext cx="40089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Our streets now:</a:t>
            </a:r>
            <a:endParaRPr/>
          </a:p>
        </p:txBody>
      </p:sp>
      <p:sp>
        <p:nvSpPr>
          <p:cNvPr id="270" name="Google Shape;270;g1221c0d4808_0_81"/>
          <p:cNvSpPr txBox="1">
            <a:spLocks noGrp="1"/>
          </p:cNvSpPr>
          <p:nvPr>
            <p:ph type="body" idx="2"/>
          </p:nvPr>
        </p:nvSpPr>
        <p:spPr>
          <a:xfrm>
            <a:off x="374874" y="2606640"/>
            <a:ext cx="4008900" cy="29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Our Streets Now is a youth-led campaign to tackle the issue of public sexual harassment (PSH) through two routes: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457200" lvl="0" indent="-32639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40"/>
              <a:buChar char="•"/>
            </a:pPr>
            <a:r>
              <a:rPr lang="en-GB" b="1"/>
              <a:t>Legislation:</a:t>
            </a:r>
            <a:r>
              <a:rPr lang="en-GB"/>
              <a:t> a petition to introduce specific legislation to make PSH a reportable offence. The petition was launched in April 2019 and now has nearly a quarter of a million signatures.</a:t>
            </a:r>
            <a:endParaRPr/>
          </a:p>
          <a:p>
            <a:pPr marL="457200" lvl="0" indent="-32639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40"/>
              <a:buChar char="•"/>
            </a:pPr>
            <a:r>
              <a:rPr lang="en-GB" b="1"/>
              <a:t>Cultural change:</a:t>
            </a:r>
            <a:r>
              <a:rPr lang="en-GB"/>
              <a:t> Our Schools Now provides resources for schools and organisations to tackle PSH.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endParaRPr/>
          </a:p>
        </p:txBody>
      </p:sp>
      <p:pic>
        <p:nvPicPr>
          <p:cNvPr id="271" name="Google Shape;271;g1221c0d4808_0_81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16840" r="16832"/>
          <a:stretch/>
        </p:blipFill>
        <p:spPr>
          <a:xfrm>
            <a:off x="4761399" y="1728476"/>
            <a:ext cx="4191412" cy="4205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221c0d4808_0_105"/>
          <p:cNvSpPr txBox="1">
            <a:spLocks noGrp="1"/>
          </p:cNvSpPr>
          <p:nvPr>
            <p:ph type="sldNum" idx="12"/>
          </p:nvPr>
        </p:nvSpPr>
        <p:spPr>
          <a:xfrm>
            <a:off x="7883040" y="6317707"/>
            <a:ext cx="10869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 fontScale="775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sp>
        <p:nvSpPr>
          <p:cNvPr id="277" name="Google Shape;277;g1221c0d4808_0_105"/>
          <p:cNvSpPr txBox="1"/>
          <p:nvPr/>
        </p:nvSpPr>
        <p:spPr>
          <a:xfrm>
            <a:off x="391582" y="2542983"/>
            <a:ext cx="4397700" cy="3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DCA000"/>
              </a:buClr>
              <a:buSzPts val="1540"/>
              <a:buFont typeface="Arial"/>
              <a:buNone/>
            </a:pPr>
            <a:endParaRPr sz="1400" b="0" i="0" u="none" strike="noStrike" cap="none">
              <a:solidFill>
                <a:srgbClr val="363E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DCA000"/>
              </a:buClr>
              <a:buSzPts val="1540"/>
              <a:buFont typeface="Arial"/>
              <a:buNone/>
            </a:pPr>
            <a:r>
              <a:rPr lang="en-GB"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rPr>
              <a:t>Go back to your original plan and see if you need to update and include a </a:t>
            </a:r>
            <a:r>
              <a:rPr lang="en-GB" sz="1400" b="1" i="0" u="sng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rPr>
              <a:t>community element.</a:t>
            </a:r>
            <a:endParaRPr sz="1400" b="1" i="0" u="sng" strike="noStrike" cap="none">
              <a:solidFill>
                <a:srgbClr val="363E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DCA000"/>
              </a:buClr>
              <a:buSzPts val="1540"/>
              <a:buFont typeface="Arial"/>
              <a:buNone/>
            </a:pPr>
            <a:endParaRPr sz="1400" b="1" i="0" u="sng" strike="noStrike" cap="none">
              <a:solidFill>
                <a:srgbClr val="363E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DCA000"/>
              </a:buClr>
              <a:buSzPts val="1540"/>
              <a:buFont typeface="Arial"/>
              <a:buNone/>
            </a:pPr>
            <a:r>
              <a:rPr lang="en-GB"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rPr>
              <a:t>You may be able to tackle the issue, but you will want to think about how you can do this </a:t>
            </a:r>
            <a:r>
              <a:rPr lang="en-GB" sz="1400" b="1" i="0" u="sng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rPr>
              <a:t>locally and collectively.</a:t>
            </a:r>
            <a:r>
              <a:rPr lang="en-GB"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363E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796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DCA000"/>
              </a:buClr>
              <a:buSzPts val="1540"/>
              <a:buFont typeface="Arial"/>
              <a:buNone/>
            </a:pPr>
            <a:endParaRPr sz="1400" b="0" i="0" u="none" strike="noStrike" cap="none">
              <a:solidFill>
                <a:srgbClr val="363E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DCA000"/>
              </a:buClr>
              <a:buSzPts val="1540"/>
              <a:buFont typeface="Arial"/>
              <a:buNone/>
            </a:pPr>
            <a:br>
              <a:rPr lang="en-GB" sz="14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363E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g1221c0d4808_0_105"/>
          <p:cNvSpPr txBox="1">
            <a:spLocks noGrp="1"/>
          </p:cNvSpPr>
          <p:nvPr>
            <p:ph type="body" idx="1"/>
          </p:nvPr>
        </p:nvSpPr>
        <p:spPr>
          <a:xfrm>
            <a:off x="374872" y="2066327"/>
            <a:ext cx="40089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A000"/>
              </a:buClr>
              <a:buSzPts val="2800"/>
              <a:buFont typeface="Arial"/>
              <a:buNone/>
            </a:pPr>
            <a:r>
              <a:rPr lang="en-GB">
                <a:solidFill>
                  <a:srgbClr val="DCA000"/>
                </a:solidFill>
              </a:rPr>
              <a:t>Making a difference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28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221c0d4808_0_141"/>
          <p:cNvSpPr txBox="1">
            <a:spLocks noGrp="1"/>
          </p:cNvSpPr>
          <p:nvPr>
            <p:ph type="sldNum" idx="12"/>
          </p:nvPr>
        </p:nvSpPr>
        <p:spPr>
          <a:xfrm>
            <a:off x="7828090" y="6317707"/>
            <a:ext cx="10869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 fontScale="775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sp>
        <p:nvSpPr>
          <p:cNvPr id="285" name="Google Shape;285;g1221c0d4808_0_141"/>
          <p:cNvSpPr txBox="1">
            <a:spLocks noGrp="1"/>
          </p:cNvSpPr>
          <p:nvPr>
            <p:ph type="body" idx="1"/>
          </p:nvPr>
        </p:nvSpPr>
        <p:spPr>
          <a:xfrm>
            <a:off x="374872" y="2066327"/>
            <a:ext cx="40089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Make sure you do your research…</a:t>
            </a:r>
            <a:endParaRPr/>
          </a:p>
        </p:txBody>
      </p:sp>
      <p:sp>
        <p:nvSpPr>
          <p:cNvPr id="286" name="Google Shape;286;g1221c0d4808_0_141"/>
          <p:cNvSpPr txBox="1">
            <a:spLocks noGrp="1"/>
          </p:cNvSpPr>
          <p:nvPr>
            <p:ph type="body" idx="2"/>
          </p:nvPr>
        </p:nvSpPr>
        <p:spPr>
          <a:xfrm>
            <a:off x="374874" y="2906215"/>
            <a:ext cx="4008900" cy="29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r>
              <a:rPr lang="en-GB" sz="1600"/>
              <a:t>It is important to do some research before you start your social action to find out:</a:t>
            </a:r>
            <a:endParaRPr sz="160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/>
          </a:p>
          <a:p>
            <a:pPr marL="457200" lvl="0" indent="-33909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740"/>
              <a:buChar char="•"/>
            </a:pPr>
            <a:r>
              <a:rPr lang="en-GB" sz="1600"/>
              <a:t>Whether the social action is actually necessary</a:t>
            </a:r>
            <a:endParaRPr/>
          </a:p>
          <a:p>
            <a:pPr marL="457200" lvl="0" indent="-33909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740"/>
              <a:buChar char="•"/>
            </a:pPr>
            <a:r>
              <a:rPr lang="en-GB" sz="1600"/>
              <a:t>Who it impacts and how</a:t>
            </a:r>
            <a:endParaRPr/>
          </a:p>
          <a:p>
            <a:pPr marL="457200" lvl="0" indent="-33909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740"/>
              <a:buChar char="•"/>
            </a:pPr>
            <a:r>
              <a:rPr lang="en-GB" sz="1600"/>
              <a:t>What else, if anything has been done about it</a:t>
            </a:r>
            <a:endParaRPr/>
          </a:p>
          <a:p>
            <a:pPr marL="457200" lvl="0" indent="-33909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740"/>
              <a:buChar char="•"/>
            </a:pPr>
            <a:r>
              <a:rPr lang="en-GB" sz="1600"/>
              <a:t>Who has the power to bring about change</a:t>
            </a:r>
            <a:endParaRPr sz="160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endParaRPr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endParaRPr/>
          </a:p>
        </p:txBody>
      </p:sp>
      <p:pic>
        <p:nvPicPr>
          <p:cNvPr id="287" name="Google Shape;287;g1221c0d4808_0_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4247" y="1690800"/>
            <a:ext cx="4455429" cy="3239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221c0d4808_0_158"/>
          <p:cNvSpPr txBox="1">
            <a:spLocks noGrp="1"/>
          </p:cNvSpPr>
          <p:nvPr>
            <p:ph type="sldNum" idx="12"/>
          </p:nvPr>
        </p:nvSpPr>
        <p:spPr>
          <a:xfrm>
            <a:off x="7883065" y="6317707"/>
            <a:ext cx="10869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 fontScale="775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  <p:sp>
        <p:nvSpPr>
          <p:cNvPr id="294" name="Google Shape;294;g1221c0d4808_0_158"/>
          <p:cNvSpPr txBox="1">
            <a:spLocks noGrp="1"/>
          </p:cNvSpPr>
          <p:nvPr>
            <p:ph type="body" idx="1"/>
          </p:nvPr>
        </p:nvSpPr>
        <p:spPr>
          <a:xfrm>
            <a:off x="374872" y="2066327"/>
            <a:ext cx="40089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Find that statistic</a:t>
            </a:r>
            <a:endParaRPr/>
          </a:p>
        </p:txBody>
      </p:sp>
      <p:sp>
        <p:nvSpPr>
          <p:cNvPr id="295" name="Google Shape;295;g1221c0d4808_0_158"/>
          <p:cNvSpPr txBox="1">
            <a:spLocks noGrp="1"/>
          </p:cNvSpPr>
          <p:nvPr>
            <p:ph type="body" idx="2"/>
          </p:nvPr>
        </p:nvSpPr>
        <p:spPr>
          <a:xfrm>
            <a:off x="374874" y="2906215"/>
            <a:ext cx="4008900" cy="29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r>
              <a:rPr lang="en-GB" dirty="0"/>
              <a:t>Using a computer, tablet or book find a statistic that proves your social action issue needs to be addressed.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endParaRPr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r>
              <a:rPr lang="en-GB" dirty="0"/>
              <a:t>Think about: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endParaRPr/>
          </a:p>
          <a:p>
            <a:pPr marL="457200" lvl="0" indent="-32639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40"/>
              <a:buChar char="•"/>
            </a:pPr>
            <a:r>
              <a:rPr lang="en-GB" dirty="0"/>
              <a:t>The geographic location that the statistic can be applied to</a:t>
            </a:r>
            <a:endParaRPr dirty="0"/>
          </a:p>
          <a:p>
            <a:pPr marL="457200" lvl="0" indent="-32639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40"/>
              <a:buChar char="•"/>
            </a:pPr>
            <a:r>
              <a:rPr lang="en-GB" dirty="0"/>
              <a:t>Data sets from the statistic (</a:t>
            </a:r>
            <a:r>
              <a:rPr lang="en-GB" i="1" dirty="0"/>
              <a:t>How did the source come up with that statistic and can the data be broken down in further detail</a:t>
            </a:r>
            <a:r>
              <a:rPr lang="en-GB" dirty="0"/>
              <a:t>?)</a:t>
            </a:r>
            <a:endParaRPr dirty="0"/>
          </a:p>
        </p:txBody>
      </p:sp>
      <p:sp>
        <p:nvSpPr>
          <p:cNvPr id="296" name="Google Shape;296;g1221c0d4808_0_158"/>
          <p:cNvSpPr txBox="1">
            <a:spLocks noGrp="1"/>
          </p:cNvSpPr>
          <p:nvPr>
            <p:ph type="body" idx="3"/>
          </p:nvPr>
        </p:nvSpPr>
        <p:spPr>
          <a:xfrm>
            <a:off x="877964" y="1679161"/>
            <a:ext cx="3505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Research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221c0d4808_0_119"/>
          <p:cNvSpPr txBox="1">
            <a:spLocks noGrp="1"/>
          </p:cNvSpPr>
          <p:nvPr>
            <p:ph type="sldNum" idx="12"/>
          </p:nvPr>
        </p:nvSpPr>
        <p:spPr>
          <a:xfrm>
            <a:off x="7866115" y="6317707"/>
            <a:ext cx="10869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 fontScale="775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  <p:graphicFrame>
        <p:nvGraphicFramePr>
          <p:cNvPr id="303" name="Google Shape;303;g1221c0d4808_0_119"/>
          <p:cNvGraphicFramePr/>
          <p:nvPr>
            <p:extLst>
              <p:ext uri="{D42A27DB-BD31-4B8C-83A1-F6EECF244321}">
                <p14:modId xmlns:p14="http://schemas.microsoft.com/office/powerpoint/2010/main" val="2163354392"/>
              </p:ext>
            </p:extLst>
          </p:nvPr>
        </p:nvGraphicFramePr>
        <p:xfrm>
          <a:off x="388625" y="1737250"/>
          <a:ext cx="8283125" cy="3078420"/>
        </p:xfrm>
        <a:graphic>
          <a:graphicData uri="http://schemas.openxmlformats.org/drawingml/2006/table">
            <a:tbl>
              <a:tblPr>
                <a:noFill/>
                <a:tableStyleId>{8780CE9D-EB97-4D4D-9890-4A09CFFD5705}</a:tableStyleId>
              </a:tblPr>
              <a:tblGrid>
                <a:gridCol w="165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7087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chemeClr val="accent6"/>
                          </a:solidFill>
                        </a:rPr>
                        <a:t>Social Action Idea:</a:t>
                      </a:r>
                      <a:endParaRPr sz="1400" b="1" u="none" strike="noStrike" cap="none">
                        <a:solidFill>
                          <a:schemeClr val="accent6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/>
                        <a:t>The heart of your project: What is the difference that you are making?</a:t>
                      </a:r>
                      <a:endParaRPr sz="12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chemeClr val="accent2"/>
                          </a:solidFill>
                        </a:rPr>
                        <a:t>Partners:</a:t>
                      </a:r>
                      <a:endParaRPr sz="1400" u="none" strike="noStrike" cap="none">
                        <a:solidFill>
                          <a:schemeClr val="accent2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</a:rPr>
                        <a:t>Who is going to help you deliver your activities?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 row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chemeClr val="accent5"/>
                          </a:solidFill>
                        </a:rPr>
                        <a:t>Delivery:</a:t>
                      </a:r>
                      <a:endParaRPr sz="1400" b="1" u="none" strike="noStrike" cap="none">
                        <a:solidFill>
                          <a:schemeClr val="accent5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accent2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</a:rPr>
                        <a:t>What activities are you going to do to make a difference?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accent2"/>
                        </a:solidFill>
                      </a:endParaRPr>
                    </a:p>
                  </a:txBody>
                  <a:tcPr marL="91425" marR="91425" marT="91425" marB="91425"/>
                </a:tc>
                <a:tc row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chemeClr val="accent4"/>
                          </a:solidFill>
                          <a:highlight>
                            <a:schemeClr val="lt1"/>
                          </a:highlight>
                        </a:rPr>
                        <a:t>Raising awareness:</a:t>
                      </a:r>
                      <a:endParaRPr sz="1400" b="1" u="none" strike="noStrike" cap="none">
                        <a:solidFill>
                          <a:schemeClr val="accent4"/>
                        </a:solidFill>
                        <a:highlight>
                          <a:schemeClr val="lt1"/>
                        </a:highlight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accent4"/>
                        </a:solidFill>
                        <a:highlight>
                          <a:schemeClr val="lt1"/>
                        </a:highlight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</a:rPr>
                        <a:t>How will you get the word out about the issue and your plan?</a:t>
                      </a:r>
                      <a:endParaRPr sz="1200" u="none" strike="noStrike" cap="none">
                        <a:solidFill>
                          <a:schemeClr val="dk1"/>
                        </a:solidFill>
                        <a:highlight>
                          <a:schemeClr val="lt1"/>
                        </a:highlight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highlight>
                          <a:schemeClr val="lt1"/>
                        </a:highlight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</a:rPr>
                        <a:t>Social Media, leaflet making, creating a petition?</a:t>
                      </a:r>
                      <a:endParaRPr sz="1200" u="none" strike="noStrike" cap="none">
                        <a:solidFill>
                          <a:schemeClr val="dk1"/>
                        </a:solidFill>
                        <a:highlight>
                          <a:schemeClr val="lt1"/>
                        </a:highlight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accent4"/>
                        </a:solidFill>
                        <a:highlight>
                          <a:schemeClr val="lt1"/>
                        </a:highlight>
                      </a:endParaRPr>
                    </a:p>
                  </a:txBody>
                  <a:tcPr marL="91425" marR="91425" marT="91425" marB="91425"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rgbClr val="EE266D"/>
                          </a:solidFill>
                        </a:rPr>
                        <a:t>People:</a:t>
                      </a:r>
                      <a:endParaRPr sz="1400" b="1" u="none" strike="noStrike" cap="none">
                        <a:solidFill>
                          <a:srgbClr val="EE266D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/>
                        <a:t>Who are the people that benefit from your social action?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chemeClr val="accent2"/>
                          </a:solidFill>
                        </a:rPr>
                        <a:t>Resources:</a:t>
                      </a:r>
                      <a:endParaRPr sz="1400" b="1" u="none" strike="noStrike" cap="none">
                        <a:solidFill>
                          <a:schemeClr val="accent2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</a:rPr>
                        <a:t>What resources do you have and what might you need? (A physical space, a particular game, any equipment?)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60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chemeClr val="accent6"/>
                          </a:solidFill>
                        </a:rPr>
                        <a:t>Social Action Delivery:</a:t>
                      </a:r>
                      <a:endParaRPr sz="1400" b="1" u="none" strike="noStrike" cap="none">
                        <a:solidFill>
                          <a:schemeClr val="accent6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accent6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</a:rPr>
                        <a:t>How will you do this? Through a campaign, fundraising or volunteering?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rgbClr val="EE266D"/>
                          </a:solidFill>
                        </a:rPr>
                        <a:t>Unique Point:</a:t>
                      </a:r>
                      <a:endParaRPr sz="1400" b="1" u="none" strike="noStrike" cap="none">
                        <a:solidFill>
                          <a:srgbClr val="EE266D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</a:rPr>
                        <a:t>How is your social action different to other charities, or activities?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7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4" name="Google Shape;304;g1221c0d4808_0_119"/>
          <p:cNvSpPr txBox="1"/>
          <p:nvPr/>
        </p:nvSpPr>
        <p:spPr>
          <a:xfrm>
            <a:off x="388625" y="4974700"/>
            <a:ext cx="8283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social action model is a template that you can use to plan and refine different aspects of your project or idea.</a:t>
            </a:r>
            <a:endParaRPr lang="en-US"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221c0d4808_0_133"/>
          <p:cNvSpPr txBox="1">
            <a:spLocks noGrp="1"/>
          </p:cNvSpPr>
          <p:nvPr>
            <p:ph type="sldNum" idx="12"/>
          </p:nvPr>
        </p:nvSpPr>
        <p:spPr>
          <a:xfrm>
            <a:off x="7849190" y="6317707"/>
            <a:ext cx="10869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 fontScale="775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  <p:sp>
        <p:nvSpPr>
          <p:cNvPr id="311" name="Google Shape;311;g1221c0d4808_0_133"/>
          <p:cNvSpPr txBox="1">
            <a:spLocks noGrp="1"/>
          </p:cNvSpPr>
          <p:nvPr>
            <p:ph type="body" idx="1"/>
          </p:nvPr>
        </p:nvSpPr>
        <p:spPr>
          <a:xfrm>
            <a:off x="374872" y="2066327"/>
            <a:ext cx="40089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Present your Social Action Plan.</a:t>
            </a:r>
            <a:endParaRPr/>
          </a:p>
        </p:txBody>
      </p:sp>
      <p:sp>
        <p:nvSpPr>
          <p:cNvPr id="312" name="Google Shape;312;g1221c0d4808_0_133"/>
          <p:cNvSpPr txBox="1">
            <a:spLocks noGrp="1"/>
          </p:cNvSpPr>
          <p:nvPr>
            <p:ph type="body" idx="2"/>
          </p:nvPr>
        </p:nvSpPr>
        <p:spPr>
          <a:xfrm>
            <a:off x="374874" y="2906215"/>
            <a:ext cx="4008900" cy="29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endParaRPr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endParaRPr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r>
              <a:rPr lang="en-GB"/>
              <a:t>In your groups come together and present your idea following the social action model template. </a:t>
            </a:r>
            <a:endParaRPr/>
          </a:p>
        </p:txBody>
      </p:sp>
      <p:pic>
        <p:nvPicPr>
          <p:cNvPr id="313" name="Google Shape;313;g1221c0d4808_0_133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16790" r="16790"/>
          <a:stretch/>
        </p:blipFill>
        <p:spPr>
          <a:xfrm>
            <a:off x="4575174" y="1663701"/>
            <a:ext cx="4191411" cy="4205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4"/>
          <p:cNvSpPr txBox="1">
            <a:spLocks noGrp="1"/>
          </p:cNvSpPr>
          <p:nvPr>
            <p:ph type="body" idx="1"/>
          </p:nvPr>
        </p:nvSpPr>
        <p:spPr>
          <a:xfrm>
            <a:off x="374872" y="1742813"/>
            <a:ext cx="4008997" cy="515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2200"/>
              <a:buFont typeface="Arial"/>
              <a:buNone/>
            </a:pPr>
            <a:r>
              <a:rPr lang="en-GB"/>
              <a:t>Thank you</a:t>
            </a:r>
            <a:endParaRPr/>
          </a:p>
        </p:txBody>
      </p:sp>
      <p:sp>
        <p:nvSpPr>
          <p:cNvPr id="319" name="Google Shape;319;p24"/>
          <p:cNvSpPr txBox="1">
            <a:spLocks noGrp="1"/>
          </p:cNvSpPr>
          <p:nvPr>
            <p:ph type="body" idx="2"/>
          </p:nvPr>
        </p:nvSpPr>
        <p:spPr>
          <a:xfrm>
            <a:off x="374874" y="2280545"/>
            <a:ext cx="4008995" cy="1495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1540"/>
              <a:buFont typeface="Arial"/>
              <a:buNone/>
            </a:pPr>
            <a:r>
              <a:rPr lang="en-GB" b="1"/>
              <a:t>For more information contact the </a:t>
            </a:r>
            <a:br>
              <a:rPr lang="en-GB" b="1"/>
            </a:br>
            <a:r>
              <a:rPr lang="en-GB" b="1"/>
              <a:t>GLA Social Integration Team  </a:t>
            </a:r>
            <a:br>
              <a:rPr lang="en-GB" b="1"/>
            </a:br>
            <a:br>
              <a:rPr lang="en-GB"/>
            </a:br>
            <a:r>
              <a:rPr lang="en-GB"/>
              <a:t>elisabeth.pop@london.gov.uk</a:t>
            </a:r>
            <a:endParaRPr/>
          </a:p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154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1540"/>
              <a:buFont typeface="Arial"/>
              <a:buNone/>
            </a:pPr>
            <a:r>
              <a:rPr lang="en-GB" b="1"/>
              <a:t>london.gov.uk</a:t>
            </a:r>
            <a:endParaRPr b="1"/>
          </a:p>
        </p:txBody>
      </p:sp>
      <p:sp>
        <p:nvSpPr>
          <p:cNvPr id="320" name="Google Shape;320;p24"/>
          <p:cNvSpPr txBox="1">
            <a:spLocks noGrp="1"/>
          </p:cNvSpPr>
          <p:nvPr>
            <p:ph type="sldNum" idx="4294967295"/>
          </p:nvPr>
        </p:nvSpPr>
        <p:spPr>
          <a:xfrm>
            <a:off x="7883040" y="6317707"/>
            <a:ext cx="10869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 fontScale="775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221c0d4808_0_0"/>
          <p:cNvSpPr txBox="1">
            <a:spLocks noGrp="1"/>
          </p:cNvSpPr>
          <p:nvPr>
            <p:ph type="body" idx="1"/>
          </p:nvPr>
        </p:nvSpPr>
        <p:spPr>
          <a:xfrm>
            <a:off x="374877" y="2066325"/>
            <a:ext cx="63942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What are the aims of this session?</a:t>
            </a:r>
            <a:endParaRPr/>
          </a:p>
        </p:txBody>
      </p:sp>
      <p:sp>
        <p:nvSpPr>
          <p:cNvPr id="179" name="Google Shape;179;g1221c0d4808_0_0"/>
          <p:cNvSpPr txBox="1">
            <a:spLocks noGrp="1"/>
          </p:cNvSpPr>
          <p:nvPr>
            <p:ph type="sldNum" idx="4294967295"/>
          </p:nvPr>
        </p:nvSpPr>
        <p:spPr>
          <a:xfrm>
            <a:off x="7781465" y="6317707"/>
            <a:ext cx="10869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 fontScale="775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sp>
        <p:nvSpPr>
          <p:cNvPr id="180" name="Google Shape;180;g1221c0d4808_0_0"/>
          <p:cNvSpPr txBox="1">
            <a:spLocks noGrp="1"/>
          </p:cNvSpPr>
          <p:nvPr>
            <p:ph type="body" idx="2"/>
          </p:nvPr>
        </p:nvSpPr>
        <p:spPr>
          <a:xfrm>
            <a:off x="374876" y="2736200"/>
            <a:ext cx="6734100" cy="29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r>
              <a:rPr lang="en-GB" sz="1800"/>
              <a:t>Today we will: </a:t>
            </a:r>
            <a:endParaRPr sz="180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endParaRPr/>
          </a:p>
          <a:p>
            <a:pPr marL="457200" lvl="0" indent="-33909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740"/>
              <a:buChar char="●"/>
            </a:pPr>
            <a:r>
              <a:rPr lang="en-GB" sz="1600"/>
              <a:t>Identify what an Active Citizen is</a:t>
            </a:r>
            <a:endParaRPr sz="1600"/>
          </a:p>
          <a:p>
            <a:pPr marL="45720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Identify what a Community is</a:t>
            </a:r>
            <a:endParaRPr sz="1600"/>
          </a:p>
          <a:p>
            <a:pPr marL="45720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Explain and create a Social Action plan </a:t>
            </a:r>
            <a:endParaRPr sz="1600"/>
          </a:p>
          <a:p>
            <a:pPr marL="45720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Present your Social Action plan to your peers</a:t>
            </a:r>
            <a:endParaRPr sz="160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endParaRPr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221d2f90e4_1_0"/>
          <p:cNvSpPr txBox="1">
            <a:spLocks noGrp="1"/>
          </p:cNvSpPr>
          <p:nvPr>
            <p:ph type="body" idx="1"/>
          </p:nvPr>
        </p:nvSpPr>
        <p:spPr>
          <a:xfrm>
            <a:off x="374872" y="1841328"/>
            <a:ext cx="8391600" cy="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extLst>
                  <a:ext uri="http://customooxmlschemas.google.com/">
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0"/>
                  </a:ext>
                </a:extLst>
              </a:rPr>
              <a:t>Animation Video: Active Citizenship</a:t>
            </a:r>
            <a:endParaRPr lang="en-GB"/>
          </a:p>
        </p:txBody>
      </p:sp>
      <p:pic>
        <p:nvPicPr>
          <p:cNvPr id="2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D79D127F-3470-FF45-AC52-90EC326D59C7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3"/>
          <a:srcRect t="15475" b="15475"/>
          <a:stretch/>
        </p:blipFill>
        <p:spPr>
          <a:xfrm>
            <a:off x="1040872" y="2194263"/>
            <a:ext cx="7059600" cy="326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1221d2f90e4_1_0"/>
          <p:cNvSpPr txBox="1">
            <a:spLocks noGrp="1"/>
          </p:cNvSpPr>
          <p:nvPr>
            <p:ph type="sldNum" idx="12"/>
          </p:nvPr>
        </p:nvSpPr>
        <p:spPr>
          <a:xfrm>
            <a:off x="7781465" y="6317707"/>
            <a:ext cx="10869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 fontScale="775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14162-5D73-BE50-5529-CA92C0EBDEA1}"/>
              </a:ext>
            </a:extLst>
          </p:cNvPr>
          <p:cNvSpPr txBox="1"/>
          <p:nvPr/>
        </p:nvSpPr>
        <p:spPr>
          <a:xfrm>
            <a:off x="288000" y="5409000"/>
            <a:ext cx="847799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LVRW 2022 animation : </a:t>
            </a:r>
            <a:r>
              <a:rPr lang="en-US" dirty="0">
                <a:hlinkClick r:id="rId4"/>
              </a:rPr>
              <a:t>https://drive.google.com/drive/folders/12W1F9L7gGVTiVPiyADSlctC1Ddde_sKb</a:t>
            </a:r>
            <a:r>
              <a:rPr lang="en-US" dirty="0"/>
              <a:t>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221c0d4808_0_8"/>
          <p:cNvSpPr txBox="1">
            <a:spLocks noGrp="1"/>
          </p:cNvSpPr>
          <p:nvPr>
            <p:ph type="sldNum" idx="4294967295"/>
          </p:nvPr>
        </p:nvSpPr>
        <p:spPr>
          <a:xfrm>
            <a:off x="7815640" y="6317707"/>
            <a:ext cx="10869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 fontScale="775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195" name="Google Shape;195;g1221c0d4808_0_8"/>
          <p:cNvSpPr txBox="1">
            <a:spLocks noGrp="1"/>
          </p:cNvSpPr>
          <p:nvPr>
            <p:ph type="body" idx="1"/>
          </p:nvPr>
        </p:nvSpPr>
        <p:spPr>
          <a:xfrm>
            <a:off x="374872" y="2066327"/>
            <a:ext cx="40089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Active Citizens don't wait around for change to happen…</a:t>
            </a:r>
            <a:endParaRPr/>
          </a:p>
        </p:txBody>
      </p:sp>
      <p:sp>
        <p:nvSpPr>
          <p:cNvPr id="196" name="Google Shape;196;g1221c0d4808_0_8"/>
          <p:cNvSpPr txBox="1">
            <a:spLocks noGrp="1"/>
          </p:cNvSpPr>
          <p:nvPr>
            <p:ph type="body" idx="2"/>
          </p:nvPr>
        </p:nvSpPr>
        <p:spPr>
          <a:xfrm>
            <a:off x="374874" y="2897215"/>
            <a:ext cx="4197900" cy="29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endParaRPr sz="1500"/>
          </a:p>
          <a:p>
            <a:pPr marL="0" indent="0"/>
            <a:r>
              <a:rPr lang="en-GB" sz="1500" dirty="0"/>
              <a:t>Active Citizens are regular people who feel inspired. They are residents who feel motivated and empowered to make a difference through their voice and their actions. </a:t>
            </a:r>
          </a:p>
          <a:p>
            <a:pPr marL="0" indent="0"/>
            <a:r>
              <a:rPr lang="en-GB" sz="1500" dirty="0"/>
              <a:t>This means that Londoners, irrespective of their background, nationality or immigration status, who have the belief, the passion, the experience and the know-how to make sure ideas come to life and benefit others, can be active citizens and residents.</a:t>
            </a:r>
            <a:endParaRPr lang="en-GB" dirty="0"/>
          </a:p>
        </p:txBody>
      </p:sp>
      <p:pic>
        <p:nvPicPr>
          <p:cNvPr id="197" name="Google Shape;197;g1221c0d4808_0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4300" y="2297974"/>
            <a:ext cx="4048248" cy="2381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xmlns="" r:id="rId4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"/>
          <p:cNvSpPr txBox="1">
            <a:spLocks noGrp="1"/>
          </p:cNvSpPr>
          <p:nvPr>
            <p:ph type="body" idx="1"/>
          </p:nvPr>
        </p:nvSpPr>
        <p:spPr>
          <a:xfrm>
            <a:off x="374872" y="2066328"/>
            <a:ext cx="4137300" cy="3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A000"/>
              </a:buClr>
              <a:buSzPts val="2800"/>
              <a:buFont typeface="Arial"/>
              <a:buNone/>
            </a:pPr>
            <a:endParaRPr/>
          </a:p>
          <a:p>
            <a:pPr marL="0" indent="0"/>
            <a:r>
              <a:rPr lang="en-GB"/>
              <a:t>In groups or pairs discuss what a social action is.</a:t>
            </a:r>
          </a:p>
          <a:p>
            <a:pPr marL="0" indent="0"/>
            <a:r>
              <a:rPr lang="en-GB"/>
              <a:t>Can you outline an example of social action?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203" name="Google Shape;203;p3"/>
          <p:cNvSpPr txBox="1">
            <a:spLocks noGrp="1"/>
          </p:cNvSpPr>
          <p:nvPr>
            <p:ph type="sldNum" idx="12"/>
          </p:nvPr>
        </p:nvSpPr>
        <p:spPr>
          <a:xfrm>
            <a:off x="7798390" y="6317695"/>
            <a:ext cx="10869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 fontScale="775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204" name="Google Shape;204;p3"/>
          <p:cNvSpPr txBox="1">
            <a:spLocks noGrp="1"/>
          </p:cNvSpPr>
          <p:nvPr>
            <p:ph type="body" idx="2"/>
          </p:nvPr>
        </p:nvSpPr>
        <p:spPr>
          <a:xfrm>
            <a:off x="752663" y="1684086"/>
            <a:ext cx="3634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F33"/>
              </a:buClr>
              <a:buSzPts val="1400"/>
              <a:buFont typeface="Arial"/>
              <a:buNone/>
            </a:pPr>
            <a:r>
              <a:rPr lang="en-GB">
                <a:solidFill>
                  <a:srgbClr val="292F33"/>
                </a:solidFill>
              </a:rPr>
              <a:t>DISCUSS</a:t>
            </a:r>
            <a:endParaRPr/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xmlns="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221c0d4808_0_18"/>
          <p:cNvSpPr txBox="1">
            <a:spLocks noGrp="1"/>
          </p:cNvSpPr>
          <p:nvPr>
            <p:ph type="sldNum" idx="4294967295"/>
          </p:nvPr>
        </p:nvSpPr>
        <p:spPr>
          <a:xfrm>
            <a:off x="7798390" y="6317707"/>
            <a:ext cx="10869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 fontScale="775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211" name="Google Shape;211;g1221c0d4808_0_18"/>
          <p:cNvSpPr txBox="1">
            <a:spLocks noGrp="1"/>
          </p:cNvSpPr>
          <p:nvPr>
            <p:ph type="body" idx="1"/>
          </p:nvPr>
        </p:nvSpPr>
        <p:spPr>
          <a:xfrm>
            <a:off x="374872" y="2066327"/>
            <a:ext cx="40089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Social Action is….</a:t>
            </a:r>
            <a:endParaRPr/>
          </a:p>
        </p:txBody>
      </p:sp>
      <p:sp>
        <p:nvSpPr>
          <p:cNvPr id="212" name="Google Shape;212;g1221c0d4808_0_18"/>
          <p:cNvSpPr txBox="1">
            <a:spLocks noGrp="1"/>
          </p:cNvSpPr>
          <p:nvPr>
            <p:ph type="body" idx="2"/>
          </p:nvPr>
        </p:nvSpPr>
        <p:spPr>
          <a:xfrm>
            <a:off x="374874" y="2906215"/>
            <a:ext cx="4008900" cy="29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endParaRPr sz="150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r>
              <a:rPr lang="en-GB" sz="1500"/>
              <a:t>Social action is about people coming together to help improve their lives and solve the problems that are important in their communities.</a:t>
            </a:r>
            <a:endParaRPr sz="1500"/>
          </a:p>
        </p:txBody>
      </p:sp>
      <p:pic>
        <p:nvPicPr>
          <p:cNvPr id="213" name="Google Shape;213;g1221c0d4808_0_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3799" y="2850000"/>
            <a:ext cx="4455429" cy="248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221c0d4808_0_28"/>
          <p:cNvSpPr txBox="1">
            <a:spLocks noGrp="1"/>
          </p:cNvSpPr>
          <p:nvPr>
            <p:ph type="sldNum" idx="12"/>
          </p:nvPr>
        </p:nvSpPr>
        <p:spPr>
          <a:xfrm>
            <a:off x="7798390" y="6317707"/>
            <a:ext cx="10869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 fontScale="775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220" name="Google Shape;220;g1221c0d4808_0_28"/>
          <p:cNvSpPr txBox="1">
            <a:spLocks noGrp="1"/>
          </p:cNvSpPr>
          <p:nvPr>
            <p:ph type="body" idx="1"/>
          </p:nvPr>
        </p:nvSpPr>
        <p:spPr>
          <a:xfrm>
            <a:off x="374872" y="2066327"/>
            <a:ext cx="40089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Social action can be categorised through:</a:t>
            </a:r>
            <a:endParaRPr/>
          </a:p>
        </p:txBody>
      </p:sp>
      <p:sp>
        <p:nvSpPr>
          <p:cNvPr id="221" name="Google Shape;221;g1221c0d4808_0_28"/>
          <p:cNvSpPr txBox="1">
            <a:spLocks noGrp="1"/>
          </p:cNvSpPr>
          <p:nvPr>
            <p:ph type="body" idx="6"/>
          </p:nvPr>
        </p:nvSpPr>
        <p:spPr>
          <a:xfrm>
            <a:off x="374874" y="2906215"/>
            <a:ext cx="4008900" cy="29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 dirty="0"/>
              <a:t>Campaigning</a:t>
            </a:r>
            <a:endParaRPr sz="1600" dirty="0"/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r>
              <a:rPr lang="en-GB" sz="1200" dirty="0"/>
              <a:t>Work in an organised and active way towards a particular goal, typically a democratic or social one</a:t>
            </a:r>
            <a:endParaRPr sz="1200" dirty="0"/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endParaRPr sz="1200"/>
          </a:p>
          <a:p>
            <a:pPr marL="45720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 dirty="0"/>
              <a:t>Fundraising</a:t>
            </a:r>
            <a:endParaRPr sz="1600" dirty="0"/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r>
              <a:rPr lang="en-GB" sz="1200" dirty="0">
                <a:solidFill>
                  <a:srgbClr val="202124"/>
                </a:solidFill>
                <a:highlight>
                  <a:srgbClr val="FFFFFF"/>
                </a:highlight>
              </a:rPr>
              <a:t>Seek to generate financial support for a charity or cause</a:t>
            </a:r>
            <a:endParaRPr lang="en-GB" sz="1050" dirty="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endParaRPr sz="1600"/>
          </a:p>
          <a:p>
            <a:pPr marL="45720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 dirty="0"/>
              <a:t>Volunteering</a:t>
            </a:r>
            <a:endParaRPr sz="1600" dirty="0"/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r>
              <a:rPr lang="en-GB" sz="1200" dirty="0"/>
              <a:t>Any activity that involves spending time, unpaid, doing something that aims to help the community, a cause or individual</a:t>
            </a:r>
            <a:endParaRPr sz="1200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endParaRPr sz="1600"/>
          </a:p>
        </p:txBody>
      </p:sp>
      <p:sp>
        <p:nvSpPr>
          <p:cNvPr id="222" name="Google Shape;222;g1221c0d4808_0_28"/>
          <p:cNvSpPr/>
          <p:nvPr/>
        </p:nvSpPr>
        <p:spPr>
          <a:xfrm>
            <a:off x="6761690" y="1692250"/>
            <a:ext cx="1870200" cy="17733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Playing video games to raise money for MIND (mental health charity)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1221c0d4808_0_28"/>
          <p:cNvSpPr/>
          <p:nvPr/>
        </p:nvSpPr>
        <p:spPr>
          <a:xfrm>
            <a:off x="4572000" y="1692250"/>
            <a:ext cx="1870200" cy="17733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Running a voter registration event at your school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1221c0d4808_0_28"/>
          <p:cNvSpPr/>
          <p:nvPr/>
        </p:nvSpPr>
        <p:spPr>
          <a:xfrm>
            <a:off x="5677528" y="3705500"/>
            <a:ext cx="1870200" cy="17733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Cooking meals for people experiencing homelessness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g1221c0d4808_0_28"/>
          <p:cNvSpPr/>
          <p:nvPr/>
        </p:nvSpPr>
        <p:spPr>
          <a:xfrm>
            <a:off x="2295475" y="2994928"/>
            <a:ext cx="186300" cy="1620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1221c0d4808_0_28"/>
          <p:cNvSpPr/>
          <p:nvPr/>
        </p:nvSpPr>
        <p:spPr>
          <a:xfrm>
            <a:off x="2295475" y="3925445"/>
            <a:ext cx="186300" cy="1620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1221c0d4808_0_28"/>
          <p:cNvSpPr/>
          <p:nvPr/>
        </p:nvSpPr>
        <p:spPr>
          <a:xfrm>
            <a:off x="2295475" y="4977000"/>
            <a:ext cx="186300" cy="1620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"/>
          <p:cNvSpPr txBox="1">
            <a:spLocks noGrp="1"/>
          </p:cNvSpPr>
          <p:nvPr>
            <p:ph type="sldNum" idx="12"/>
          </p:nvPr>
        </p:nvSpPr>
        <p:spPr>
          <a:xfrm>
            <a:off x="7815340" y="6317695"/>
            <a:ext cx="10869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 fontScale="775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sp>
        <p:nvSpPr>
          <p:cNvPr id="233" name="Google Shape;233;p5"/>
          <p:cNvSpPr txBox="1"/>
          <p:nvPr/>
        </p:nvSpPr>
        <p:spPr>
          <a:xfrm>
            <a:off x="391582" y="2542983"/>
            <a:ext cx="4397700" cy="3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DCA000"/>
              </a:buClr>
              <a:buSzPts val="154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rPr>
              <a:t>In groups, plan out ONE type of social action you are going to undertake.</a:t>
            </a:r>
            <a:endParaRPr sz="1400" b="0" i="0" u="none" strike="noStrike" cap="none">
              <a:solidFill>
                <a:srgbClr val="363E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DCA000"/>
              </a:buClr>
              <a:buSzPts val="1540"/>
              <a:buFont typeface="Arial"/>
              <a:buNone/>
            </a:pPr>
            <a:endParaRPr sz="1400" b="0" i="0" u="none" strike="noStrike" cap="none">
              <a:solidFill>
                <a:srgbClr val="363E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DCA000"/>
              </a:buClr>
              <a:buSzPts val="1540"/>
              <a:buFont typeface="Arial"/>
              <a:buNone/>
            </a:pPr>
            <a:r>
              <a:rPr lang="en-GB" sz="1400" b="1" i="0" u="none" strike="noStrike" cap="none" dirty="0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rPr>
              <a:t>Step 1: </a:t>
            </a:r>
            <a:r>
              <a:rPr lang="en-GB" sz="1400" b="0" i="0" u="none" strike="noStrike" cap="none" dirty="0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rPr>
              <a:t>Figure out if you are going to run a </a:t>
            </a:r>
            <a:r>
              <a:rPr lang="en-GB" sz="1400" b="1" i="0" u="none" strike="noStrike" cap="none" dirty="0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rPr>
              <a:t>campaign</a:t>
            </a:r>
            <a:r>
              <a:rPr lang="en-GB" sz="1400" b="0" i="0" u="none" strike="noStrike" cap="none" dirty="0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400" b="1" i="0" u="none" strike="noStrike" cap="none" dirty="0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rPr>
              <a:t>fundraise</a:t>
            </a:r>
            <a:r>
              <a:rPr lang="en-GB" sz="1400" b="0" i="0" u="none" strike="noStrike" cap="none" dirty="0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rPr>
              <a:t> for an issue or </a:t>
            </a:r>
            <a:r>
              <a:rPr lang="en-GB" sz="1400" b="1" i="0" u="none" strike="noStrike" cap="none" dirty="0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rPr>
              <a:t>volunteer</a:t>
            </a:r>
            <a:r>
              <a:rPr lang="en-GB" sz="1400" b="0" i="0" u="none" strike="noStrike" cap="none" dirty="0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rPr>
              <a:t> for your local community.</a:t>
            </a:r>
            <a:endParaRPr sz="1400" b="0" i="0" u="none" strike="noStrike" cap="none">
              <a:solidFill>
                <a:srgbClr val="363E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DCA000"/>
              </a:buClr>
              <a:buSzPts val="1540"/>
              <a:buFont typeface="Arial"/>
              <a:buNone/>
            </a:pPr>
            <a:endParaRPr sz="1400" b="0" i="0" u="none" strike="noStrike" cap="none">
              <a:solidFill>
                <a:srgbClr val="363E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DCA000"/>
              </a:buClr>
              <a:buSzPts val="1540"/>
              <a:buFont typeface="Arial"/>
              <a:buNone/>
            </a:pPr>
            <a:r>
              <a:rPr lang="en-GB" sz="1400" b="1" i="0" u="none" strike="noStrike" cap="none" dirty="0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rPr>
              <a:t>Step 2: </a:t>
            </a:r>
            <a:r>
              <a:rPr lang="en-GB" sz="1400" b="0" i="0" u="none" strike="noStrike" cap="none" dirty="0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rPr>
              <a:t>What </a:t>
            </a:r>
            <a:r>
              <a:rPr lang="en-GB" sz="1400" b="1" i="0" u="sng" strike="noStrike" cap="none" dirty="0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rPr>
              <a:t>issue</a:t>
            </a:r>
            <a:r>
              <a:rPr lang="en-GB" sz="1400" b="1" i="0" u="none" strike="noStrike" cap="none" dirty="0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rPr>
              <a:t>do you plan on tackling?</a:t>
            </a:r>
            <a:endParaRPr sz="1400" b="0" i="0" u="none" strike="noStrike" cap="none">
              <a:solidFill>
                <a:srgbClr val="363E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DCA000"/>
              </a:buClr>
              <a:buSzPts val="1540"/>
              <a:buFont typeface="Arial"/>
              <a:buNone/>
            </a:pPr>
            <a:endParaRPr sz="1400" b="0" i="0" u="none" strike="noStrike" cap="none">
              <a:solidFill>
                <a:srgbClr val="363E42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30000"/>
              </a:lnSpc>
              <a:buClr>
                <a:srgbClr val="DCA000"/>
              </a:buClr>
              <a:buSzPts val="1540"/>
            </a:pPr>
            <a:r>
              <a:rPr lang="en-GB" sz="1400" b="1" i="0" u="none" strike="noStrike" cap="none" dirty="0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rPr>
              <a:t>Step 3:</a:t>
            </a:r>
            <a:r>
              <a:rPr lang="en-GB" sz="1400" b="0" i="0" u="none" strike="noStrike" cap="none" dirty="0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rPr>
              <a:t> Present </a:t>
            </a:r>
            <a:r>
              <a:rPr lang="en-GB" dirty="0">
                <a:solidFill>
                  <a:srgbClr val="363E42"/>
                </a:solidFill>
              </a:rPr>
              <a:t>your idea back</a:t>
            </a:r>
            <a:r>
              <a:rPr lang="en-GB" sz="1400" b="0" i="0" u="none" strike="noStrike" cap="none" dirty="0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rPr>
              <a:t> to the class.</a:t>
            </a:r>
            <a:endParaRPr sz="1400" b="0" i="0" u="none" strike="noStrike" cap="none" dirty="0">
              <a:solidFill>
                <a:srgbClr val="363E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796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DCA000"/>
              </a:buClr>
              <a:buSzPts val="1540"/>
              <a:buFont typeface="Arial"/>
              <a:buNone/>
            </a:pPr>
            <a:endParaRPr sz="1400" b="0" i="0" u="none" strike="noStrike" cap="none">
              <a:solidFill>
                <a:srgbClr val="363E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DCA000"/>
              </a:buClr>
              <a:buSzPts val="1540"/>
              <a:buFont typeface="Arial"/>
              <a:buNone/>
            </a:pPr>
            <a:br>
              <a:rPr lang="en-GB" sz="1400" b="0" i="0" u="none" strike="noStrike" cap="none" dirty="0">
                <a:latin typeface="Arial"/>
                <a:ea typeface="Arial"/>
                <a:cs typeface="Arial"/>
              </a:rPr>
            </a:br>
            <a:endParaRPr sz="1400" b="0" i="0" u="none" strike="noStrike" cap="none">
              <a:solidFill>
                <a:srgbClr val="363E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5"/>
          <p:cNvSpPr txBox="1">
            <a:spLocks noGrp="1"/>
          </p:cNvSpPr>
          <p:nvPr>
            <p:ph type="body" idx="1"/>
          </p:nvPr>
        </p:nvSpPr>
        <p:spPr>
          <a:xfrm>
            <a:off x="374872" y="2066327"/>
            <a:ext cx="40089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A000"/>
              </a:buClr>
              <a:buSzPts val="2800"/>
              <a:buFont typeface="Arial"/>
              <a:buNone/>
            </a:pPr>
            <a:r>
              <a:rPr lang="en-GB">
                <a:solidFill>
                  <a:srgbClr val="DCA000"/>
                </a:solidFill>
              </a:rPr>
              <a:t>Making a difference</a:t>
            </a:r>
            <a:endParaRPr/>
          </a:p>
        </p:txBody>
      </p:sp>
      <p:sp>
        <p:nvSpPr>
          <p:cNvPr id="235" name="Google Shape;235;p5"/>
          <p:cNvSpPr txBox="1">
            <a:spLocks noGrp="1"/>
          </p:cNvSpPr>
          <p:nvPr>
            <p:ph type="body" idx="3"/>
          </p:nvPr>
        </p:nvSpPr>
        <p:spPr>
          <a:xfrm>
            <a:off x="877964" y="1679161"/>
            <a:ext cx="3505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Idea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8"/>
          <p:cNvSpPr txBox="1">
            <a:spLocks noGrp="1"/>
          </p:cNvSpPr>
          <p:nvPr>
            <p:ph type="sldNum" idx="4294967295"/>
          </p:nvPr>
        </p:nvSpPr>
        <p:spPr>
          <a:xfrm>
            <a:off x="7832240" y="6317695"/>
            <a:ext cx="10869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12700" anchor="ctr" anchorCtr="0">
            <a:normAutofit fontScale="775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sp>
        <p:nvSpPr>
          <p:cNvPr id="242" name="Google Shape;242;p8"/>
          <p:cNvSpPr txBox="1">
            <a:spLocks noGrp="1"/>
          </p:cNvSpPr>
          <p:nvPr>
            <p:ph type="body" idx="1"/>
          </p:nvPr>
        </p:nvSpPr>
        <p:spPr>
          <a:xfrm>
            <a:off x="374872" y="2066327"/>
            <a:ext cx="40089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A000"/>
              </a:buClr>
              <a:buSzPts val="2200"/>
              <a:buFont typeface="Arial"/>
              <a:buNone/>
            </a:pPr>
            <a:r>
              <a:rPr lang="en-GB">
                <a:solidFill>
                  <a:srgbClr val="DCA000"/>
                </a:solidFill>
              </a:rPr>
              <a:t>Community focus:</a:t>
            </a:r>
            <a:endParaRPr>
              <a:solidFill>
                <a:srgbClr val="DCA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2200"/>
              <a:buFont typeface="Arial"/>
              <a:buNone/>
            </a:pPr>
            <a:br>
              <a:rPr lang="en-GB"/>
            </a:br>
            <a:r>
              <a:rPr lang="en-GB"/>
              <a:t>Does your plan tackle a London issue?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2200"/>
              <a:buFont typeface="Arial"/>
              <a:buNone/>
            </a:pPr>
            <a:endParaRPr/>
          </a:p>
        </p:txBody>
      </p:sp>
      <p:sp>
        <p:nvSpPr>
          <p:cNvPr id="243" name="Google Shape;243;p8"/>
          <p:cNvSpPr txBox="1">
            <a:spLocks noGrp="1"/>
          </p:cNvSpPr>
          <p:nvPr>
            <p:ph type="body" idx="2"/>
          </p:nvPr>
        </p:nvSpPr>
        <p:spPr>
          <a:xfrm>
            <a:off x="374874" y="3668109"/>
            <a:ext cx="4008900" cy="2207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GB" dirty="0"/>
              <a:t>Community is a collection of people who share a common identity, values, interests, customs or territory and meet their basic physical and social needs through regular interaction with one another.</a:t>
            </a:r>
            <a:endParaRPr dirty="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E266D"/>
              </a:buClr>
              <a:buSzPts val="1540"/>
              <a:buFont typeface="Arial"/>
              <a:buNone/>
            </a:pPr>
            <a:endParaRPr/>
          </a:p>
          <a:p>
            <a:pPr marL="0" indent="0"/>
            <a:r>
              <a:rPr lang="en-GB" dirty="0"/>
              <a:t>E.g. your street, your neighbourhood, your borough, London, your ethnic or faith community, your sports club, your community centre, etc. </a:t>
            </a:r>
            <a:endParaRPr/>
          </a:p>
        </p:txBody>
      </p:sp>
      <p:sp>
        <p:nvSpPr>
          <p:cNvPr id="244" name="Google Shape;244;p8"/>
          <p:cNvSpPr txBox="1"/>
          <p:nvPr/>
        </p:nvSpPr>
        <p:spPr>
          <a:xfrm>
            <a:off x="4575174" y="1663701"/>
            <a:ext cx="4191413" cy="4205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E42"/>
              </a:buClr>
              <a:buSzPts val="1200"/>
              <a:buFont typeface="Arial"/>
              <a:buNone/>
            </a:pPr>
            <a:br>
              <a:rPr lang="en-GB" sz="12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12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12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12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12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12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12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12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12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12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12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200" b="0" i="0" u="none" strike="noStrike" cap="none">
                <a:solidFill>
                  <a:srgbClr val="363E42"/>
                </a:solidFill>
                <a:latin typeface="Arial"/>
                <a:ea typeface="Arial"/>
                <a:cs typeface="Arial"/>
                <a:sym typeface="Arial"/>
              </a:rPr>
              <a:t>Place image here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3325" y="2885875"/>
            <a:ext cx="3817580" cy="1761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E266D"/>
      </a:hlink>
      <a:folHlink>
        <a:srgbClr val="EE265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8A76AC8AC8C54899E551A7E5B6C6B2" ma:contentTypeVersion="" ma:contentTypeDescription="Create a new document." ma:contentTypeScope="" ma:versionID="aa8c969306e39369c72a95152fa0b0e4">
  <xsd:schema xmlns:xsd="http://www.w3.org/2001/XMLSchema" xmlns:xs="http://www.w3.org/2001/XMLSchema" xmlns:p="http://schemas.microsoft.com/office/2006/metadata/properties" xmlns:ns2="bc946d81-2c1a-4ec5-ba7a-afa7b0631562" xmlns:ns3="0b7237f1-b122-4fd9-b8a4-ea03d7c936dd" xmlns:ns4="75dfc2cc-4994-4abe-908d-f768f2a61783" targetNamespace="http://schemas.microsoft.com/office/2006/metadata/properties" ma:root="true" ma:fieldsID="0eb5c8b4e504f57c5548fa688d7bf3d0" ns2:_="" ns3:_="" ns4:_="">
    <xsd:import namespace="bc946d81-2c1a-4ec5-ba7a-afa7b0631562"/>
    <xsd:import namespace="0b7237f1-b122-4fd9-b8a4-ea03d7c936dd"/>
    <xsd:import namespace="75dfc2cc-4994-4abe-908d-f768f2a617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946d81-2c1a-4ec5-ba7a-afa7b06315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5651981c-07c9-48be-a366-aa18a08a63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237f1-b122-4fd9-b8a4-ea03d7c936dd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CCE699ED-E261-458A-980A-CBAA337DB3A3}" ma:internalName="TaxCatchAll" ma:showField="CatchAllData" ma:web="{75dfc2cc-4994-4abe-908d-f768f2a61783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fc2cc-4994-4abe-908d-f768f2a61783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7237f1-b122-4fd9-b8a4-ea03d7c936dd" xsi:nil="true"/>
    <lcf76f155ced4ddcb4097134ff3c332f xmlns="bc946d81-2c1a-4ec5-ba7a-afa7b063156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7CA4374-33F0-49A4-B3B4-4B3A7227528F}"/>
</file>

<file path=customXml/itemProps2.xml><?xml version="1.0" encoding="utf-8"?>
<ds:datastoreItem xmlns:ds="http://schemas.openxmlformats.org/officeDocument/2006/customXml" ds:itemID="{C3C7A9E5-ADE5-4A68-901E-3133FA7FF4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65E3AE-E399-4B4B-8828-1507D4B3FFFE}">
  <ds:schemaRefs>
    <ds:schemaRef ds:uri="4bc58a85-6694-47e9-83fc-19ff39465ce5"/>
    <ds:schemaRef ds:uri="a9fa8f3b-3918-4282-beb5-3670bdff398e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906</Words>
  <Application>Microsoft Office PowerPoint</Application>
  <PresentationFormat>On-screen Show (4:3)</PresentationFormat>
  <Paragraphs>157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LONDON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LONDON </dc:title>
  <cp:lastModifiedBy>Elisabeth Pop</cp:lastModifiedBy>
  <cp:revision>52</cp:revision>
  <dcterms:created xsi:type="dcterms:W3CDTF">2020-02-12T09:48:55Z</dcterms:created>
  <dcterms:modified xsi:type="dcterms:W3CDTF">2022-07-27T09:35:28Z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0x0101009E8A76AC8AC8C54899E551A7E5B6C6B2</vt:lpwstr>
  </property>
  <property fmtid="{D5CDD505-2E9C-101B-9397-08002B2CF9AE}" pid="3" name="MediaServiceImageTags">
    <vt:lpwstr/>
  </property>
</Properties>
</file>